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5"/>
  </p:notesMasterIdLst>
  <p:handoutMasterIdLst>
    <p:handoutMasterId r:id="rId156"/>
  </p:handoutMasterIdLst>
  <p:sldIdLst>
    <p:sldId id="490" r:id="rId2"/>
    <p:sldId id="497" r:id="rId3"/>
    <p:sldId id="498" r:id="rId4"/>
    <p:sldId id="631" r:id="rId5"/>
    <p:sldId id="496" r:id="rId6"/>
    <p:sldId id="506" r:id="rId7"/>
    <p:sldId id="501" r:id="rId8"/>
    <p:sldId id="488" r:id="rId9"/>
    <p:sldId id="500" r:id="rId10"/>
    <p:sldId id="516" r:id="rId11"/>
    <p:sldId id="495" r:id="rId12"/>
    <p:sldId id="502" r:id="rId13"/>
    <p:sldId id="507" r:id="rId14"/>
    <p:sldId id="508" r:id="rId15"/>
    <p:sldId id="509" r:id="rId16"/>
    <p:sldId id="510" r:id="rId17"/>
    <p:sldId id="511" r:id="rId18"/>
    <p:sldId id="513" r:id="rId19"/>
    <p:sldId id="512" r:id="rId20"/>
    <p:sldId id="514" r:id="rId21"/>
    <p:sldId id="519" r:id="rId22"/>
    <p:sldId id="520" r:id="rId23"/>
    <p:sldId id="517" r:id="rId24"/>
    <p:sldId id="518" r:id="rId25"/>
    <p:sldId id="521" r:id="rId26"/>
    <p:sldId id="522" r:id="rId27"/>
    <p:sldId id="523" r:id="rId28"/>
    <p:sldId id="528" r:id="rId29"/>
    <p:sldId id="524" r:id="rId30"/>
    <p:sldId id="525" r:id="rId31"/>
    <p:sldId id="526" r:id="rId32"/>
    <p:sldId id="529" r:id="rId33"/>
    <p:sldId id="527" r:id="rId34"/>
    <p:sldId id="530" r:id="rId35"/>
    <p:sldId id="531" r:id="rId36"/>
    <p:sldId id="532" r:id="rId37"/>
    <p:sldId id="533" r:id="rId38"/>
    <p:sldId id="534" r:id="rId39"/>
    <p:sldId id="538" r:id="rId40"/>
    <p:sldId id="539" r:id="rId41"/>
    <p:sldId id="540" r:id="rId42"/>
    <p:sldId id="542" r:id="rId43"/>
    <p:sldId id="536" r:id="rId44"/>
    <p:sldId id="537" r:id="rId45"/>
    <p:sldId id="543" r:id="rId46"/>
    <p:sldId id="544" r:id="rId47"/>
    <p:sldId id="545" r:id="rId48"/>
    <p:sldId id="546" r:id="rId49"/>
    <p:sldId id="547" r:id="rId50"/>
    <p:sldId id="548" r:id="rId51"/>
    <p:sldId id="549" r:id="rId52"/>
    <p:sldId id="550" r:id="rId53"/>
    <p:sldId id="551" r:id="rId54"/>
    <p:sldId id="554" r:id="rId55"/>
    <p:sldId id="555" r:id="rId56"/>
    <p:sldId id="552" r:id="rId57"/>
    <p:sldId id="553" r:id="rId58"/>
    <p:sldId id="556" r:id="rId59"/>
    <p:sldId id="557" r:id="rId60"/>
    <p:sldId id="558" r:id="rId61"/>
    <p:sldId id="560" r:id="rId62"/>
    <p:sldId id="559" r:id="rId63"/>
    <p:sldId id="577" r:id="rId64"/>
    <p:sldId id="665" r:id="rId65"/>
    <p:sldId id="561" r:id="rId66"/>
    <p:sldId id="581" r:id="rId67"/>
    <p:sldId id="573" r:id="rId68"/>
    <p:sldId id="574" r:id="rId69"/>
    <p:sldId id="575" r:id="rId70"/>
    <p:sldId id="576" r:id="rId71"/>
    <p:sldId id="563" r:id="rId72"/>
    <p:sldId id="564" r:id="rId73"/>
    <p:sldId id="567" r:id="rId74"/>
    <p:sldId id="565" r:id="rId75"/>
    <p:sldId id="566" r:id="rId76"/>
    <p:sldId id="579" r:id="rId77"/>
    <p:sldId id="578" r:id="rId78"/>
    <p:sldId id="580" r:id="rId79"/>
    <p:sldId id="429" r:id="rId80"/>
    <p:sldId id="570" r:id="rId81"/>
    <p:sldId id="571" r:id="rId82"/>
    <p:sldId id="618" r:id="rId83"/>
    <p:sldId id="572" r:id="rId84"/>
    <p:sldId id="582" r:id="rId85"/>
    <p:sldId id="583" r:id="rId86"/>
    <p:sldId id="584" r:id="rId87"/>
    <p:sldId id="585" r:id="rId88"/>
    <p:sldId id="586" r:id="rId89"/>
    <p:sldId id="587" r:id="rId90"/>
    <p:sldId id="588" r:id="rId91"/>
    <p:sldId id="591" r:id="rId92"/>
    <p:sldId id="589" r:id="rId93"/>
    <p:sldId id="590" r:id="rId94"/>
    <p:sldId id="592" r:id="rId95"/>
    <p:sldId id="593" r:id="rId96"/>
    <p:sldId id="611" r:id="rId97"/>
    <p:sldId id="608" r:id="rId98"/>
    <p:sldId id="607" r:id="rId99"/>
    <p:sldId id="614" r:id="rId100"/>
    <p:sldId id="595" r:id="rId101"/>
    <p:sldId id="596" r:id="rId102"/>
    <p:sldId id="613" r:id="rId103"/>
    <p:sldId id="600" r:id="rId104"/>
    <p:sldId id="606" r:id="rId105"/>
    <p:sldId id="601" r:id="rId106"/>
    <p:sldId id="602" r:id="rId107"/>
    <p:sldId id="603" r:id="rId108"/>
    <p:sldId id="604" r:id="rId109"/>
    <p:sldId id="619" r:id="rId110"/>
    <p:sldId id="667" r:id="rId111"/>
    <p:sldId id="668" r:id="rId112"/>
    <p:sldId id="669" r:id="rId113"/>
    <p:sldId id="670" r:id="rId114"/>
    <p:sldId id="605" r:id="rId115"/>
    <p:sldId id="620" r:id="rId116"/>
    <p:sldId id="622" r:id="rId117"/>
    <p:sldId id="626" r:id="rId118"/>
    <p:sldId id="598" r:id="rId119"/>
    <p:sldId id="623" r:id="rId120"/>
    <p:sldId id="624" r:id="rId121"/>
    <p:sldId id="625" r:id="rId122"/>
    <p:sldId id="627" r:id="rId123"/>
    <p:sldId id="673" r:id="rId124"/>
    <p:sldId id="674" r:id="rId125"/>
    <p:sldId id="628" r:id="rId126"/>
    <p:sldId id="594" r:id="rId127"/>
    <p:sldId id="629" r:id="rId128"/>
    <p:sldId id="635" r:id="rId129"/>
    <p:sldId id="671" r:id="rId130"/>
    <p:sldId id="672" r:id="rId131"/>
    <p:sldId id="666" r:id="rId132"/>
    <p:sldId id="632" r:id="rId133"/>
    <p:sldId id="630" r:id="rId134"/>
    <p:sldId id="636" r:id="rId135"/>
    <p:sldId id="644" r:id="rId136"/>
    <p:sldId id="651" r:id="rId137"/>
    <p:sldId id="650" r:id="rId138"/>
    <p:sldId id="657" r:id="rId139"/>
    <p:sldId id="658" r:id="rId140"/>
    <p:sldId id="659" r:id="rId141"/>
    <p:sldId id="656" r:id="rId142"/>
    <p:sldId id="634" r:id="rId143"/>
    <p:sldId id="646" r:id="rId144"/>
    <p:sldId id="652" r:id="rId145"/>
    <p:sldId id="647" r:id="rId146"/>
    <p:sldId id="660" r:id="rId147"/>
    <p:sldId id="661" r:id="rId148"/>
    <p:sldId id="662" r:id="rId149"/>
    <p:sldId id="663" r:id="rId150"/>
    <p:sldId id="664" r:id="rId151"/>
    <p:sldId id="643" r:id="rId152"/>
    <p:sldId id="642" r:id="rId153"/>
    <p:sldId id="637" r:id="rId154"/>
  </p:sldIdLst>
  <p:sldSz cx="9144000" cy="6858000" type="screen4x3"/>
  <p:notesSz cx="6735763" cy="9799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rard" initials="G" lastIdx="1" clrIdx="0">
    <p:extLst>
      <p:ext uri="{19B8F6BF-5375-455C-9EA6-DF929625EA0E}">
        <p15:presenceInfo xmlns:p15="http://schemas.microsoft.com/office/powerpoint/2012/main" userId="Gerra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66FFCC"/>
    <a:srgbClr val="FFFF66"/>
    <a:srgbClr val="00FFCC"/>
    <a:srgbClr val="00C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8" autoAdjust="0"/>
    <p:restoredTop sz="86330" autoAdjust="0"/>
  </p:normalViewPr>
  <p:slideViewPr>
    <p:cSldViewPr snapToGrid="0">
      <p:cViewPr varScale="1">
        <p:scale>
          <a:sx n="60" d="100"/>
          <a:sy n="60" d="100"/>
        </p:scale>
        <p:origin x="1336" y="76"/>
      </p:cViewPr>
      <p:guideLst>
        <p:guide orient="horz" pos="2160"/>
        <p:guide pos="2880"/>
      </p:guideLst>
    </p:cSldViewPr>
  </p:slideViewPr>
  <p:outlineViewPr>
    <p:cViewPr>
      <p:scale>
        <a:sx n="33" d="100"/>
        <a:sy n="33" d="100"/>
      </p:scale>
      <p:origin x="0" y="-7260"/>
    </p:cViewPr>
  </p:outlineViewPr>
  <p:notesTextViewPr>
    <p:cViewPr>
      <p:scale>
        <a:sx n="125" d="100"/>
        <a:sy n="125" d="100"/>
      </p:scale>
      <p:origin x="0" y="0"/>
    </p:cViewPr>
  </p:notesTextViewPr>
  <p:sorterViewPr>
    <p:cViewPr>
      <p:scale>
        <a:sx n="100" d="100"/>
        <a:sy n="100" d="100"/>
      </p:scale>
      <p:origin x="0" y="-1566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AEF439-D5D0-4FC6-A0C9-FCB387B47C73}"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zh-CN" altLang="en-US"/>
        </a:p>
      </dgm:t>
    </dgm:pt>
    <dgm:pt modelId="{6AF617F1-BDFD-4337-8395-EE6A94112123}">
      <dgm:prSet phldrT="[文本]"/>
      <dgm:spPr/>
      <dgm:t>
        <a:bodyPr/>
        <a:lstStyle/>
        <a:p>
          <a:r>
            <a:rPr lang="zh-CN" altLang="en-US" b="0" i="0" dirty="0" smtClean="0">
              <a:latin typeface="微软雅黑" panose="020B0503020204020204" pitchFamily="34" charset="-122"/>
              <a:ea typeface="微软雅黑" panose="020B0503020204020204" pitchFamily="34" charset="-122"/>
            </a:rPr>
            <a:t>滥用的嫌疑，区块链膨胀</a:t>
          </a:r>
          <a:endParaRPr lang="zh-CN" altLang="en-US" dirty="0">
            <a:latin typeface="微软雅黑" panose="020B0503020204020204" pitchFamily="34" charset="-122"/>
            <a:ea typeface="微软雅黑" panose="020B0503020204020204" pitchFamily="34" charset="-122"/>
          </a:endParaRPr>
        </a:p>
      </dgm:t>
    </dgm:pt>
    <dgm:pt modelId="{3475E112-B121-440B-A3D1-E57B4AD75F35}" type="parTrans" cxnId="{E396EA15-3199-42C0-B1D8-220F66CCCCFA}">
      <dgm:prSet/>
      <dgm:spPr/>
      <dgm:t>
        <a:bodyPr/>
        <a:lstStyle/>
        <a:p>
          <a:endParaRPr lang="zh-CN" altLang="en-US">
            <a:latin typeface="微软雅黑" panose="020B0503020204020204" pitchFamily="34" charset="-122"/>
            <a:ea typeface="微软雅黑" panose="020B0503020204020204" pitchFamily="34" charset="-122"/>
          </a:endParaRPr>
        </a:p>
      </dgm:t>
    </dgm:pt>
    <dgm:pt modelId="{8F19E0DA-FD78-4B7B-ACE0-5C6608551234}" type="sibTrans" cxnId="{E396EA15-3199-42C0-B1D8-220F66CCCCFA}">
      <dgm:prSet/>
      <dgm:spPr/>
      <dgm:t>
        <a:bodyPr/>
        <a:lstStyle/>
        <a:p>
          <a:endParaRPr lang="zh-CN" altLang="en-US">
            <a:latin typeface="微软雅黑" panose="020B0503020204020204" pitchFamily="34" charset="-122"/>
            <a:ea typeface="微软雅黑" panose="020B0503020204020204" pitchFamily="34" charset="-122"/>
          </a:endParaRPr>
        </a:p>
      </dgm:t>
    </dgm:pt>
    <dgm:pt modelId="{7C979990-FB9F-4C16-A1AB-CBF28818E3BC}">
      <dgm:prSet phldrT="[文本]"/>
      <dgm:spPr/>
      <dgm:t>
        <a:bodyPr/>
        <a:lstStyle/>
        <a:p>
          <a:r>
            <a:rPr lang="zh-CN" altLang="en-US" b="0" i="0" dirty="0" smtClean="0">
              <a:latin typeface="微软雅黑" panose="020B0503020204020204" pitchFamily="34" charset="-122"/>
              <a:ea typeface="微软雅黑" panose="020B0503020204020204" pitchFamily="34" charset="-122"/>
            </a:rPr>
            <a:t>区块链技术强大功能的有力证明</a:t>
          </a:r>
          <a:endParaRPr lang="zh-CN" altLang="en-US" dirty="0">
            <a:latin typeface="微软雅黑" panose="020B0503020204020204" pitchFamily="34" charset="-122"/>
            <a:ea typeface="微软雅黑" panose="020B0503020204020204" pitchFamily="34" charset="-122"/>
          </a:endParaRPr>
        </a:p>
      </dgm:t>
    </dgm:pt>
    <dgm:pt modelId="{0080812D-70C2-4EF2-849F-3A455FD60B90}" type="parTrans" cxnId="{9AF713FC-1F29-41E2-A9D6-E95E94953905}">
      <dgm:prSet/>
      <dgm:spPr/>
      <dgm:t>
        <a:bodyPr/>
        <a:lstStyle/>
        <a:p>
          <a:endParaRPr lang="zh-CN" altLang="en-US">
            <a:latin typeface="微软雅黑" panose="020B0503020204020204" pitchFamily="34" charset="-122"/>
            <a:ea typeface="微软雅黑" panose="020B0503020204020204" pitchFamily="34" charset="-122"/>
          </a:endParaRPr>
        </a:p>
      </dgm:t>
    </dgm:pt>
    <dgm:pt modelId="{A7A62524-E7FB-45C9-8978-9A85741BF690}" type="sibTrans" cxnId="{9AF713FC-1F29-41E2-A9D6-E95E94953905}">
      <dgm:prSet/>
      <dgm:spPr/>
      <dgm:t>
        <a:bodyPr/>
        <a:lstStyle/>
        <a:p>
          <a:endParaRPr lang="zh-CN" altLang="en-US">
            <a:latin typeface="微软雅黑" panose="020B0503020204020204" pitchFamily="34" charset="-122"/>
            <a:ea typeface="微软雅黑" panose="020B0503020204020204" pitchFamily="34" charset="-122"/>
          </a:endParaRPr>
        </a:p>
      </dgm:t>
    </dgm:pt>
    <dgm:pt modelId="{BD6F392E-10F4-4341-B931-16D21F90C786}" type="pres">
      <dgm:prSet presAssocID="{3EAEF439-D5D0-4FC6-A0C9-FCB387B47C73}" presName="compositeShape" presStyleCnt="0">
        <dgm:presLayoutVars>
          <dgm:chMax val="2"/>
          <dgm:dir/>
          <dgm:resizeHandles val="exact"/>
        </dgm:presLayoutVars>
      </dgm:prSet>
      <dgm:spPr/>
      <dgm:t>
        <a:bodyPr/>
        <a:lstStyle/>
        <a:p>
          <a:endParaRPr lang="zh-CN" altLang="en-US"/>
        </a:p>
      </dgm:t>
    </dgm:pt>
    <dgm:pt modelId="{ABA69CEB-09E5-49FB-BA4C-6C8BA07623B1}" type="pres">
      <dgm:prSet presAssocID="{3EAEF439-D5D0-4FC6-A0C9-FCB387B47C73}" presName="ribbon" presStyleLbl="node1" presStyleIdx="0" presStyleCnt="1"/>
      <dgm:spPr/>
    </dgm:pt>
    <dgm:pt modelId="{E246A33B-9F88-4EAF-A5BF-AFDD5AB74328}" type="pres">
      <dgm:prSet presAssocID="{3EAEF439-D5D0-4FC6-A0C9-FCB387B47C73}" presName="leftArrowText" presStyleLbl="node1" presStyleIdx="0" presStyleCnt="1">
        <dgm:presLayoutVars>
          <dgm:chMax val="0"/>
          <dgm:bulletEnabled val="1"/>
        </dgm:presLayoutVars>
      </dgm:prSet>
      <dgm:spPr/>
      <dgm:t>
        <a:bodyPr/>
        <a:lstStyle/>
        <a:p>
          <a:endParaRPr lang="zh-CN" altLang="en-US"/>
        </a:p>
      </dgm:t>
    </dgm:pt>
    <dgm:pt modelId="{8396E2B5-2D65-4B60-AEE3-FB1295ADF44D}" type="pres">
      <dgm:prSet presAssocID="{3EAEF439-D5D0-4FC6-A0C9-FCB387B47C73}" presName="rightArrowText" presStyleLbl="node1" presStyleIdx="0" presStyleCnt="1">
        <dgm:presLayoutVars>
          <dgm:chMax val="0"/>
          <dgm:bulletEnabled val="1"/>
        </dgm:presLayoutVars>
      </dgm:prSet>
      <dgm:spPr/>
      <dgm:t>
        <a:bodyPr/>
        <a:lstStyle/>
        <a:p>
          <a:endParaRPr lang="zh-CN" altLang="en-US"/>
        </a:p>
      </dgm:t>
    </dgm:pt>
  </dgm:ptLst>
  <dgm:cxnLst>
    <dgm:cxn modelId="{E396EA15-3199-42C0-B1D8-220F66CCCCFA}" srcId="{3EAEF439-D5D0-4FC6-A0C9-FCB387B47C73}" destId="{6AF617F1-BDFD-4337-8395-EE6A94112123}" srcOrd="0" destOrd="0" parTransId="{3475E112-B121-440B-A3D1-E57B4AD75F35}" sibTransId="{8F19E0DA-FD78-4B7B-ACE0-5C6608551234}"/>
    <dgm:cxn modelId="{C1A66C66-E7D8-4891-9F26-EA2F277DA5EC}" type="presOf" srcId="{3EAEF439-D5D0-4FC6-A0C9-FCB387B47C73}" destId="{BD6F392E-10F4-4341-B931-16D21F90C786}" srcOrd="0" destOrd="0" presId="urn:microsoft.com/office/officeart/2005/8/layout/arrow6"/>
    <dgm:cxn modelId="{FF112C37-6042-4F7E-AC70-D2BC60D7F0AC}" type="presOf" srcId="{7C979990-FB9F-4C16-A1AB-CBF28818E3BC}" destId="{8396E2B5-2D65-4B60-AEE3-FB1295ADF44D}" srcOrd="0" destOrd="0" presId="urn:microsoft.com/office/officeart/2005/8/layout/arrow6"/>
    <dgm:cxn modelId="{9AF713FC-1F29-41E2-A9D6-E95E94953905}" srcId="{3EAEF439-D5D0-4FC6-A0C9-FCB387B47C73}" destId="{7C979990-FB9F-4C16-A1AB-CBF28818E3BC}" srcOrd="1" destOrd="0" parTransId="{0080812D-70C2-4EF2-849F-3A455FD60B90}" sibTransId="{A7A62524-E7FB-45C9-8978-9A85741BF690}"/>
    <dgm:cxn modelId="{67D56750-A540-4BCC-B796-15B443E07D56}" type="presOf" srcId="{6AF617F1-BDFD-4337-8395-EE6A94112123}" destId="{E246A33B-9F88-4EAF-A5BF-AFDD5AB74328}" srcOrd="0" destOrd="0" presId="urn:microsoft.com/office/officeart/2005/8/layout/arrow6"/>
    <dgm:cxn modelId="{1E37BE28-011B-4DE0-BA8E-1025632A6AEE}" type="presParOf" srcId="{BD6F392E-10F4-4341-B931-16D21F90C786}" destId="{ABA69CEB-09E5-49FB-BA4C-6C8BA07623B1}" srcOrd="0" destOrd="0" presId="urn:microsoft.com/office/officeart/2005/8/layout/arrow6"/>
    <dgm:cxn modelId="{01D76A35-C168-41C6-ABCF-673546B9079E}" type="presParOf" srcId="{BD6F392E-10F4-4341-B931-16D21F90C786}" destId="{E246A33B-9F88-4EAF-A5BF-AFDD5AB74328}" srcOrd="1" destOrd="0" presId="urn:microsoft.com/office/officeart/2005/8/layout/arrow6"/>
    <dgm:cxn modelId="{993E6619-C7F2-48A5-B0D6-6867E258ABA1}" type="presParOf" srcId="{BD6F392E-10F4-4341-B931-16D21F90C786}" destId="{8396E2B5-2D65-4B60-AEE3-FB1295ADF44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5373" y="0"/>
            <a:ext cx="2918831" cy="491684"/>
          </a:xfrm>
          <a:prstGeom prst="rect">
            <a:avLst/>
          </a:prstGeom>
        </p:spPr>
        <p:txBody>
          <a:bodyPr vert="horz" lIns="91440" tIns="45720" rIns="91440" bIns="45720" rtlCol="0"/>
          <a:lstStyle>
            <a:lvl1pPr algn="r">
              <a:defRPr sz="1200"/>
            </a:lvl1pPr>
          </a:lstStyle>
          <a:p>
            <a:fld id="{E70F5F2A-38B3-4F3C-92C2-B0C4EF01D2F1}" type="datetimeFigureOut">
              <a:rPr lang="zh-CN" altLang="en-US" smtClean="0"/>
              <a:t>2025/3/17</a:t>
            </a:fld>
            <a:endParaRPr lang="zh-CN" altLang="en-US"/>
          </a:p>
        </p:txBody>
      </p:sp>
      <p:sp>
        <p:nvSpPr>
          <p:cNvPr id="4" name="页脚占位符 3"/>
          <p:cNvSpPr>
            <a:spLocks noGrp="1"/>
          </p:cNvSpPr>
          <p:nvPr>
            <p:ph type="ftr" sz="quarter" idx="2"/>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3" y="9307956"/>
            <a:ext cx="2918831" cy="491683"/>
          </a:xfrm>
          <a:prstGeom prst="rect">
            <a:avLst/>
          </a:prstGeom>
        </p:spPr>
        <p:txBody>
          <a:bodyPr vert="horz" lIns="91440" tIns="45720" rIns="91440" bIns="45720" rtlCol="0" anchor="b"/>
          <a:lstStyle>
            <a:lvl1pPr algn="r">
              <a:defRPr sz="1200"/>
            </a:lvl1pPr>
          </a:lstStyle>
          <a:p>
            <a:fld id="{114AB151-BFF6-4736-AC9A-7591E2A2CB58}" type="slidenum">
              <a:rPr lang="zh-CN" altLang="en-US" smtClean="0"/>
              <a:t>‹#›</a:t>
            </a:fld>
            <a:endParaRPr lang="zh-CN" altLang="en-US"/>
          </a:p>
        </p:txBody>
      </p:sp>
    </p:spTree>
    <p:extLst>
      <p:ext uri="{BB962C8B-B14F-4D97-AF65-F5344CB8AC3E}">
        <p14:creationId xmlns:p14="http://schemas.microsoft.com/office/powerpoint/2010/main" val="1270995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1684"/>
          </a:xfrm>
          <a:prstGeom prst="rect">
            <a:avLst/>
          </a:prstGeom>
        </p:spPr>
        <p:txBody>
          <a:bodyPr vert="horz" lIns="91440" tIns="45720" rIns="91440" bIns="45720" rtlCol="0"/>
          <a:lstStyle>
            <a:lvl1pPr algn="r">
              <a:defRPr sz="1200"/>
            </a:lvl1pPr>
          </a:lstStyle>
          <a:p>
            <a:fld id="{EB2E51B2-2983-4754-927D-E36664A08E35}" type="datetimeFigureOut">
              <a:rPr lang="zh-CN" altLang="en-US" smtClean="0"/>
              <a:t>2025/3/17</a:t>
            </a:fld>
            <a:endParaRPr lang="zh-CN" altLang="en-US"/>
          </a:p>
        </p:txBody>
      </p:sp>
      <p:sp>
        <p:nvSpPr>
          <p:cNvPr id="4" name="幻灯片图像占位符 3"/>
          <p:cNvSpPr>
            <a:spLocks noGrp="1" noRot="1" noChangeAspect="1"/>
          </p:cNvSpPr>
          <p:nvPr>
            <p:ph type="sldImg" idx="2"/>
          </p:nvPr>
        </p:nvSpPr>
        <p:spPr>
          <a:xfrm>
            <a:off x="1163638" y="1225550"/>
            <a:ext cx="4408487" cy="33067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16076"/>
            <a:ext cx="5388610" cy="3858607"/>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07956"/>
            <a:ext cx="2918831" cy="491683"/>
          </a:xfrm>
          <a:prstGeom prst="rect">
            <a:avLst/>
          </a:prstGeom>
        </p:spPr>
        <p:txBody>
          <a:bodyPr vert="horz" lIns="91440" tIns="45720" rIns="91440" bIns="45720" rtlCol="0" anchor="b"/>
          <a:lstStyle>
            <a:lvl1pPr algn="r">
              <a:defRPr sz="1200"/>
            </a:lvl1pPr>
          </a:lstStyle>
          <a:p>
            <a:fld id="{194CB60B-78DB-4D1A-9F70-70871A508AB0}" type="slidenum">
              <a:rPr lang="zh-CN" altLang="en-US" smtClean="0"/>
              <a:t>‹#›</a:t>
            </a:fld>
            <a:endParaRPr lang="zh-CN" altLang="en-US"/>
          </a:p>
        </p:txBody>
      </p:sp>
    </p:spTree>
    <p:extLst>
      <p:ext uri="{BB962C8B-B14F-4D97-AF65-F5344CB8AC3E}">
        <p14:creationId xmlns:p14="http://schemas.microsoft.com/office/powerpoint/2010/main" val="2516347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比特币交易的创建：比特币交易可以被任何人在线上或线下创建，但要使交易有效，则需要由一个或多个私钥签名，表明具备交易中发送方地址所指向的比特币资金的所有权。</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、比特币交易广播到整个</a:t>
            </a:r>
            <a:r>
              <a:rPr lang="en-US" altLang="zh-CN" sz="1200" kern="1200" dirty="0" smtClean="0">
                <a:solidFill>
                  <a:schemeClr val="tx1"/>
                </a:solidFill>
                <a:effectLst/>
                <a:latin typeface="+mn-lt"/>
                <a:ea typeface="+mn-ea"/>
                <a:cs typeface="+mn-cs"/>
              </a:rPr>
              <a:t>P2P</a:t>
            </a:r>
            <a:r>
              <a:rPr lang="zh-CN" altLang="zh-CN" sz="1200" kern="1200" dirty="0" smtClean="0">
                <a:solidFill>
                  <a:schemeClr val="tx1"/>
                </a:solidFill>
                <a:effectLst/>
                <a:latin typeface="+mn-lt"/>
                <a:ea typeface="+mn-ea"/>
                <a:cs typeface="+mn-cs"/>
              </a:rPr>
              <a:t>网络：一笔比特币交易数据约有</a:t>
            </a:r>
            <a:r>
              <a:rPr lang="en-US" altLang="zh-CN" sz="1200" kern="1200" dirty="0" smtClean="0">
                <a:solidFill>
                  <a:schemeClr val="tx1"/>
                </a:solidFill>
                <a:effectLst/>
                <a:latin typeface="+mn-lt"/>
                <a:ea typeface="+mn-ea"/>
                <a:cs typeface="+mn-cs"/>
              </a:rPr>
              <a:t>300</a:t>
            </a:r>
            <a:r>
              <a:rPr lang="zh-CN" altLang="zh-CN"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400</a:t>
            </a:r>
            <a:r>
              <a:rPr lang="zh-CN" altLang="zh-CN" sz="1200" kern="1200" dirty="0" smtClean="0">
                <a:solidFill>
                  <a:schemeClr val="tx1"/>
                </a:solidFill>
                <a:effectLst/>
                <a:latin typeface="+mn-lt"/>
                <a:ea typeface="+mn-ea"/>
                <a:cs typeface="+mn-cs"/>
              </a:rPr>
              <a:t>字节，经过签名但不会泄露任何机密信息、私钥或密码，可以被公开传播。比特币交易可在任意网络环境下发送到比特币网络。每个节点都将从网络中收集交易数据并广播给相连接的其他节点。在传播每一笔交易之前，节点均进行独立验证，确保交易有效性（交易的输入，即上一个交易的输出未动用过，属于</a:t>
            </a:r>
            <a:r>
              <a:rPr lang="en-US" altLang="zh-CN" sz="1200" kern="1200" dirty="0" smtClean="0">
                <a:solidFill>
                  <a:schemeClr val="tx1"/>
                </a:solidFill>
                <a:effectLst/>
                <a:latin typeface="+mn-lt"/>
                <a:ea typeface="+mn-ea"/>
                <a:cs typeface="+mn-cs"/>
              </a:rPr>
              <a:t>UTXO</a:t>
            </a:r>
            <a:r>
              <a:rPr lang="zh-CN" altLang="zh-CN" sz="1200" kern="1200" dirty="0" smtClean="0">
                <a:solidFill>
                  <a:schemeClr val="tx1"/>
                </a:solidFill>
                <a:effectLst/>
                <a:latin typeface="+mn-lt"/>
                <a:ea typeface="+mn-ea"/>
                <a:cs typeface="+mn-cs"/>
              </a:rPr>
              <a:t>），异常交易无法在网络中传播。比特币网络是一个点对点网络，交易的扩散非常迅速，就像指数级扩散的波一样，几秒钟之内全网节点都会收到。</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比特币交易验证与挖矿：每个节点维护了一个交易池，存放临时的未经确认的交易。节点从交易池中选择一系列交易构成一个区块，基于自身算力找到一个具有足够难度的工作量证明，找到后向全网所有节点广播此区块。</a:t>
            </a: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、比特币交易确认：当包含在区块中的所有交易都是有效的且交易输入未动用（</a:t>
            </a:r>
            <a:r>
              <a:rPr lang="en-US" altLang="zh-CN" sz="1200" kern="1200" dirty="0" smtClean="0">
                <a:solidFill>
                  <a:schemeClr val="tx1"/>
                </a:solidFill>
                <a:effectLst/>
                <a:latin typeface="+mn-lt"/>
                <a:ea typeface="+mn-ea"/>
                <a:cs typeface="+mn-cs"/>
              </a:rPr>
              <a:t>UTXO</a:t>
            </a:r>
            <a:r>
              <a:rPr lang="zh-CN" altLang="zh-CN" sz="1200" kern="1200" dirty="0" smtClean="0">
                <a:solidFill>
                  <a:schemeClr val="tx1"/>
                </a:solidFill>
                <a:effectLst/>
                <a:latin typeface="+mn-lt"/>
                <a:ea typeface="+mn-ea"/>
                <a:cs typeface="+mn-cs"/>
              </a:rPr>
              <a:t>），其他节点才会接受这个新的区块，链接到自己的区块链的尾部。</a:t>
            </a:r>
          </a:p>
          <a:p>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、交易记录：交易得到全网的</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个确认之后，便永久的记录在区块链中。</a:t>
            </a:r>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2</a:t>
            </a:fld>
            <a:endParaRPr lang="zh-CN" altLang="en-US"/>
          </a:p>
        </p:txBody>
      </p:sp>
    </p:spTree>
    <p:extLst>
      <p:ext uri="{BB962C8B-B14F-4D97-AF65-F5344CB8AC3E}">
        <p14:creationId xmlns:p14="http://schemas.microsoft.com/office/powerpoint/2010/main" val="214713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Alice</a:t>
            </a:r>
            <a:r>
              <a:rPr lang="zh-CN" altLang="en-US" sz="1200" b="0" i="0" kern="1200" dirty="0" smtClean="0">
                <a:solidFill>
                  <a:schemeClr val="tx1"/>
                </a:solidFill>
                <a:effectLst/>
                <a:latin typeface="+mn-lt"/>
                <a:ea typeface="+mn-ea"/>
                <a:cs typeface="+mn-cs"/>
              </a:rPr>
              <a:t>签署了一笔交易，支付给</a:t>
            </a:r>
            <a:r>
              <a:rPr lang="en-US" altLang="zh-CN" sz="1200" b="0" i="0" kern="1200" dirty="0" smtClean="0">
                <a:solidFill>
                  <a:schemeClr val="tx1"/>
                </a:solidFill>
                <a:effectLst/>
                <a:latin typeface="+mn-lt"/>
                <a:ea typeface="+mn-ea"/>
                <a:cs typeface="+mn-cs"/>
              </a:rPr>
              <a:t>Bob</a:t>
            </a:r>
            <a:r>
              <a:rPr lang="zh-CN" altLang="en-US" sz="1200" b="0" i="0" kern="1200" dirty="0" smtClean="0">
                <a:solidFill>
                  <a:schemeClr val="tx1"/>
                </a:solidFill>
                <a:effectLst/>
                <a:latin typeface="+mn-lt"/>
                <a:ea typeface="+mn-ea"/>
                <a:cs typeface="+mn-cs"/>
              </a:rPr>
              <a:t>的地址，并将交易</a:t>
            </a:r>
            <a:r>
              <a:rPr lang="en-US" altLang="zh-CN" sz="1200" b="0" i="0" kern="1200" dirty="0" err="1" smtClean="0">
                <a:solidFill>
                  <a:schemeClr val="tx1"/>
                </a:solidFill>
                <a:effectLst/>
                <a:latin typeface="+mn-lt"/>
                <a:ea typeface="+mn-ea"/>
                <a:cs typeface="+mn-cs"/>
              </a:rPr>
              <a:t>nLocktime</a:t>
            </a:r>
            <a:r>
              <a:rPr lang="zh-CN" altLang="en-US" sz="1200" b="0" i="0" kern="1200" dirty="0" smtClean="0">
                <a:solidFill>
                  <a:schemeClr val="tx1"/>
                </a:solidFill>
                <a:effectLst/>
                <a:latin typeface="+mn-lt"/>
                <a:ea typeface="+mn-ea"/>
                <a:cs typeface="+mn-cs"/>
              </a:rPr>
              <a:t>设定为</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个月。</a:t>
            </a:r>
            <a:r>
              <a:rPr lang="en-US" altLang="zh-CN" sz="1200" b="0" i="0" kern="1200" dirty="0" smtClean="0">
                <a:solidFill>
                  <a:schemeClr val="tx1"/>
                </a:solidFill>
                <a:effectLst/>
                <a:latin typeface="+mn-lt"/>
                <a:ea typeface="+mn-ea"/>
                <a:cs typeface="+mn-cs"/>
              </a:rPr>
              <a:t>Alice</a:t>
            </a:r>
            <a:r>
              <a:rPr lang="zh-CN" altLang="en-US" sz="1200" b="0" i="0" kern="1200" dirty="0" smtClean="0">
                <a:solidFill>
                  <a:schemeClr val="tx1"/>
                </a:solidFill>
                <a:effectLst/>
                <a:latin typeface="+mn-lt"/>
                <a:ea typeface="+mn-ea"/>
                <a:cs typeface="+mn-cs"/>
              </a:rPr>
              <a:t>把这笔交易发送给</a:t>
            </a:r>
            <a:r>
              <a:rPr lang="en-US" altLang="zh-CN" sz="1200" b="0" i="0" kern="1200" dirty="0" smtClean="0">
                <a:solidFill>
                  <a:schemeClr val="tx1"/>
                </a:solidFill>
                <a:effectLst/>
                <a:latin typeface="+mn-lt"/>
                <a:ea typeface="+mn-ea"/>
                <a:cs typeface="+mn-cs"/>
              </a:rPr>
              <a:t>Bob</a:t>
            </a:r>
            <a:r>
              <a:rPr lang="zh-CN" altLang="en-US" sz="1200" b="0" i="0" kern="1200" dirty="0" smtClean="0">
                <a:solidFill>
                  <a:schemeClr val="tx1"/>
                </a:solidFill>
                <a:effectLst/>
                <a:latin typeface="+mn-lt"/>
                <a:ea typeface="+mn-ea"/>
                <a:cs typeface="+mn-cs"/>
              </a:rPr>
              <a:t>。有了这个交易，</a:t>
            </a:r>
            <a:r>
              <a:rPr lang="en-US" altLang="zh-CN" sz="1200" b="0" i="0" kern="1200" dirty="0" smtClean="0">
                <a:solidFill>
                  <a:schemeClr val="tx1"/>
                </a:solidFill>
                <a:effectLst/>
                <a:latin typeface="+mn-lt"/>
                <a:ea typeface="+mn-ea"/>
                <a:cs typeface="+mn-cs"/>
              </a:rPr>
              <a:t>Alice</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Bob</a:t>
            </a:r>
            <a:r>
              <a:rPr lang="zh-CN" altLang="en-US" sz="1200" b="0" i="0" kern="1200" dirty="0" smtClean="0">
                <a:solidFill>
                  <a:schemeClr val="tx1"/>
                </a:solidFill>
                <a:effectLst/>
                <a:latin typeface="+mn-lt"/>
                <a:ea typeface="+mn-ea"/>
                <a:cs typeface="+mn-cs"/>
              </a:rPr>
              <a:t>知道：</a:t>
            </a:r>
          </a:p>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个月过去之前，</a:t>
            </a:r>
            <a:r>
              <a:rPr lang="en-US" altLang="zh-CN" sz="1200" b="0" i="0" kern="1200" dirty="0" smtClean="0">
                <a:solidFill>
                  <a:schemeClr val="tx1"/>
                </a:solidFill>
                <a:effectLst/>
                <a:latin typeface="+mn-lt"/>
                <a:ea typeface="+mn-ea"/>
                <a:cs typeface="+mn-cs"/>
              </a:rPr>
              <a:t>Bob</a:t>
            </a:r>
            <a:r>
              <a:rPr lang="zh-CN" altLang="en-US" sz="1200" b="0" i="0" kern="1200" dirty="0" smtClean="0">
                <a:solidFill>
                  <a:schemeClr val="tx1"/>
                </a:solidFill>
                <a:effectLst/>
                <a:latin typeface="+mn-lt"/>
                <a:ea typeface="+mn-ea"/>
                <a:cs typeface="+mn-cs"/>
              </a:rPr>
              <a:t>不能完成交易进行变现。</a:t>
            </a:r>
          </a:p>
          <a:p>
            <a:r>
              <a:rPr lang="en-US" altLang="zh-CN" sz="1200" b="0" i="0" kern="1200" dirty="0" smtClean="0">
                <a:solidFill>
                  <a:schemeClr val="tx1"/>
                </a:solidFill>
                <a:effectLst/>
                <a:latin typeface="+mn-lt"/>
                <a:ea typeface="+mn-ea"/>
                <a:cs typeface="+mn-cs"/>
              </a:rPr>
              <a:t>Bob</a:t>
            </a:r>
            <a:r>
              <a:rPr lang="zh-CN" altLang="en-US" sz="1200" b="0" i="0" kern="1200" dirty="0" smtClean="0">
                <a:solidFill>
                  <a:schemeClr val="tx1"/>
                </a:solidFill>
                <a:effectLst/>
                <a:latin typeface="+mn-lt"/>
                <a:ea typeface="+mn-ea"/>
                <a:cs typeface="+mn-cs"/>
              </a:rPr>
              <a:t>可以在</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个月后接受交易。</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然而：</a:t>
            </a:r>
          </a:p>
          <a:p>
            <a:r>
              <a:rPr lang="en-US" altLang="zh-CN" sz="1200" b="0" i="0" kern="1200" dirty="0" smtClean="0">
                <a:solidFill>
                  <a:schemeClr val="tx1"/>
                </a:solidFill>
                <a:effectLst/>
                <a:latin typeface="+mn-lt"/>
                <a:ea typeface="+mn-ea"/>
                <a:cs typeface="+mn-cs"/>
              </a:rPr>
              <a:t>Alice</a:t>
            </a:r>
            <a:r>
              <a:rPr lang="zh-CN" altLang="en-US" sz="1200" b="0" i="0" kern="1200" dirty="0" smtClean="0">
                <a:solidFill>
                  <a:schemeClr val="tx1"/>
                </a:solidFill>
                <a:effectLst/>
                <a:latin typeface="+mn-lt"/>
                <a:ea typeface="+mn-ea"/>
                <a:cs typeface="+mn-cs"/>
              </a:rPr>
              <a:t>可以创建另一个交易，双重花费相同的输入，而不需要锁定时间。 因此，</a:t>
            </a:r>
            <a:r>
              <a:rPr lang="en-US" altLang="zh-CN" sz="1200" b="0" i="0" kern="1200" dirty="0" smtClean="0">
                <a:solidFill>
                  <a:schemeClr val="tx1"/>
                </a:solidFill>
                <a:effectLst/>
                <a:latin typeface="+mn-lt"/>
                <a:ea typeface="+mn-ea"/>
                <a:cs typeface="+mn-cs"/>
              </a:rPr>
              <a:t>Alice</a:t>
            </a:r>
            <a:r>
              <a:rPr lang="zh-CN" altLang="en-US" sz="1200" b="0" i="0" kern="1200" dirty="0" smtClean="0">
                <a:solidFill>
                  <a:schemeClr val="tx1"/>
                </a:solidFill>
                <a:effectLst/>
                <a:latin typeface="+mn-lt"/>
                <a:ea typeface="+mn-ea"/>
                <a:cs typeface="+mn-cs"/>
              </a:rPr>
              <a:t>可以在</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个月过去之前花费相同的</a:t>
            </a:r>
            <a:r>
              <a:rPr lang="en-US" altLang="zh-CN" sz="1200" b="0" i="0" kern="1200" dirty="0" smtClean="0">
                <a:solidFill>
                  <a:schemeClr val="tx1"/>
                </a:solidFill>
                <a:effectLst/>
                <a:latin typeface="+mn-lt"/>
                <a:ea typeface="+mn-ea"/>
                <a:cs typeface="+mn-cs"/>
              </a:rPr>
              <a:t>UTXO</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Bob</a:t>
            </a:r>
            <a:r>
              <a:rPr lang="zh-CN" altLang="en-US" sz="1200" b="0" i="0" kern="1200" dirty="0" smtClean="0">
                <a:solidFill>
                  <a:schemeClr val="tx1"/>
                </a:solidFill>
                <a:effectLst/>
                <a:latin typeface="+mn-lt"/>
                <a:ea typeface="+mn-ea"/>
                <a:cs typeface="+mn-cs"/>
              </a:rPr>
              <a:t>不能保证</a:t>
            </a:r>
            <a:r>
              <a:rPr lang="en-US" altLang="zh-CN" sz="1200" b="0" i="0" kern="1200" dirty="0" smtClean="0">
                <a:solidFill>
                  <a:schemeClr val="tx1"/>
                </a:solidFill>
                <a:effectLst/>
                <a:latin typeface="+mn-lt"/>
                <a:ea typeface="+mn-ea"/>
                <a:cs typeface="+mn-cs"/>
              </a:rPr>
              <a:t>Alice</a:t>
            </a:r>
            <a:r>
              <a:rPr lang="zh-CN" altLang="en-US" sz="1200" b="0" i="0" kern="1200" dirty="0" smtClean="0">
                <a:solidFill>
                  <a:schemeClr val="tx1"/>
                </a:solidFill>
                <a:effectLst/>
                <a:latin typeface="+mn-lt"/>
                <a:ea typeface="+mn-ea"/>
                <a:cs typeface="+mn-cs"/>
              </a:rPr>
              <a:t>不会这样做。</a:t>
            </a:r>
          </a:p>
          <a:p>
            <a:r>
              <a:rPr lang="zh-CN" altLang="en-US" sz="1200" b="0" i="0" kern="1200" dirty="0" smtClean="0">
                <a:solidFill>
                  <a:schemeClr val="tx1"/>
                </a:solidFill>
                <a:effectLst/>
                <a:latin typeface="+mn-lt"/>
                <a:ea typeface="+mn-ea"/>
                <a:cs typeface="+mn-cs"/>
              </a:rPr>
              <a:t>了解交易</a:t>
            </a:r>
            <a:r>
              <a:rPr lang="en-US" altLang="zh-CN" sz="1200" b="0" i="0" kern="1200" dirty="0" err="1" smtClean="0">
                <a:solidFill>
                  <a:schemeClr val="tx1"/>
                </a:solidFill>
                <a:effectLst/>
                <a:latin typeface="+mn-lt"/>
                <a:ea typeface="+mn-ea"/>
                <a:cs typeface="+mn-cs"/>
              </a:rPr>
              <a:t>nLocktime</a:t>
            </a:r>
            <a:r>
              <a:rPr lang="zh-CN" altLang="en-US" sz="1200" b="0" i="0" kern="1200" dirty="0" smtClean="0">
                <a:solidFill>
                  <a:schemeClr val="tx1"/>
                </a:solidFill>
                <a:effectLst/>
                <a:latin typeface="+mn-lt"/>
                <a:ea typeface="+mn-ea"/>
                <a:cs typeface="+mn-cs"/>
              </a:rPr>
              <a:t>的限制很重要。 唯一的保证是</a:t>
            </a:r>
            <a:r>
              <a:rPr lang="en-US" altLang="zh-CN" sz="1200" b="0" i="0" kern="1200" dirty="0" smtClean="0">
                <a:solidFill>
                  <a:schemeClr val="tx1"/>
                </a:solidFill>
                <a:effectLst/>
                <a:latin typeface="+mn-lt"/>
                <a:ea typeface="+mn-ea"/>
                <a:cs typeface="+mn-cs"/>
              </a:rPr>
              <a:t>Bob</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个月过去之前无法兑换它。 不能保证</a:t>
            </a:r>
            <a:r>
              <a:rPr lang="en-US" altLang="zh-CN" sz="1200" b="0" i="0" kern="1200" dirty="0" smtClean="0">
                <a:solidFill>
                  <a:schemeClr val="tx1"/>
                </a:solidFill>
                <a:effectLst/>
                <a:latin typeface="+mn-lt"/>
                <a:ea typeface="+mn-ea"/>
                <a:cs typeface="+mn-cs"/>
              </a:rPr>
              <a:t>Bob</a:t>
            </a:r>
            <a:r>
              <a:rPr lang="zh-CN" altLang="en-US" sz="1200" b="0" i="0" kern="1200" dirty="0" smtClean="0">
                <a:solidFill>
                  <a:schemeClr val="tx1"/>
                </a:solidFill>
                <a:effectLst/>
                <a:latin typeface="+mn-lt"/>
                <a:ea typeface="+mn-ea"/>
                <a:cs typeface="+mn-cs"/>
              </a:rPr>
              <a:t>得到资金。</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 为了实现这样的保证，时间限制必须放在</a:t>
            </a:r>
            <a:r>
              <a:rPr lang="en-US" altLang="zh-CN" sz="1200" b="0" i="0" kern="1200" dirty="0" smtClean="0">
                <a:solidFill>
                  <a:schemeClr val="tx1"/>
                </a:solidFill>
                <a:effectLst/>
                <a:latin typeface="+mn-lt"/>
                <a:ea typeface="+mn-ea"/>
                <a:cs typeface="+mn-cs"/>
              </a:rPr>
              <a:t>UTXO</a:t>
            </a:r>
            <a:r>
              <a:rPr lang="zh-CN" altLang="en-US" sz="1200" b="0" i="0" kern="1200" dirty="0" smtClean="0">
                <a:solidFill>
                  <a:schemeClr val="tx1"/>
                </a:solidFill>
                <a:effectLst/>
                <a:latin typeface="+mn-lt"/>
                <a:ea typeface="+mn-ea"/>
                <a:cs typeface="+mn-cs"/>
              </a:rPr>
              <a:t>本身上，并成为锁定脚本的一部分，而不是交易。</a:t>
            </a:r>
          </a:p>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44</a:t>
            </a:fld>
            <a:endParaRPr lang="zh-CN" altLang="en-US"/>
          </a:p>
        </p:txBody>
      </p:sp>
    </p:spTree>
    <p:extLst>
      <p:ext uri="{BB962C8B-B14F-4D97-AF65-F5344CB8AC3E}">
        <p14:creationId xmlns:p14="http://schemas.microsoft.com/office/powerpoint/2010/main" val="232474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由多种类型比特币节点（如</a:t>
            </a:r>
            <a:r>
              <a:rPr lang="en-US" altLang="zh-CN" sz="1200" dirty="0" err="1" smtClean="0">
                <a:solidFill>
                  <a:schemeClr val="tx1"/>
                </a:solidFill>
                <a:latin typeface="微软雅黑" panose="020B0503020204020204" pitchFamily="34" charset="-122"/>
                <a:ea typeface="微软雅黑" panose="020B0503020204020204" pitchFamily="34" charset="-122"/>
                <a:cs typeface="Times New Roman" pitchFamily="18" charset="0"/>
              </a:rPr>
              <a:t>BitcoinCore</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 </a:t>
            </a:r>
            <a:r>
              <a:rPr lang="en-US" altLang="zh-CN" sz="1200" dirty="0" err="1" smtClean="0">
                <a:solidFill>
                  <a:schemeClr val="tx1"/>
                </a:solidFill>
                <a:latin typeface="微软雅黑" panose="020B0503020204020204" pitchFamily="34" charset="-122"/>
                <a:ea typeface="微软雅黑" panose="020B0503020204020204" pitchFamily="34" charset="-122"/>
                <a:cs typeface="Times New Roman" pitchFamily="18" charset="0"/>
              </a:rPr>
              <a:t>BitcoinJ</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a:t>
            </a:r>
            <a:r>
              <a:rPr lang="en-US" altLang="zh-CN" sz="1200" dirty="0" err="1" smtClean="0">
                <a:solidFill>
                  <a:schemeClr val="tx1"/>
                </a:solidFill>
                <a:latin typeface="微软雅黑" panose="020B0503020204020204" pitchFamily="34" charset="-122"/>
                <a:ea typeface="微软雅黑" panose="020B0503020204020204" pitchFamily="34" charset="-122"/>
                <a:cs typeface="Times New Roman" pitchFamily="18" charset="0"/>
              </a:rPr>
              <a:t>Libbitcoin</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a:t>
            </a:r>
            <a:r>
              <a:rPr lang="en-US" altLang="zh-CN" sz="1200" dirty="0" err="1" smtClean="0">
                <a:solidFill>
                  <a:schemeClr val="tx1"/>
                </a:solidFill>
                <a:latin typeface="微软雅黑" panose="020B0503020204020204" pitchFamily="34" charset="-122"/>
                <a:ea typeface="微软雅黑" panose="020B0503020204020204" pitchFamily="34" charset="-122"/>
                <a:cs typeface="Times New Roman" pitchFamily="18" charset="0"/>
              </a:rPr>
              <a:t>btcd</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等）、网关服务器、边缘路由器、钱包客户端、矿工节点，以及他们互相连接所的</a:t>
            </a:r>
            <a:r>
              <a:rPr lang="en-US" altLang="zh-CN"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P2P</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协议、矿池挖矿协议、</a:t>
            </a:r>
            <a:r>
              <a:rPr lang="en-US" altLang="zh-CN"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Stratum</a:t>
            </a:r>
            <a:r>
              <a:rPr lang="zh-CN" altLang="en-US" sz="1200" dirty="0" smtClean="0">
                <a:solidFill>
                  <a:schemeClr val="tx1"/>
                </a:solidFill>
                <a:latin typeface="微软雅黑" panose="020B0503020204020204" pitchFamily="34" charset="-122"/>
                <a:ea typeface="微软雅黑" panose="020B0503020204020204" pitchFamily="34" charset="-122"/>
                <a:cs typeface="Times New Roman" pitchFamily="18" charset="0"/>
              </a:rPr>
              <a:t>协议等各类相关协议的整体网络结构。</a:t>
            </a:r>
            <a:endParaRPr lang="en-US" altLang="zh-CN" sz="1200"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56</a:t>
            </a:fld>
            <a:endParaRPr lang="zh-CN" altLang="en-US"/>
          </a:p>
        </p:txBody>
      </p:sp>
    </p:spTree>
    <p:extLst>
      <p:ext uri="{BB962C8B-B14F-4D97-AF65-F5344CB8AC3E}">
        <p14:creationId xmlns:p14="http://schemas.microsoft.com/office/powerpoint/2010/main" val="1532816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Bitcoin Core</a:t>
            </a:r>
            <a:r>
              <a:rPr lang="zh-CN" altLang="en-US" sz="1200" b="0" i="0" kern="1200" dirty="0" smtClean="0">
                <a:solidFill>
                  <a:schemeClr val="tx1"/>
                </a:solidFill>
                <a:effectLst/>
                <a:latin typeface="+mn-lt"/>
                <a:ea typeface="+mn-ea"/>
                <a:cs typeface="+mn-cs"/>
              </a:rPr>
              <a:t>客户端中，使用</a:t>
            </a:r>
            <a:r>
              <a:rPr lang="en-US" altLang="zh-CN" sz="1200" b="0" i="0" kern="1200" dirty="0" smtClean="0">
                <a:solidFill>
                  <a:schemeClr val="tx1"/>
                </a:solidFill>
                <a:effectLst/>
                <a:latin typeface="+mn-lt"/>
                <a:ea typeface="+mn-ea"/>
                <a:cs typeface="+mn-cs"/>
              </a:rPr>
              <a:t>DNS</a:t>
            </a:r>
            <a:r>
              <a:rPr lang="zh-CN" altLang="en-US" sz="1200" b="0" i="0" kern="1200" dirty="0" smtClean="0">
                <a:solidFill>
                  <a:schemeClr val="tx1"/>
                </a:solidFill>
                <a:effectLst/>
                <a:latin typeface="+mn-lt"/>
                <a:ea typeface="+mn-ea"/>
                <a:cs typeface="+mn-cs"/>
              </a:rPr>
              <a:t>种子的选项由选项</a:t>
            </a:r>
            <a:r>
              <a:rPr lang="en-US" altLang="zh-CN" sz="1200" b="0" i="0" kern="1200" dirty="0" smtClean="0">
                <a:solidFill>
                  <a:schemeClr val="tx1"/>
                </a:solidFill>
                <a:effectLst/>
                <a:latin typeface="+mn-lt"/>
                <a:ea typeface="+mn-ea"/>
                <a:cs typeface="+mn-cs"/>
              </a:rPr>
              <a:t>switch -</a:t>
            </a:r>
            <a:r>
              <a:rPr lang="en-US" altLang="zh-CN" sz="1200" b="0" i="0" kern="1200" dirty="0" err="1" smtClean="0">
                <a:solidFill>
                  <a:schemeClr val="tx1"/>
                </a:solidFill>
                <a:effectLst/>
                <a:latin typeface="+mn-lt"/>
                <a:ea typeface="+mn-ea"/>
                <a:cs typeface="+mn-cs"/>
              </a:rPr>
              <a:t>dnsseed</a:t>
            </a:r>
            <a:r>
              <a:rPr lang="zh-CN" altLang="en-US" sz="1200" b="0" i="0" kern="1200" dirty="0" smtClean="0">
                <a:solidFill>
                  <a:schemeClr val="tx1"/>
                </a:solidFill>
                <a:effectLst/>
                <a:latin typeface="+mn-lt"/>
                <a:ea typeface="+mn-ea"/>
                <a:cs typeface="+mn-cs"/>
              </a:rPr>
              <a:t>控制（默认设置为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，以使用</a:t>
            </a:r>
            <a:r>
              <a:rPr lang="en-US" altLang="zh-CN" sz="1200" b="0" i="0" kern="1200" dirty="0" smtClean="0">
                <a:solidFill>
                  <a:schemeClr val="tx1"/>
                </a:solidFill>
                <a:effectLst/>
                <a:latin typeface="+mn-lt"/>
                <a:ea typeface="+mn-ea"/>
                <a:cs typeface="+mn-cs"/>
              </a:rPr>
              <a:t>DNS</a:t>
            </a:r>
            <a:r>
              <a:rPr lang="zh-CN" altLang="en-US" sz="1200" b="0" i="0" kern="1200" dirty="0" smtClean="0">
                <a:solidFill>
                  <a:schemeClr val="tx1"/>
                </a:solidFill>
                <a:effectLst/>
                <a:latin typeface="+mn-lt"/>
                <a:ea typeface="+mn-ea"/>
                <a:cs typeface="+mn-cs"/>
              </a:rPr>
              <a:t>种子）。</a:t>
            </a:r>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60</a:t>
            </a:fld>
            <a:endParaRPr lang="zh-CN" altLang="en-US"/>
          </a:p>
        </p:txBody>
      </p:sp>
    </p:spTree>
    <p:extLst>
      <p:ext uri="{BB962C8B-B14F-4D97-AF65-F5344CB8AC3E}">
        <p14:creationId xmlns:p14="http://schemas.microsoft.com/office/powerpoint/2010/main" val="1353949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监控网络的第三方可以跟踪某个</a:t>
            </a:r>
            <a:r>
              <a:rPr lang="en-US" altLang="zh-CN" sz="1200" b="0" i="0" kern="1200" dirty="0" smtClean="0">
                <a:solidFill>
                  <a:schemeClr val="tx1"/>
                </a:solidFill>
                <a:effectLst/>
                <a:latin typeface="+mn-lt"/>
                <a:ea typeface="+mn-ea"/>
                <a:cs typeface="+mn-cs"/>
              </a:rPr>
              <a:t>SPV</a:t>
            </a:r>
            <a:r>
              <a:rPr lang="zh-CN" altLang="en-US" sz="1200" b="0" i="0" kern="1200" dirty="0" smtClean="0">
                <a:solidFill>
                  <a:schemeClr val="tx1"/>
                </a:solidFill>
                <a:effectLst/>
                <a:latin typeface="+mn-lt"/>
                <a:ea typeface="+mn-ea"/>
                <a:cs typeface="+mn-cs"/>
              </a:rPr>
              <a:t>节点上的钱包所请求的全部交易信息，并且利用这些交易信息把比特币地址和钱包的用户关联起来，从而损害了用户的隐私。</a:t>
            </a:r>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63</a:t>
            </a:fld>
            <a:endParaRPr lang="zh-CN" altLang="en-US"/>
          </a:p>
        </p:txBody>
      </p:sp>
    </p:spTree>
    <p:extLst>
      <p:ext uri="{BB962C8B-B14F-4D97-AF65-F5344CB8AC3E}">
        <p14:creationId xmlns:p14="http://schemas.microsoft.com/office/powerpoint/2010/main" val="1327079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72</a:t>
            </a:fld>
            <a:endParaRPr lang="zh-CN" altLang="en-US"/>
          </a:p>
        </p:txBody>
      </p:sp>
    </p:spTree>
    <p:extLst>
      <p:ext uri="{BB962C8B-B14F-4D97-AF65-F5344CB8AC3E}">
        <p14:creationId xmlns:p14="http://schemas.microsoft.com/office/powerpoint/2010/main" val="1037457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114</a:t>
            </a:fld>
            <a:endParaRPr lang="zh-CN" altLang="en-US"/>
          </a:p>
        </p:txBody>
      </p:sp>
    </p:spTree>
    <p:extLst>
      <p:ext uri="{BB962C8B-B14F-4D97-AF65-F5344CB8AC3E}">
        <p14:creationId xmlns:p14="http://schemas.microsoft.com/office/powerpoint/2010/main" val="2631507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攻击者的做法大概是这样：</a:t>
            </a:r>
          </a:p>
          <a:p>
            <a:r>
              <a:rPr lang="en-US" altLang="zh-CN" dirty="0" smtClean="0"/>
              <a:t>1</a:t>
            </a:r>
            <a:r>
              <a:rPr lang="zh-CN" altLang="en-US" dirty="0" smtClean="0"/>
              <a:t>，作为一名矿工，某天临时掌握了超过</a:t>
            </a:r>
            <a:r>
              <a:rPr lang="en-US" altLang="zh-CN" dirty="0" smtClean="0"/>
              <a:t>51%</a:t>
            </a:r>
            <a:r>
              <a:rPr lang="zh-CN" altLang="en-US" dirty="0" smtClean="0"/>
              <a:t>的算力。</a:t>
            </a:r>
            <a:br>
              <a:rPr lang="zh-CN" altLang="en-US" dirty="0" smtClean="0"/>
            </a:br>
            <a:r>
              <a:rPr lang="en-US" altLang="zh-CN" dirty="0" smtClean="0"/>
              <a:t>2</a:t>
            </a:r>
            <a:r>
              <a:rPr lang="zh-CN" altLang="en-US" dirty="0" smtClean="0"/>
              <a:t>，将大量的</a:t>
            </a:r>
            <a:r>
              <a:rPr lang="en-US" altLang="zh-CN" dirty="0" smtClean="0"/>
              <a:t>BTG</a:t>
            </a:r>
            <a:r>
              <a:rPr lang="zh-CN" altLang="en-US" dirty="0" smtClean="0"/>
              <a:t>充值到某交易所里。</a:t>
            </a:r>
            <a:br>
              <a:rPr lang="zh-CN" altLang="en-US" dirty="0" smtClean="0"/>
            </a:br>
            <a:r>
              <a:rPr lang="en-US" altLang="zh-CN" dirty="0" smtClean="0"/>
              <a:t>3</a:t>
            </a:r>
            <a:r>
              <a:rPr lang="zh-CN" altLang="en-US" dirty="0" smtClean="0"/>
              <a:t>，同时，矿工在自己的</a:t>
            </a:r>
            <a:r>
              <a:rPr lang="en-US" altLang="zh-CN" dirty="0" smtClean="0"/>
              <a:t>BTG</a:t>
            </a:r>
            <a:r>
              <a:rPr lang="zh-CN" altLang="en-US" dirty="0" smtClean="0"/>
              <a:t>私链上挖矿，并在自己的链上排除掉充值到交易所的这笔交易。</a:t>
            </a:r>
            <a:br>
              <a:rPr lang="zh-CN" altLang="en-US" dirty="0" smtClean="0"/>
            </a:br>
            <a:r>
              <a:rPr lang="en-US" altLang="zh-CN" dirty="0" smtClean="0"/>
              <a:t>4</a:t>
            </a:r>
            <a:r>
              <a:rPr lang="zh-CN" altLang="en-US" dirty="0" smtClean="0"/>
              <a:t>，迅速把交易所的</a:t>
            </a:r>
            <a:r>
              <a:rPr lang="en-US" altLang="zh-CN" dirty="0" smtClean="0"/>
              <a:t>BTG</a:t>
            </a:r>
            <a:r>
              <a:rPr lang="zh-CN" altLang="en-US" dirty="0" smtClean="0"/>
              <a:t>币卖掉，提现走人。</a:t>
            </a:r>
            <a:br>
              <a:rPr lang="zh-CN" altLang="en-US" dirty="0" smtClean="0"/>
            </a:br>
            <a:r>
              <a:rPr lang="en-US" altLang="zh-CN" dirty="0" smtClean="0"/>
              <a:t>5</a:t>
            </a:r>
            <a:r>
              <a:rPr lang="zh-CN" altLang="en-US" dirty="0" smtClean="0"/>
              <a:t>，由于矿工掌握有大量算力，自己私挖的链长于主链，将私链广播出去后，就成了新的主链，新的主链已经没有了交易所充币的这笔交易。</a:t>
            </a:r>
            <a:br>
              <a:rPr lang="zh-CN" altLang="en-US" dirty="0" smtClean="0"/>
            </a:br>
            <a:r>
              <a:rPr lang="en-US" altLang="zh-CN" dirty="0" smtClean="0"/>
              <a:t>6</a:t>
            </a:r>
            <a:r>
              <a:rPr lang="zh-CN" altLang="en-US" dirty="0" smtClean="0"/>
              <a:t>，交易所莫名其妙就损失了主链上不存在的</a:t>
            </a:r>
            <a:r>
              <a:rPr lang="en-US" altLang="zh-CN" dirty="0" smtClean="0"/>
              <a:t>8000</a:t>
            </a:r>
            <a:r>
              <a:rPr lang="zh-CN" altLang="en-US" dirty="0" smtClean="0"/>
              <a:t>个</a:t>
            </a:r>
            <a:r>
              <a:rPr lang="en-US" altLang="zh-CN" dirty="0" smtClean="0"/>
              <a:t>BTG</a:t>
            </a:r>
            <a:r>
              <a:rPr lang="zh-CN" altLang="en-US" dirty="0" smtClean="0"/>
              <a:t>。</a:t>
            </a:r>
          </a:p>
          <a:p>
            <a:r>
              <a:rPr lang="zh-CN" altLang="en-US" dirty="0" smtClean="0"/>
              <a:t>该矿工陆续在</a:t>
            </a:r>
            <a:r>
              <a:rPr lang="en-US" altLang="zh-CN" dirty="0" smtClean="0"/>
              <a:t>4</a:t>
            </a:r>
            <a:r>
              <a:rPr lang="zh-CN" altLang="en-US" dirty="0" smtClean="0"/>
              <a:t>天里，发起了</a:t>
            </a:r>
            <a:r>
              <a:rPr lang="en-US" altLang="zh-CN" dirty="0" smtClean="0"/>
              <a:t>17</a:t>
            </a:r>
            <a:r>
              <a:rPr lang="zh-CN" altLang="en-US" dirty="0" smtClean="0"/>
              <a:t>次攻击，共尝试双花了</a:t>
            </a:r>
            <a:r>
              <a:rPr lang="en-US" altLang="zh-CN" dirty="0" smtClean="0"/>
              <a:t>20500</a:t>
            </a:r>
            <a:r>
              <a:rPr lang="zh-CN" altLang="en-US" dirty="0" smtClean="0"/>
              <a:t>个</a:t>
            </a:r>
            <a:r>
              <a:rPr lang="en-US" altLang="zh-CN" dirty="0" smtClean="0"/>
              <a:t>BTG</a:t>
            </a:r>
            <a:r>
              <a:rPr lang="zh-CN" altLang="en-US" dirty="0" smtClean="0"/>
              <a:t>。交易所损失惨重。</a:t>
            </a:r>
          </a:p>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134</a:t>
            </a:fld>
            <a:endParaRPr lang="zh-CN" altLang="en-US"/>
          </a:p>
        </p:txBody>
      </p:sp>
    </p:spTree>
    <p:extLst>
      <p:ext uri="{BB962C8B-B14F-4D97-AF65-F5344CB8AC3E}">
        <p14:creationId xmlns:p14="http://schemas.microsoft.com/office/powerpoint/2010/main" val="153038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135</a:t>
            </a:fld>
            <a:endParaRPr lang="zh-CN" altLang="en-US"/>
          </a:p>
        </p:txBody>
      </p:sp>
    </p:spTree>
    <p:extLst>
      <p:ext uri="{BB962C8B-B14F-4D97-AF65-F5344CB8AC3E}">
        <p14:creationId xmlns:p14="http://schemas.microsoft.com/office/powerpoint/2010/main" val="1611710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138</a:t>
            </a:fld>
            <a:endParaRPr lang="zh-CN" altLang="en-US"/>
          </a:p>
        </p:txBody>
      </p:sp>
    </p:spTree>
    <p:extLst>
      <p:ext uri="{BB962C8B-B14F-4D97-AF65-F5344CB8AC3E}">
        <p14:creationId xmlns:p14="http://schemas.microsoft.com/office/powerpoint/2010/main" val="252084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“币基交易”（</a:t>
            </a:r>
            <a:r>
              <a:rPr lang="en-US" altLang="zh-CN" sz="1200" b="0" i="0" kern="1200" dirty="0" err="1" smtClean="0">
                <a:solidFill>
                  <a:schemeClr val="tx1"/>
                </a:solidFill>
                <a:effectLst/>
                <a:latin typeface="+mn-lt"/>
                <a:ea typeface="+mn-ea"/>
                <a:cs typeface="+mn-cs"/>
              </a:rPr>
              <a:t>Coinbase</a:t>
            </a:r>
            <a:r>
              <a:rPr lang="en-US" altLang="zh-CN" sz="1200" b="0" i="0" kern="1200" dirty="0" smtClean="0">
                <a:solidFill>
                  <a:schemeClr val="tx1"/>
                </a:solidFill>
                <a:effectLst/>
                <a:latin typeface="+mn-lt"/>
                <a:ea typeface="+mn-ea"/>
                <a:cs typeface="+mn-cs"/>
              </a:rPr>
              <a:t> Transaction</a:t>
            </a:r>
            <a:r>
              <a:rPr lang="zh-CN" altLang="en-US" sz="1200" b="0" i="0" kern="1200" dirty="0" smtClean="0">
                <a:solidFill>
                  <a:schemeClr val="tx1"/>
                </a:solidFill>
                <a:effectLst/>
                <a:latin typeface="+mn-lt"/>
                <a:ea typeface="+mn-ea"/>
                <a:cs typeface="+mn-cs"/>
              </a:rPr>
              <a:t>）的特殊交易，它是每个区块中的第一笔交易，这种交易存在的原因是作为对挖矿的奖励，创造出全新的可花费比特币用来支付给“赢家”矿工。</a:t>
            </a:r>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14</a:t>
            </a:fld>
            <a:endParaRPr lang="zh-CN" altLang="en-US"/>
          </a:p>
        </p:txBody>
      </p:sp>
    </p:spTree>
    <p:extLst>
      <p:ext uri="{BB962C8B-B14F-4D97-AF65-F5344CB8AC3E}">
        <p14:creationId xmlns:p14="http://schemas.microsoft.com/office/powerpoint/2010/main" val="1566500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几乎所有的输出都能创造一定数量的可用于支付的比特币，也就是</a:t>
            </a:r>
            <a:r>
              <a:rPr lang="en-US" altLang="zh-CN" sz="1200" b="0" i="0" kern="1200" dirty="0" smtClean="0">
                <a:solidFill>
                  <a:schemeClr val="tx1"/>
                </a:solidFill>
                <a:effectLst/>
                <a:latin typeface="+mn-lt"/>
                <a:ea typeface="+mn-ea"/>
                <a:cs typeface="+mn-cs"/>
              </a:rPr>
              <a:t>UTXO</a:t>
            </a:r>
            <a:r>
              <a:rPr lang="zh-CN" altLang="en-US" sz="1200" b="0" i="0" kern="1200" dirty="0" smtClean="0">
                <a:solidFill>
                  <a:schemeClr val="tx1"/>
                </a:solidFill>
                <a:effectLst/>
                <a:latin typeface="+mn-lt"/>
                <a:ea typeface="+mn-ea"/>
                <a:cs typeface="+mn-cs"/>
              </a:rPr>
              <a:t>。这些</a:t>
            </a:r>
            <a:r>
              <a:rPr lang="en-US" altLang="zh-CN" sz="1200" b="0" i="0" kern="1200" dirty="0" smtClean="0">
                <a:solidFill>
                  <a:schemeClr val="tx1"/>
                </a:solidFill>
                <a:effectLst/>
                <a:latin typeface="+mn-lt"/>
                <a:ea typeface="+mn-ea"/>
                <a:cs typeface="+mn-cs"/>
              </a:rPr>
              <a:t>UTXO</a:t>
            </a:r>
            <a:r>
              <a:rPr lang="zh-CN" altLang="en-US" sz="1200" b="0" i="0" kern="1200" dirty="0" smtClean="0">
                <a:solidFill>
                  <a:schemeClr val="tx1"/>
                </a:solidFill>
                <a:effectLst/>
                <a:latin typeface="+mn-lt"/>
                <a:ea typeface="+mn-ea"/>
                <a:cs typeface="+mn-cs"/>
              </a:rPr>
              <a:t>被整个网络识别，所有者可在未来的交易中使用它们。</a:t>
            </a:r>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15</a:t>
            </a:fld>
            <a:endParaRPr lang="zh-CN" altLang="en-US"/>
          </a:p>
        </p:txBody>
      </p:sp>
    </p:spTree>
    <p:extLst>
      <p:ext uri="{BB962C8B-B14F-4D97-AF65-F5344CB8AC3E}">
        <p14:creationId xmlns:p14="http://schemas.microsoft.com/office/powerpoint/2010/main" val="711909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0.015</a:t>
            </a:r>
            <a:r>
              <a:rPr lang="zh-CN" altLang="en-US" sz="1200" b="0" i="0" kern="1200" dirty="0" smtClean="0">
                <a:solidFill>
                  <a:schemeClr val="tx1"/>
                </a:solidFill>
                <a:effectLst/>
                <a:latin typeface="+mn-lt"/>
                <a:ea typeface="+mn-ea"/>
                <a:cs typeface="+mn-cs"/>
              </a:rPr>
              <a:t>比特币的价值是</a:t>
            </a:r>
            <a:r>
              <a:rPr lang="en-US" altLang="zh-CN" sz="1200" b="0" i="0" kern="1200" dirty="0" smtClean="0">
                <a:solidFill>
                  <a:schemeClr val="tx1"/>
                </a:solidFill>
                <a:effectLst/>
                <a:latin typeface="+mn-lt"/>
                <a:ea typeface="+mn-ea"/>
                <a:cs typeface="+mn-cs"/>
              </a:rPr>
              <a:t>1,500,000 </a:t>
            </a:r>
            <a:r>
              <a:rPr lang="en-US" altLang="zh-CN" sz="1200" b="0" i="0" kern="1200" dirty="0" err="1" smtClean="0">
                <a:solidFill>
                  <a:schemeClr val="tx1"/>
                </a:solidFill>
                <a:effectLst/>
                <a:latin typeface="+mn-lt"/>
                <a:ea typeface="+mn-ea"/>
                <a:cs typeface="+mn-cs"/>
              </a:rPr>
              <a:t>satoshis</a:t>
            </a:r>
            <a:r>
              <a:rPr lang="zh-CN" altLang="en-US" sz="1200" b="0" i="0" kern="1200" dirty="0" smtClean="0">
                <a:solidFill>
                  <a:schemeClr val="tx1"/>
                </a:solidFill>
                <a:effectLst/>
                <a:latin typeface="+mn-lt"/>
                <a:ea typeface="+mn-ea"/>
                <a:cs typeface="+mn-cs"/>
              </a:rPr>
              <a:t>。 这是十六进制的</a:t>
            </a:r>
            <a:r>
              <a:rPr lang="en-US" altLang="zh-CN" sz="1200" b="0" i="0" kern="1200" dirty="0" smtClean="0">
                <a:solidFill>
                  <a:schemeClr val="tx1"/>
                </a:solidFill>
                <a:effectLst/>
                <a:latin typeface="+mn-lt"/>
                <a:ea typeface="+mn-ea"/>
                <a:cs typeface="+mn-cs"/>
              </a:rPr>
              <a:t>16 e3 60</a:t>
            </a:r>
            <a:r>
              <a:rPr lang="zh-CN" altLang="en-US"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在串行化交易中，值</a:t>
            </a:r>
            <a:r>
              <a:rPr lang="en-US" altLang="zh-CN" sz="1200" b="0" i="0" kern="1200" dirty="0" smtClean="0">
                <a:solidFill>
                  <a:schemeClr val="tx1"/>
                </a:solidFill>
                <a:effectLst/>
                <a:latin typeface="+mn-lt"/>
                <a:ea typeface="+mn-ea"/>
                <a:cs typeface="+mn-cs"/>
              </a:rPr>
              <a:t>16 e3 60</a:t>
            </a:r>
            <a:r>
              <a:rPr lang="zh-CN" altLang="en-US" sz="1200" b="0" i="0" kern="1200" dirty="0" smtClean="0">
                <a:solidFill>
                  <a:schemeClr val="tx1"/>
                </a:solidFill>
                <a:effectLst/>
                <a:latin typeface="+mn-lt"/>
                <a:ea typeface="+mn-ea"/>
                <a:cs typeface="+mn-cs"/>
              </a:rPr>
              <a:t>以小端（最低有效字节优先）字节顺序进行编码，所以它看起来像</a:t>
            </a:r>
            <a:r>
              <a:rPr lang="en-US" altLang="zh-CN" sz="1200" b="0" i="0" kern="1200" dirty="0" smtClean="0">
                <a:solidFill>
                  <a:schemeClr val="tx1"/>
                </a:solidFill>
                <a:effectLst/>
                <a:latin typeface="+mn-lt"/>
                <a:ea typeface="+mn-ea"/>
                <a:cs typeface="+mn-cs"/>
              </a:rPr>
              <a:t>60 e3 16</a:t>
            </a:r>
            <a:r>
              <a:rPr lang="zh-CN" altLang="en-US"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scriptPubKey</a:t>
            </a:r>
            <a:r>
              <a:rPr lang="zh-CN" altLang="en-US" sz="1200" b="0" i="0" kern="1200" dirty="0" smtClean="0">
                <a:solidFill>
                  <a:schemeClr val="tx1"/>
                </a:solidFill>
                <a:effectLst/>
                <a:latin typeface="+mn-lt"/>
                <a:ea typeface="+mn-ea"/>
                <a:cs typeface="+mn-cs"/>
              </a:rPr>
              <a:t>的长度为</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个字节，以十六进制显示为</a:t>
            </a:r>
            <a:r>
              <a:rPr lang="en-US" altLang="zh-CN" sz="1200" b="0" i="0" kern="1200" dirty="0" smtClean="0">
                <a:solidFill>
                  <a:schemeClr val="tx1"/>
                </a:solidFill>
                <a:effectLst/>
                <a:latin typeface="+mn-lt"/>
                <a:ea typeface="+mn-ea"/>
                <a:cs typeface="+mn-cs"/>
              </a:rPr>
              <a:t>19</a:t>
            </a:r>
            <a:r>
              <a:rPr lang="zh-CN" altLang="en-US" sz="1200" b="0" i="0" kern="1200" dirty="0" smtClean="0">
                <a:solidFill>
                  <a:schemeClr val="tx1"/>
                </a:solidFill>
                <a:effectLst/>
                <a:latin typeface="+mn-lt"/>
                <a:ea typeface="+mn-ea"/>
                <a:cs typeface="+mn-cs"/>
              </a:rPr>
              <a:t>个字节。</a:t>
            </a:r>
          </a:p>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16</a:t>
            </a:fld>
            <a:endParaRPr lang="zh-CN" altLang="en-US"/>
          </a:p>
        </p:txBody>
      </p:sp>
    </p:spTree>
    <p:extLst>
      <p:ext uri="{BB962C8B-B14F-4D97-AF65-F5344CB8AC3E}">
        <p14:creationId xmlns:p14="http://schemas.microsoft.com/office/powerpoint/2010/main" val="3433706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输入的第一部分是一个指向</a:t>
            </a:r>
            <a:r>
              <a:rPr lang="en-US" altLang="zh-CN" sz="1200" b="0" i="0" kern="1200" dirty="0" smtClean="0">
                <a:solidFill>
                  <a:schemeClr val="tx1"/>
                </a:solidFill>
                <a:effectLst/>
                <a:latin typeface="+mn-lt"/>
                <a:ea typeface="+mn-ea"/>
                <a:cs typeface="+mn-cs"/>
              </a:rPr>
              <a:t>UTXO</a:t>
            </a:r>
            <a:r>
              <a:rPr lang="zh-CN" altLang="en-US" sz="1200" b="0" i="0" kern="1200" dirty="0" smtClean="0">
                <a:solidFill>
                  <a:schemeClr val="tx1"/>
                </a:solidFill>
                <a:effectLst/>
                <a:latin typeface="+mn-lt"/>
                <a:ea typeface="+mn-ea"/>
                <a:cs typeface="+mn-cs"/>
              </a:rPr>
              <a:t>的指针，通过指向</a:t>
            </a:r>
            <a:r>
              <a:rPr lang="en-US" altLang="zh-CN" sz="1200" b="0" i="0" kern="1200" dirty="0" smtClean="0">
                <a:solidFill>
                  <a:schemeClr val="tx1"/>
                </a:solidFill>
                <a:effectLst/>
                <a:latin typeface="+mn-lt"/>
                <a:ea typeface="+mn-ea"/>
                <a:cs typeface="+mn-cs"/>
              </a:rPr>
              <a:t>UTXO</a:t>
            </a:r>
            <a:r>
              <a:rPr lang="zh-CN" altLang="en-US" sz="1200" b="0" i="0" kern="1200" dirty="0" smtClean="0">
                <a:solidFill>
                  <a:schemeClr val="tx1"/>
                </a:solidFill>
                <a:effectLst/>
                <a:latin typeface="+mn-lt"/>
                <a:ea typeface="+mn-ea"/>
                <a:cs typeface="+mn-cs"/>
              </a:rPr>
              <a:t>被记录在区块链中所在的交易的</a:t>
            </a:r>
            <a:r>
              <a:rPr lang="zh-CN" altLang="en-US" sz="1200" b="1" i="0" kern="1200" dirty="0" smtClean="0">
                <a:solidFill>
                  <a:schemeClr val="tx1"/>
                </a:solidFill>
                <a:effectLst/>
                <a:latin typeface="+mn-lt"/>
                <a:ea typeface="+mn-ea"/>
                <a:cs typeface="+mn-cs"/>
              </a:rPr>
              <a:t>哈希值和序列号</a:t>
            </a:r>
            <a:r>
              <a:rPr lang="zh-CN" altLang="en-US" sz="1200" b="0" i="0" kern="1200" dirty="0" smtClean="0">
                <a:solidFill>
                  <a:schemeClr val="tx1"/>
                </a:solidFill>
                <a:effectLst/>
                <a:latin typeface="+mn-lt"/>
                <a:ea typeface="+mn-ea"/>
                <a:cs typeface="+mn-cs"/>
              </a:rPr>
              <a:t>来实现。 第二部分是解锁脚本，钱包构建它用以</a:t>
            </a:r>
            <a:r>
              <a:rPr lang="zh-CN" altLang="en-US" sz="1200" b="1" i="0" kern="1200" dirty="0" smtClean="0">
                <a:solidFill>
                  <a:schemeClr val="tx1"/>
                </a:solidFill>
                <a:effectLst/>
                <a:latin typeface="+mn-lt"/>
                <a:ea typeface="+mn-ea"/>
                <a:cs typeface="+mn-cs"/>
              </a:rPr>
              <a:t>满足设定在</a:t>
            </a:r>
            <a:r>
              <a:rPr lang="en-US" altLang="zh-CN" sz="1200" b="1" i="0" kern="1200" dirty="0" smtClean="0">
                <a:solidFill>
                  <a:schemeClr val="tx1"/>
                </a:solidFill>
                <a:effectLst/>
                <a:latin typeface="+mn-lt"/>
                <a:ea typeface="+mn-ea"/>
                <a:cs typeface="+mn-cs"/>
              </a:rPr>
              <a:t>UTXO</a:t>
            </a:r>
            <a:r>
              <a:rPr lang="zh-CN" altLang="en-US" sz="1200" b="1" i="0" kern="1200" dirty="0" smtClean="0">
                <a:solidFill>
                  <a:schemeClr val="tx1"/>
                </a:solidFill>
                <a:effectLst/>
                <a:latin typeface="+mn-lt"/>
                <a:ea typeface="+mn-ea"/>
                <a:cs typeface="+mn-cs"/>
              </a:rPr>
              <a:t>中的支出条件</a:t>
            </a:r>
            <a:r>
              <a:rPr lang="zh-CN" altLang="en-US" sz="1200" b="0" i="0" kern="1200" dirty="0" smtClean="0">
                <a:solidFill>
                  <a:schemeClr val="tx1"/>
                </a:solidFill>
                <a:effectLst/>
                <a:latin typeface="+mn-lt"/>
                <a:ea typeface="+mn-ea"/>
                <a:cs typeface="+mn-cs"/>
              </a:rPr>
              <a:t>。 大多数情况下，解锁脚本是一个</a:t>
            </a:r>
            <a:r>
              <a:rPr lang="zh-CN" altLang="en-US" sz="1200" b="1" i="0" kern="1200" dirty="0" smtClean="0">
                <a:solidFill>
                  <a:schemeClr val="tx1"/>
                </a:solidFill>
                <a:effectLst/>
                <a:latin typeface="+mn-lt"/>
                <a:ea typeface="+mn-ea"/>
                <a:cs typeface="+mn-cs"/>
              </a:rPr>
              <a:t>证明比特币所有权的数字签名和公钥</a:t>
            </a:r>
            <a:r>
              <a:rPr lang="zh-CN" altLang="en-US" sz="1200" b="0" i="0" kern="1200" dirty="0" smtClean="0">
                <a:solidFill>
                  <a:schemeClr val="tx1"/>
                </a:solidFill>
                <a:effectLst/>
                <a:latin typeface="+mn-lt"/>
                <a:ea typeface="+mn-ea"/>
                <a:cs typeface="+mn-cs"/>
              </a:rPr>
              <a:t>，</a:t>
            </a:r>
            <a:r>
              <a:rPr lang="zh-CN" altLang="en-US" sz="1200" b="1" i="0" kern="1200" dirty="0" smtClean="0">
                <a:solidFill>
                  <a:schemeClr val="tx1"/>
                </a:solidFill>
                <a:effectLst/>
                <a:latin typeface="+mn-lt"/>
                <a:ea typeface="+mn-ea"/>
                <a:cs typeface="+mn-cs"/>
              </a:rPr>
              <a:t>但是并不是所有的解锁脚本都包含签名</a:t>
            </a:r>
            <a:r>
              <a:rPr lang="zh-CN" altLang="en-US" sz="1200" b="0" i="0" kern="1200" dirty="0" smtClean="0">
                <a:solidFill>
                  <a:schemeClr val="tx1"/>
                </a:solidFill>
                <a:effectLst/>
                <a:latin typeface="+mn-lt"/>
                <a:ea typeface="+mn-ea"/>
                <a:cs typeface="+mn-cs"/>
              </a:rPr>
              <a:t>。 第三部分是序列号</a:t>
            </a:r>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17</a:t>
            </a:fld>
            <a:endParaRPr lang="zh-CN" altLang="en-US"/>
          </a:p>
        </p:txBody>
      </p:sp>
    </p:spTree>
    <p:extLst>
      <p:ext uri="{BB962C8B-B14F-4D97-AF65-F5344CB8AC3E}">
        <p14:creationId xmlns:p14="http://schemas.microsoft.com/office/powerpoint/2010/main" val="94622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交易</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以反转字节顺序序列化，因此以（十六进制）</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开头，以</a:t>
            </a:r>
            <a:r>
              <a:rPr lang="en-US" altLang="zh-CN" sz="1200" b="0" i="0" kern="1200" dirty="0" smtClean="0">
                <a:solidFill>
                  <a:schemeClr val="tx1"/>
                </a:solidFill>
                <a:effectLst/>
                <a:latin typeface="+mn-lt"/>
                <a:ea typeface="+mn-ea"/>
                <a:cs typeface="+mn-cs"/>
              </a:rPr>
              <a:t>79</a:t>
            </a:r>
            <a:r>
              <a:rPr lang="zh-CN" altLang="en-US" sz="1200" b="0" i="0" kern="1200" dirty="0" smtClean="0">
                <a:solidFill>
                  <a:schemeClr val="tx1"/>
                </a:solidFill>
                <a:effectLst/>
                <a:latin typeface="+mn-lt"/>
                <a:ea typeface="+mn-ea"/>
                <a:cs typeface="+mn-cs"/>
              </a:rPr>
              <a:t>结尾</a:t>
            </a:r>
          </a:p>
          <a:p>
            <a:r>
              <a:rPr lang="zh-CN" altLang="en-US" sz="1200" b="0" i="0" kern="1200" dirty="0" smtClean="0">
                <a:solidFill>
                  <a:schemeClr val="tx1"/>
                </a:solidFill>
                <a:effectLst/>
                <a:latin typeface="+mn-lt"/>
                <a:ea typeface="+mn-ea"/>
                <a:cs typeface="+mn-cs"/>
              </a:rPr>
              <a:t>输出索引为</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字节组的“</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，容易识别</a:t>
            </a:r>
          </a:p>
          <a:p>
            <a:r>
              <a:rPr lang="en-US" altLang="zh-CN" sz="1200" b="0" i="0" kern="1200" dirty="0" err="1" smtClean="0">
                <a:solidFill>
                  <a:schemeClr val="tx1"/>
                </a:solidFill>
                <a:effectLst/>
                <a:latin typeface="+mn-lt"/>
                <a:ea typeface="+mn-ea"/>
                <a:cs typeface="+mn-cs"/>
              </a:rPr>
              <a:t>scriptSig</a:t>
            </a:r>
            <a:r>
              <a:rPr lang="zh-CN" altLang="en-US" sz="1200" b="0" i="0" kern="1200" dirty="0" smtClean="0">
                <a:solidFill>
                  <a:schemeClr val="tx1"/>
                </a:solidFill>
                <a:effectLst/>
                <a:latin typeface="+mn-lt"/>
                <a:ea typeface="+mn-ea"/>
                <a:cs typeface="+mn-cs"/>
              </a:rPr>
              <a:t>的长度为</a:t>
            </a:r>
            <a:r>
              <a:rPr lang="en-US" altLang="zh-CN" sz="1200" b="0" i="0" kern="1200" dirty="0" smtClean="0">
                <a:solidFill>
                  <a:schemeClr val="tx1"/>
                </a:solidFill>
                <a:effectLst/>
                <a:latin typeface="+mn-lt"/>
                <a:ea typeface="+mn-ea"/>
                <a:cs typeface="+mn-cs"/>
              </a:rPr>
              <a:t>139</a:t>
            </a:r>
            <a:r>
              <a:rPr lang="zh-CN" altLang="en-US" sz="1200" b="0" i="0" kern="1200" dirty="0" smtClean="0">
                <a:solidFill>
                  <a:schemeClr val="tx1"/>
                </a:solidFill>
                <a:effectLst/>
                <a:latin typeface="+mn-lt"/>
                <a:ea typeface="+mn-ea"/>
                <a:cs typeface="+mn-cs"/>
              </a:rPr>
              <a:t>个字节，或十六进制为</a:t>
            </a:r>
            <a:r>
              <a:rPr lang="en-US" altLang="zh-CN" sz="1200" b="0" i="0" kern="1200" dirty="0" smtClean="0">
                <a:solidFill>
                  <a:schemeClr val="tx1"/>
                </a:solidFill>
                <a:effectLst/>
                <a:latin typeface="+mn-lt"/>
                <a:ea typeface="+mn-ea"/>
                <a:cs typeface="+mn-cs"/>
              </a:rPr>
              <a:t>8b</a:t>
            </a:r>
          </a:p>
          <a:p>
            <a:r>
              <a:rPr lang="zh-CN" altLang="en-US" sz="1200" b="0" i="0" kern="1200" dirty="0" smtClean="0">
                <a:solidFill>
                  <a:schemeClr val="tx1"/>
                </a:solidFill>
                <a:effectLst/>
                <a:latin typeface="+mn-lt"/>
                <a:ea typeface="+mn-ea"/>
                <a:cs typeface="+mn-cs"/>
              </a:rPr>
              <a:t>序列号设置为</a:t>
            </a:r>
            <a:r>
              <a:rPr lang="en-US" altLang="zh-CN" sz="1200" b="0" i="0" kern="1200" dirty="0" smtClean="0">
                <a:solidFill>
                  <a:schemeClr val="tx1"/>
                </a:solidFill>
                <a:effectLst/>
                <a:latin typeface="+mn-lt"/>
                <a:ea typeface="+mn-ea"/>
                <a:cs typeface="+mn-cs"/>
              </a:rPr>
              <a:t>FFFFFFFF</a:t>
            </a:r>
            <a:r>
              <a:rPr lang="zh-CN" altLang="en-US" sz="1200" b="0" i="0" kern="1200" dirty="0" smtClean="0">
                <a:solidFill>
                  <a:schemeClr val="tx1"/>
                </a:solidFill>
                <a:effectLst/>
                <a:latin typeface="+mn-lt"/>
                <a:ea typeface="+mn-ea"/>
                <a:cs typeface="+mn-cs"/>
              </a:rPr>
              <a:t>，也容易识别</a:t>
            </a:r>
          </a:p>
        </p:txBody>
      </p:sp>
      <p:sp>
        <p:nvSpPr>
          <p:cNvPr id="4" name="灯片编号占位符 3"/>
          <p:cNvSpPr>
            <a:spLocks noGrp="1"/>
          </p:cNvSpPr>
          <p:nvPr>
            <p:ph type="sldNum" sz="quarter" idx="10"/>
          </p:nvPr>
        </p:nvSpPr>
        <p:spPr/>
        <p:txBody>
          <a:bodyPr/>
          <a:lstStyle/>
          <a:p>
            <a:fld id="{194CB60B-78DB-4D1A-9F70-70871A508AB0}" type="slidenum">
              <a:rPr lang="zh-CN" altLang="en-US" smtClean="0"/>
              <a:t>18</a:t>
            </a:fld>
            <a:endParaRPr lang="zh-CN" altLang="en-US"/>
          </a:p>
        </p:txBody>
      </p:sp>
    </p:spTree>
    <p:extLst>
      <p:ext uri="{BB962C8B-B14F-4D97-AF65-F5344CB8AC3E}">
        <p14:creationId xmlns:p14="http://schemas.microsoft.com/office/powerpoint/2010/main" val="2427888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94CB60B-78DB-4D1A-9F70-70871A508AB0}" type="slidenum">
              <a:rPr lang="zh-CN" altLang="en-US" smtClean="0"/>
              <a:t>19</a:t>
            </a:fld>
            <a:endParaRPr lang="zh-CN" altLang="en-US"/>
          </a:p>
        </p:txBody>
      </p:sp>
    </p:spTree>
    <p:extLst>
      <p:ext uri="{BB962C8B-B14F-4D97-AF65-F5344CB8AC3E}">
        <p14:creationId xmlns:p14="http://schemas.microsoft.com/office/powerpoint/2010/main" val="3638046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4CB60B-78DB-4D1A-9F70-70871A508AB0}" type="slidenum">
              <a:rPr lang="zh-CN" altLang="en-US" smtClean="0"/>
              <a:t>24</a:t>
            </a:fld>
            <a:endParaRPr lang="zh-CN" altLang="en-US"/>
          </a:p>
        </p:txBody>
      </p:sp>
    </p:spTree>
    <p:extLst>
      <p:ext uri="{BB962C8B-B14F-4D97-AF65-F5344CB8AC3E}">
        <p14:creationId xmlns:p14="http://schemas.microsoft.com/office/powerpoint/2010/main" val="2986980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7291D8-887B-4882-B866-799544B85CFB}" type="slidenum">
              <a:rPr lang="zh-CN" altLang="en-US" smtClean="0"/>
              <a:pPr/>
              <a:t>28</a:t>
            </a:fld>
            <a:endParaRPr lang="zh-CN" altLang="en-US"/>
          </a:p>
        </p:txBody>
      </p:sp>
    </p:spTree>
    <p:extLst>
      <p:ext uri="{BB962C8B-B14F-4D97-AF65-F5344CB8AC3E}">
        <p14:creationId xmlns:p14="http://schemas.microsoft.com/office/powerpoint/2010/main" val="4105307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t>2025/3/17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170609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t>2025/3/17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582439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t>2025/3/17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421377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437112"/>
            <a:ext cx="9144000" cy="2436386"/>
          </a:xfrm>
          <a:prstGeom prst="rect">
            <a:avLst/>
          </a:prstGeom>
        </p:spPr>
      </p:pic>
      <p:sp>
        <p:nvSpPr>
          <p:cNvPr id="6" name="灯片编号占位符 5"/>
          <p:cNvSpPr>
            <a:spLocks noGrp="1"/>
          </p:cNvSpPr>
          <p:nvPr>
            <p:ph type="sldNum" sz="quarter" idx="12"/>
          </p:nvPr>
        </p:nvSpPr>
        <p:spPr>
          <a:xfrm>
            <a:off x="6974904" y="6488267"/>
            <a:ext cx="21336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pPr/>
              <a:t>‹#›</a:t>
            </a:fld>
            <a:endParaRPr lang="zh-CN" altLang="en-US" dirty="0"/>
          </a:p>
        </p:txBody>
      </p:sp>
      <p:sp>
        <p:nvSpPr>
          <p:cNvPr id="41986" name="AutoShape 2" descr="http://img4.imgtn.bdimg.com/it/u=3550827752,935928192&amp;fm=21&amp;gp=0.jpg"/>
          <p:cNvSpPr>
            <a:spLocks noChangeAspect="1" noChangeArrowheads="1"/>
          </p:cNvSpPr>
          <p:nvPr userDrawn="1"/>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 name="组合 25"/>
          <p:cNvGrpSpPr/>
          <p:nvPr userDrawn="1"/>
        </p:nvGrpSpPr>
        <p:grpSpPr>
          <a:xfrm>
            <a:off x="-71438" y="285728"/>
            <a:ext cx="8215338"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2099227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a:stretch>
            <a:fillRect/>
          </a:stretch>
        </p:blipFill>
        <p:spPr>
          <a:xfrm>
            <a:off x="0" y="4786322"/>
            <a:ext cx="9144000" cy="2087176"/>
          </a:xfrm>
          <a:prstGeom prst="rect">
            <a:avLst/>
          </a:prstGeom>
        </p:spPr>
      </p:pic>
      <p:sp>
        <p:nvSpPr>
          <p:cNvPr id="6" name="灯片编号占位符 5"/>
          <p:cNvSpPr>
            <a:spLocks noGrp="1"/>
          </p:cNvSpPr>
          <p:nvPr>
            <p:ph type="sldNum" sz="quarter" idx="12"/>
          </p:nvPr>
        </p:nvSpPr>
        <p:spPr>
          <a:xfrm>
            <a:off x="6326832" y="6021288"/>
            <a:ext cx="2133600" cy="365125"/>
          </a:xfrm>
        </p:spPr>
        <p:txBody>
          <a:bodyPr/>
          <a:lstStyle>
            <a:lvl1pPr algn="r">
              <a:defRPr sz="1600">
                <a:solidFill>
                  <a:schemeClr val="tx1">
                    <a:lumMod val="50000"/>
                    <a:lumOff val="50000"/>
                  </a:schemeClr>
                </a:solidFill>
              </a:defRPr>
            </a:lvl1pPr>
          </a:lstStyle>
          <a:p>
            <a:fld id="{CA998C4A-4E66-44D5-82D4-A59560566C02}" type="slidenum">
              <a:rPr lang="zh-CN" altLang="en-US" smtClean="0"/>
              <a:pPr/>
              <a:t>‹#›</a:t>
            </a:fld>
            <a:endParaRPr lang="zh-CN" altLang="en-US" dirty="0"/>
          </a:p>
        </p:txBody>
      </p:sp>
      <p:sp>
        <p:nvSpPr>
          <p:cNvPr id="41986" name="AutoShape 2" descr="http://img4.imgtn.bdimg.com/it/u=3550827752,935928192&amp;fm=21&amp;gp=0.jpg"/>
          <p:cNvSpPr>
            <a:spLocks noChangeAspect="1" noChangeArrowheads="1"/>
          </p:cNvSpPr>
          <p:nvPr userDrawn="1"/>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 name="组合 25"/>
          <p:cNvGrpSpPr/>
          <p:nvPr userDrawn="1"/>
        </p:nvGrpSpPr>
        <p:grpSpPr>
          <a:xfrm>
            <a:off x="-71438" y="285728"/>
            <a:ext cx="8215338"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
        <p:nvSpPr>
          <p:cNvPr id="12" name="标题占位符 1"/>
          <p:cNvSpPr>
            <a:spLocks noGrp="1"/>
          </p:cNvSpPr>
          <p:nvPr>
            <p:ph type="title"/>
          </p:nvPr>
        </p:nvSpPr>
        <p:spPr bwMode="auto">
          <a:xfrm>
            <a:off x="1071538" y="274638"/>
            <a:ext cx="7748934" cy="72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algn="l" defTabSz="914400" rtl="0" eaLnBrk="1" latinLnBrk="0" hangingPunct="1">
              <a:defRPr lang="zh-CN" altLang="en-US" sz="3200" b="1" kern="1200" dirty="0" smtClean="0">
                <a:solidFill>
                  <a:schemeClr val="accent1">
                    <a:lumMod val="75000"/>
                  </a:schemeClr>
                </a:solidFill>
                <a:latin typeface="Times New Roman" pitchFamily="18" charset="0"/>
                <a:ea typeface="微软雅黑" pitchFamily="34" charset="-122"/>
                <a:cs typeface="Times New Roman" pitchFamily="18" charset="0"/>
              </a:defRPr>
            </a:lvl1pPr>
          </a:lstStyle>
          <a:p>
            <a:pPr lvl="0"/>
            <a:r>
              <a:rPr lang="zh-CN" altLang="en-US" dirty="0" smtClean="0"/>
              <a:t>单击此处编辑母版标题样式</a:t>
            </a:r>
          </a:p>
        </p:txBody>
      </p:sp>
    </p:spTree>
    <p:extLst>
      <p:ext uri="{BB962C8B-B14F-4D97-AF65-F5344CB8AC3E}">
        <p14:creationId xmlns:p14="http://schemas.microsoft.com/office/powerpoint/2010/main" val="268628023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pic>
        <p:nvPicPr>
          <p:cNvPr id="31" name="图片 30" descr="水印.jpg"/>
          <p:cNvPicPr>
            <a:picLocks noChangeAspect="1"/>
          </p:cNvPicPr>
          <p:nvPr userDrawn="1"/>
        </p:nvPicPr>
        <p:blipFill>
          <a:blip r:embed="rId2" cstate="print"/>
          <a:stretch>
            <a:fillRect/>
          </a:stretch>
        </p:blipFill>
        <p:spPr>
          <a:xfrm>
            <a:off x="0" y="4786322"/>
            <a:ext cx="9144000" cy="2087176"/>
          </a:xfrm>
          <a:prstGeom prst="rect">
            <a:avLst/>
          </a:prstGeom>
        </p:spPr>
      </p:pic>
      <p:sp>
        <p:nvSpPr>
          <p:cNvPr id="6" name="灯片编号占位符 5"/>
          <p:cNvSpPr>
            <a:spLocks noGrp="1"/>
          </p:cNvSpPr>
          <p:nvPr>
            <p:ph type="sldNum" sz="quarter" idx="12"/>
          </p:nvPr>
        </p:nvSpPr>
        <p:spPr>
          <a:xfrm>
            <a:off x="6929486" y="6303970"/>
            <a:ext cx="2133600" cy="365125"/>
          </a:xfrm>
        </p:spPr>
        <p:txBody>
          <a:bodyPr/>
          <a:lstStyle>
            <a:lvl1pPr algn="r">
              <a:defRPr/>
            </a:lvl1pPr>
          </a:lstStyle>
          <a:p>
            <a:fld id="{CA998C4A-4E66-44D5-82D4-A59560566C02}" type="slidenum">
              <a:rPr lang="zh-CN" altLang="en-US" smtClean="0"/>
              <a:pPr/>
              <a:t>‹#›</a:t>
            </a:fld>
            <a:endParaRPr lang="zh-CN" altLang="en-US" dirty="0"/>
          </a:p>
        </p:txBody>
      </p:sp>
      <p:sp>
        <p:nvSpPr>
          <p:cNvPr id="41986" name="AutoShape 2" descr="http://img4.imgtn.bdimg.com/it/u=3550827752,935928192&amp;fm=21&amp;gp=0.jpg"/>
          <p:cNvSpPr>
            <a:spLocks noChangeAspect="1" noChangeArrowheads="1"/>
          </p:cNvSpPr>
          <p:nvPr userDrawn="1"/>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26" name="组合 25"/>
          <p:cNvGrpSpPr/>
          <p:nvPr userDrawn="1"/>
        </p:nvGrpSpPr>
        <p:grpSpPr>
          <a:xfrm>
            <a:off x="-71438" y="285728"/>
            <a:ext cx="8215338" cy="1210220"/>
            <a:chOff x="0" y="504268"/>
            <a:chExt cx="8215338" cy="1210220"/>
          </a:xfrm>
        </p:grpSpPr>
        <p:cxnSp>
          <p:nvCxnSpPr>
            <p:cNvPr id="16" name="直接连接符 15"/>
            <p:cNvCxnSpPr>
              <a:cxnSpLocks/>
            </p:cNvCxnSpPr>
            <p:nvPr userDrawn="1"/>
          </p:nvCxnSpPr>
          <p:spPr>
            <a:xfrm>
              <a:off x="1142976" y="1214422"/>
              <a:ext cx="7072362" cy="1588"/>
            </a:xfrm>
            <a:prstGeom prst="line">
              <a:avLst/>
            </a:prstGeom>
            <a:ln w="38100">
              <a:gradFill flip="none" rotWithShape="1">
                <a:gsLst>
                  <a:gs pos="0">
                    <a:srgbClr val="002060"/>
                  </a:gs>
                  <a:gs pos="39999">
                    <a:srgbClr val="85C2FF"/>
                  </a:gs>
                  <a:gs pos="70000">
                    <a:srgbClr val="C4D6EB"/>
                  </a:gs>
                  <a:gs pos="100000">
                    <a:srgbClr val="FFEBFA"/>
                  </a:gs>
                </a:gsLst>
                <a:path path="circle">
                  <a:fillToRect t="100000" r="100000"/>
                </a:path>
                <a:tileRect l="-100000" b="-100000"/>
              </a:gradFill>
            </a:ln>
          </p:spPr>
          <p:style>
            <a:lnRef idx="1">
              <a:schemeClr val="accent5"/>
            </a:lnRef>
            <a:fillRef idx="0">
              <a:schemeClr val="accent5"/>
            </a:fillRef>
            <a:effectRef idx="0">
              <a:schemeClr val="accent5"/>
            </a:effectRef>
            <a:fontRef idx="minor">
              <a:schemeClr val="tx1"/>
            </a:fontRef>
          </p:style>
        </p:cxnSp>
        <p:pic>
          <p:nvPicPr>
            <p:cNvPr id="9" name="图片 8" descr="校徽.jpg"/>
            <p:cNvPicPr>
              <a:picLocks noChangeAspect="1"/>
            </p:cNvPicPr>
            <p:nvPr userDrawn="1"/>
          </p:nvPicPr>
          <p:blipFill>
            <a:blip r:embed="rId3" cstate="print">
              <a:clrChange>
                <a:clrFrom>
                  <a:srgbClr val="FFFFFF"/>
                </a:clrFrom>
                <a:clrTo>
                  <a:srgbClr val="FFFFFF">
                    <a:alpha val="0"/>
                  </a:srgbClr>
                </a:clrTo>
              </a:clrChange>
            </a:blip>
            <a:stretch>
              <a:fillRect/>
            </a:stretch>
          </p:blipFill>
          <p:spPr>
            <a:xfrm>
              <a:off x="0" y="504268"/>
              <a:ext cx="1285852" cy="1210220"/>
            </a:xfrm>
            <a:prstGeom prst="rect">
              <a:avLst/>
            </a:prstGeom>
          </p:spPr>
        </p:pic>
      </p:grpSp>
    </p:spTree>
    <p:extLst>
      <p:ext uri="{BB962C8B-B14F-4D97-AF65-F5344CB8AC3E}">
        <p14:creationId xmlns:p14="http://schemas.microsoft.com/office/powerpoint/2010/main" val="4094243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7982BF5-DF61-4EAD-8A28-23B716CFFB1F}" type="datetimeFigureOut">
              <a:rPr lang="zh-CN" altLang="en-US" smtClean="0"/>
              <a:t>2025/3/17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458583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7982BF5-DF61-4EAD-8A28-23B716CFFB1F}" type="datetimeFigureOut">
              <a:rPr lang="zh-CN" altLang="en-US" smtClean="0"/>
              <a:t>2025/3/17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1139863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7982BF5-DF61-4EAD-8A28-23B716CFFB1F}" type="datetimeFigureOut">
              <a:rPr lang="zh-CN" altLang="en-US" smtClean="0"/>
              <a:t>2025/3/17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3864549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7982BF5-DF61-4EAD-8A28-23B716CFFB1F}" type="datetimeFigureOut">
              <a:rPr lang="zh-CN" altLang="en-US" smtClean="0"/>
              <a:t>2025/3/17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2040655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7982BF5-DF61-4EAD-8A28-23B716CFFB1F}" type="datetimeFigureOut">
              <a:rPr lang="zh-CN" altLang="en-US" smtClean="0"/>
              <a:t>2025/3/17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31739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982BF5-DF61-4EAD-8A28-23B716CFFB1F}" type="datetimeFigureOut">
              <a:rPr lang="zh-CN" altLang="en-US" smtClean="0"/>
              <a:t>2025/3/17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494190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7982BF5-DF61-4EAD-8A28-23B716CFFB1F}" type="datetimeFigureOut">
              <a:rPr lang="zh-CN" altLang="en-US" smtClean="0"/>
              <a:t>2025/3/17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742819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7982BF5-DF61-4EAD-8A28-23B716CFFB1F}" type="datetimeFigureOut">
              <a:rPr lang="zh-CN" altLang="en-US" smtClean="0"/>
              <a:t>2025/3/17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4192096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82BF5-DF61-4EAD-8A28-23B716CFFB1F}" type="datetimeFigureOut">
              <a:rPr lang="zh-CN" altLang="en-US" smtClean="0"/>
              <a:t>2025/3/17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4FF10-C9DC-4C9A-BF14-D2170FAB7415}" type="slidenum">
              <a:rPr lang="zh-CN" altLang="en-US" smtClean="0"/>
              <a:t>‹#›</a:t>
            </a:fld>
            <a:endParaRPr lang="zh-CN" altLang="en-US"/>
          </a:p>
        </p:txBody>
      </p:sp>
    </p:spTree>
    <p:extLst>
      <p:ext uri="{BB962C8B-B14F-4D97-AF65-F5344CB8AC3E}">
        <p14:creationId xmlns:p14="http://schemas.microsoft.com/office/powerpoint/2010/main" val="3668956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746" r:id="rId13"/>
    <p:sldLayoutId id="214748374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83.emf"/><Relationship Id="rId4" Type="http://schemas.openxmlformats.org/officeDocument/2006/relationships/oleObject" Target="../embeddings/Microsoft_Visio_2003-2010___3.vsd"/></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114.xml.rels><?xml version="1.0" encoding="UTF-8" standalone="yes"?>
<Relationships xmlns="http://schemas.openxmlformats.org/package/2006/relationships"><Relationship Id="rId3" Type="http://schemas.openxmlformats.org/officeDocument/2006/relationships/hyperlink" Target="https://www.mobilefish.com/services/big_number/big_number.php"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2.xml"/><Relationship Id="rId4" Type="http://schemas.openxmlformats.org/officeDocument/2006/relationships/image" Target="../media/image268.png"/></Relationships>
</file>

<file path=ppt/slides/_rels/slide1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lockchain.com/zh/btc/tx/7957a35fe64f80d234d76d83a2a8f1a0d8149a41d81de548f0a65a8a999f6f18" TargetMode="External"/><Relationship Id="rId2" Type="http://schemas.openxmlformats.org/officeDocument/2006/relationships/hyperlink" Target="https://www.blockchain.com/zh/btc/tx/0627052b6f28912f2703066a912ea577f2ce4da4caa5a5fbd8a57286c345c2f2" TargetMode="Externa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12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13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08.png"/><Relationship Id="rId4" Type="http://schemas.openxmlformats.org/officeDocument/2006/relationships/image" Target="../media/image107.png"/></Relationships>
</file>

<file path=ppt/slides/_rels/slide13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14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121.png"/></Relationships>
</file>

<file path=ppt/slides/_rels/slide14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2.xml"/><Relationship Id="rId5" Type="http://schemas.openxmlformats.org/officeDocument/2006/relationships/image" Target="../media/image62.jpeg"/><Relationship Id="rId4" Type="http://schemas.openxmlformats.org/officeDocument/2006/relationships/image" Target="../media/image61.jpeg"/></Relationships>
</file>

<file path=ppt/slides/_rels/slide7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64.emf"/><Relationship Id="rId4" Type="http://schemas.openxmlformats.org/officeDocument/2006/relationships/oleObject" Target="../embeddings/Microsoft_Visio_2003-2010___1.vsd"/></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68.emf"/><Relationship Id="rId4" Type="http://schemas.openxmlformats.org/officeDocument/2006/relationships/oleObject" Target="../embeddings/Microsoft_Visio_2003-2010___2.vsd"/></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80029" cy="523220"/>
          </a:xfrm>
          <a:prstGeom prst="rect">
            <a:avLst/>
          </a:prstGeom>
        </p:spPr>
        <p:txBody>
          <a:bodyPr wrap="none">
            <a:spAutoFit/>
          </a:bodyPr>
          <a:lstStyle/>
          <a:p>
            <a:r>
              <a:rPr lang="zh-CN" altLang="en-US" sz="2800" kern="0" dirty="0" smtClean="0">
                <a:solidFill>
                  <a:prstClr val="black"/>
                </a:solidFill>
                <a:ea typeface="黑体" pitchFamily="49" charset="-122"/>
              </a:rPr>
              <a:t>比特币交易</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13239" y="1215026"/>
            <a:ext cx="8859336" cy="3149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比特</a:t>
            </a:r>
            <a:r>
              <a:rPr lang="zh-CN" altLang="en-US" sz="2000" dirty="0" smtClean="0">
                <a:latin typeface="微软雅黑" panose="020B0503020204020204" pitchFamily="34" charset="-122"/>
                <a:ea typeface="微软雅黑" panose="020B0503020204020204" pitchFamily="34" charset="-122"/>
                <a:cs typeface="Times New Roman" pitchFamily="18" charset="0"/>
              </a:rPr>
              <a:t>币交易流程</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cs typeface="Times New Roman" pitchFamily="18" charset="0"/>
              </a:rPr>
              <a:t>比特</a:t>
            </a:r>
            <a:r>
              <a:rPr lang="zh-CN" altLang="en-US" sz="2000" dirty="0">
                <a:latin typeface="微软雅黑" panose="020B0503020204020204" pitchFamily="34" charset="-122"/>
                <a:ea typeface="微软雅黑" panose="020B0503020204020204" pitchFamily="34" charset="-122"/>
                <a:cs typeface="Times New Roman" pitchFamily="18" charset="0"/>
              </a:rPr>
              <a:t>币交易结构</a:t>
            </a:r>
            <a:endParaRPr lang="en-US" altLang="zh-CN"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比特币交易的输入输出</a:t>
            </a:r>
            <a:endParaRPr lang="en-US" altLang="zh-CN"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比特币脚本</a:t>
            </a:r>
            <a:endParaRPr lang="en-US" altLang="zh-CN"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高级交易</a:t>
            </a:r>
            <a:r>
              <a:rPr lang="zh-CN" altLang="en-US" sz="2000">
                <a:latin typeface="微软雅黑" panose="020B0503020204020204" pitchFamily="34" charset="-122"/>
                <a:ea typeface="微软雅黑" panose="020B0503020204020204" pitchFamily="34" charset="-122"/>
                <a:cs typeface="Times New Roman" pitchFamily="18" charset="0"/>
              </a:rPr>
              <a:t>和</a:t>
            </a:r>
            <a:r>
              <a:rPr lang="zh-CN" altLang="en-US" sz="2000" smtClean="0">
                <a:latin typeface="微软雅黑" panose="020B0503020204020204" pitchFamily="34" charset="-122"/>
                <a:ea typeface="微软雅黑" panose="020B0503020204020204" pitchFamily="34" charset="-122"/>
                <a:cs typeface="Times New Roman" pitchFamily="18" charset="0"/>
              </a:rPr>
              <a:t>脚本 </a:t>
            </a:r>
            <a:endParaRPr lang="en-US" altLang="zh-CN" sz="20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909934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a:stretch>
            <a:fillRect/>
          </a:stretch>
        </p:blipFill>
        <p:spPr bwMode="auto">
          <a:xfrm>
            <a:off x="757890" y="1669925"/>
            <a:ext cx="7858180" cy="4619995"/>
          </a:xfrm>
          <a:prstGeom prst="rect">
            <a:avLst/>
          </a:prstGeom>
          <a:noFill/>
          <a:ln w="9525">
            <a:noFill/>
            <a:miter lim="800000"/>
            <a:headEnd/>
            <a:tailEnd/>
          </a:ln>
          <a:effectLst/>
        </p:spPr>
      </p:pic>
      <p:sp>
        <p:nvSpPr>
          <p:cNvPr id="6" name="矩形 5"/>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交易形式</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165358043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交易的独立校验</a:t>
            </a:r>
          </a:p>
        </p:txBody>
      </p:sp>
      <p:sp>
        <p:nvSpPr>
          <p:cNvPr id="4" name="内容占位符 2"/>
          <p:cNvSpPr txBox="1">
            <a:spLocks/>
          </p:cNvSpPr>
          <p:nvPr/>
        </p:nvSpPr>
        <p:spPr bwMode="auto">
          <a:xfrm>
            <a:off x="304789" y="2306790"/>
            <a:ext cx="8724159" cy="4401249"/>
          </a:xfrm>
          <a:prstGeom prst="rect">
            <a:avLst/>
          </a:pr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交易的语法和数据结构必须正确。</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输入与输出列表都不能为空。</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交易的字节大小是小于 </a:t>
            </a:r>
            <a:r>
              <a:rPr lang="en-US" altLang="zh-CN" sz="1100" dirty="0" smtClean="0">
                <a:latin typeface="微软雅黑" panose="020B0503020204020204" pitchFamily="34" charset="-122"/>
                <a:ea typeface="微软雅黑" panose="020B0503020204020204" pitchFamily="34" charset="-122"/>
                <a:cs typeface="Times New Roman" pitchFamily="18" charset="0"/>
              </a:rPr>
              <a:t>MAX_BLOCK_SIZE </a:t>
            </a:r>
            <a:r>
              <a:rPr lang="zh-CN" altLang="en-US" sz="1100" dirty="0" smtClean="0">
                <a:latin typeface="微软雅黑" panose="020B0503020204020204" pitchFamily="34" charset="-122"/>
                <a:ea typeface="微软雅黑" panose="020B0503020204020204" pitchFamily="34" charset="-122"/>
                <a:cs typeface="Times New Roman" pitchFamily="18" charset="0"/>
              </a:rPr>
              <a:t>的。</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每一个输出值，以及总量，必须在规定值的范围内 （小于</a:t>
            </a:r>
            <a:r>
              <a:rPr lang="en-US" altLang="zh-CN" sz="1100" dirty="0" smtClean="0">
                <a:latin typeface="微软雅黑" panose="020B0503020204020204" pitchFamily="34" charset="-122"/>
                <a:ea typeface="微软雅黑" panose="020B0503020204020204" pitchFamily="34" charset="-122"/>
                <a:cs typeface="Times New Roman" pitchFamily="18" charset="0"/>
              </a:rPr>
              <a:t>2,100</a:t>
            </a:r>
            <a:r>
              <a:rPr lang="zh-CN" altLang="en-US" sz="1100" dirty="0" smtClean="0">
                <a:latin typeface="微软雅黑" panose="020B0503020204020204" pitchFamily="34" charset="-122"/>
                <a:ea typeface="微软雅黑" panose="020B0503020204020204" pitchFamily="34" charset="-122"/>
                <a:cs typeface="Times New Roman" pitchFamily="18" charset="0"/>
              </a:rPr>
              <a:t>万个币，大于</a:t>
            </a:r>
            <a:r>
              <a:rPr lang="en-US" altLang="zh-CN" sz="1100" dirty="0" smtClean="0">
                <a:latin typeface="微软雅黑" panose="020B0503020204020204" pitchFamily="34" charset="-122"/>
                <a:ea typeface="微软雅黑" panose="020B0503020204020204" pitchFamily="34" charset="-122"/>
                <a:cs typeface="Times New Roman" pitchFamily="18" charset="0"/>
              </a:rPr>
              <a:t>0</a:t>
            </a:r>
            <a:r>
              <a:rPr lang="zh-CN" altLang="en-US" sz="1100" dirty="0" smtClean="0">
                <a:latin typeface="微软雅黑" panose="020B0503020204020204" pitchFamily="34" charset="-122"/>
                <a:ea typeface="微软雅黑" panose="020B0503020204020204" pitchFamily="34" charset="-122"/>
                <a:cs typeface="Times New Roman" pitchFamily="18" charset="0"/>
              </a:rPr>
              <a:t>）。</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没有哈希等于</a:t>
            </a:r>
            <a:r>
              <a:rPr lang="en-US" altLang="zh-CN" sz="1100" dirty="0" smtClean="0">
                <a:latin typeface="微软雅黑" panose="020B0503020204020204" pitchFamily="34" charset="-122"/>
                <a:ea typeface="微软雅黑" panose="020B0503020204020204" pitchFamily="34" charset="-122"/>
                <a:cs typeface="Times New Roman" pitchFamily="18" charset="0"/>
              </a:rPr>
              <a:t>0</a:t>
            </a:r>
            <a:r>
              <a:rPr lang="zh-CN" altLang="en-US" sz="1100" dirty="0" smtClean="0">
                <a:latin typeface="微软雅黑" panose="020B0503020204020204" pitchFamily="34" charset="-122"/>
                <a:ea typeface="微软雅黑" panose="020B0503020204020204" pitchFamily="34" charset="-122"/>
                <a:cs typeface="Times New Roman" pitchFamily="18" charset="0"/>
              </a:rPr>
              <a:t>，</a:t>
            </a:r>
            <a:r>
              <a:rPr lang="en-US" altLang="zh-CN" sz="1100" dirty="0" smtClean="0">
                <a:latin typeface="微软雅黑" panose="020B0503020204020204" pitchFamily="34" charset="-122"/>
                <a:ea typeface="微软雅黑" panose="020B0503020204020204" pitchFamily="34" charset="-122"/>
                <a:cs typeface="Times New Roman" pitchFamily="18" charset="0"/>
              </a:rPr>
              <a:t>N</a:t>
            </a:r>
            <a:r>
              <a:rPr lang="zh-CN" altLang="en-US" sz="1100" dirty="0" smtClean="0">
                <a:latin typeface="微软雅黑" panose="020B0503020204020204" pitchFamily="34" charset="-122"/>
                <a:ea typeface="微软雅黑" panose="020B0503020204020204" pitchFamily="34" charset="-122"/>
                <a:cs typeface="Times New Roman" pitchFamily="18" charset="0"/>
              </a:rPr>
              <a:t>等于</a:t>
            </a:r>
            <a:r>
              <a:rPr lang="en-US" altLang="zh-CN" sz="1100" dirty="0" smtClean="0">
                <a:latin typeface="微软雅黑" panose="020B0503020204020204" pitchFamily="34" charset="-122"/>
                <a:ea typeface="微软雅黑" panose="020B0503020204020204" pitchFamily="34" charset="-122"/>
                <a:cs typeface="Times New Roman" pitchFamily="18" charset="0"/>
              </a:rPr>
              <a:t>-1</a:t>
            </a:r>
            <a:r>
              <a:rPr lang="zh-CN" altLang="en-US" sz="1100" dirty="0" smtClean="0">
                <a:latin typeface="微软雅黑" panose="020B0503020204020204" pitchFamily="34" charset="-122"/>
                <a:ea typeface="微软雅黑" panose="020B0503020204020204" pitchFamily="34" charset="-122"/>
                <a:cs typeface="Times New Roman" pitchFamily="18" charset="0"/>
              </a:rPr>
              <a:t>的输入（</a:t>
            </a:r>
            <a:r>
              <a:rPr lang="en-US" altLang="zh-CN" sz="1100" dirty="0" err="1" smtClean="0">
                <a:latin typeface="微软雅黑" panose="020B0503020204020204" pitchFamily="34" charset="-122"/>
                <a:ea typeface="微软雅黑" panose="020B0503020204020204" pitchFamily="34" charset="-122"/>
                <a:cs typeface="Times New Roman" pitchFamily="18" charset="0"/>
              </a:rPr>
              <a:t>coinbase</a:t>
            </a:r>
            <a:r>
              <a:rPr lang="zh-CN" altLang="en-US" sz="1100" dirty="0" smtClean="0">
                <a:latin typeface="微软雅黑" panose="020B0503020204020204" pitchFamily="34" charset="-122"/>
                <a:ea typeface="微软雅黑" panose="020B0503020204020204" pitchFamily="34" charset="-122"/>
                <a:cs typeface="Times New Roman" pitchFamily="18" charset="0"/>
              </a:rPr>
              <a:t>交易不应当被传递）。</a:t>
            </a:r>
          </a:p>
          <a:p>
            <a:pPr eaLnBrk="1" hangingPunct="1">
              <a:lnSpc>
                <a:spcPct val="135000"/>
              </a:lnSpc>
              <a:spcBef>
                <a:spcPts val="0"/>
              </a:spcBef>
              <a:spcAft>
                <a:spcPts val="0"/>
              </a:spcAft>
              <a:buFont typeface="Wingdings" panose="05000000000000000000" pitchFamily="2" charset="2"/>
              <a:buChar char="Ø"/>
            </a:pPr>
            <a:r>
              <a:rPr lang="en-US" altLang="zh-CN" sz="1100" dirty="0" err="1" smtClean="0">
                <a:latin typeface="微软雅黑" panose="020B0503020204020204" pitchFamily="34" charset="-122"/>
                <a:ea typeface="微软雅黑" panose="020B0503020204020204" pitchFamily="34" charset="-122"/>
                <a:cs typeface="Times New Roman" pitchFamily="18" charset="0"/>
              </a:rPr>
              <a:t>nLockTime</a:t>
            </a:r>
            <a:r>
              <a:rPr lang="zh-CN" altLang="en-US" sz="1100" dirty="0" smtClean="0">
                <a:latin typeface="微软雅黑" panose="020B0503020204020204" pitchFamily="34" charset="-122"/>
                <a:ea typeface="微软雅黑" panose="020B0503020204020204" pitchFamily="34" charset="-122"/>
                <a:cs typeface="Times New Roman" pitchFamily="18" charset="0"/>
              </a:rPr>
              <a:t>是小于或等于 </a:t>
            </a:r>
            <a:r>
              <a:rPr lang="en-US" altLang="zh-CN" sz="1100" dirty="0" smtClean="0">
                <a:latin typeface="微软雅黑" panose="020B0503020204020204" pitchFamily="34" charset="-122"/>
                <a:ea typeface="微软雅黑" panose="020B0503020204020204" pitchFamily="34" charset="-122"/>
                <a:cs typeface="Times New Roman" pitchFamily="18" charset="0"/>
              </a:rPr>
              <a:t>INT_MAX </a:t>
            </a:r>
            <a:r>
              <a:rPr lang="zh-CN" altLang="en-US" sz="1100" dirty="0" smtClean="0">
                <a:latin typeface="微软雅黑" panose="020B0503020204020204" pitchFamily="34" charset="-122"/>
                <a:ea typeface="微软雅黑" panose="020B0503020204020204" pitchFamily="34" charset="-122"/>
                <a:cs typeface="Times New Roman" pitchFamily="18" charset="0"/>
              </a:rPr>
              <a:t>的。或者</a:t>
            </a:r>
            <a:r>
              <a:rPr lang="en-US" altLang="zh-CN" sz="1100" dirty="0" err="1" smtClean="0">
                <a:latin typeface="微软雅黑" panose="020B0503020204020204" pitchFamily="34" charset="-122"/>
                <a:ea typeface="微软雅黑" panose="020B0503020204020204" pitchFamily="34" charset="-122"/>
                <a:cs typeface="Times New Roman" pitchFamily="18" charset="0"/>
              </a:rPr>
              <a:t>nLocktime</a:t>
            </a:r>
            <a:r>
              <a:rPr lang="en-US" altLang="zh-CN" sz="1100" dirty="0" smtClean="0">
                <a:latin typeface="微软雅黑" panose="020B0503020204020204" pitchFamily="34" charset="-122"/>
                <a:ea typeface="微软雅黑" panose="020B0503020204020204" pitchFamily="34" charset="-122"/>
                <a:cs typeface="Times New Roman" pitchFamily="18" charset="0"/>
              </a:rPr>
              <a:t> and </a:t>
            </a:r>
            <a:r>
              <a:rPr lang="en-US" altLang="zh-CN" sz="1100" dirty="0" err="1" smtClean="0">
                <a:latin typeface="微软雅黑" panose="020B0503020204020204" pitchFamily="34" charset="-122"/>
                <a:ea typeface="微软雅黑" panose="020B0503020204020204" pitchFamily="34" charset="-122"/>
                <a:cs typeface="Times New Roman" pitchFamily="18" charset="0"/>
              </a:rPr>
              <a:t>nSequence</a:t>
            </a:r>
            <a:r>
              <a:rPr lang="zh-CN" altLang="en-US" sz="1100" dirty="0" smtClean="0">
                <a:latin typeface="微软雅黑" panose="020B0503020204020204" pitchFamily="34" charset="-122"/>
                <a:ea typeface="微软雅黑" panose="020B0503020204020204" pitchFamily="34" charset="-122"/>
                <a:cs typeface="Times New Roman" pitchFamily="18" charset="0"/>
              </a:rPr>
              <a:t>的值满足</a:t>
            </a:r>
            <a:r>
              <a:rPr lang="en-US" altLang="zh-CN" sz="1100" dirty="0" err="1" smtClean="0">
                <a:latin typeface="微软雅黑" panose="020B0503020204020204" pitchFamily="34" charset="-122"/>
                <a:ea typeface="微软雅黑" panose="020B0503020204020204" pitchFamily="34" charset="-122"/>
                <a:cs typeface="Times New Roman" pitchFamily="18" charset="0"/>
              </a:rPr>
              <a:t>MedianTimePast</a:t>
            </a:r>
            <a:endParaRPr lang="en-US" altLang="zh-CN" sz="11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交易的字节大小是大于或等于</a:t>
            </a:r>
            <a:r>
              <a:rPr lang="en-US" altLang="zh-CN" sz="1100" dirty="0" smtClean="0">
                <a:latin typeface="微软雅黑" panose="020B0503020204020204" pitchFamily="34" charset="-122"/>
                <a:ea typeface="微软雅黑" panose="020B0503020204020204" pitchFamily="34" charset="-122"/>
                <a:cs typeface="Times New Roman" pitchFamily="18" charset="0"/>
              </a:rPr>
              <a:t>100</a:t>
            </a:r>
            <a:r>
              <a:rPr lang="zh-CN" altLang="en-US" sz="1100" dirty="0" smtClean="0">
                <a:latin typeface="微软雅黑" panose="020B0503020204020204" pitchFamily="34" charset="-122"/>
                <a:ea typeface="微软雅黑" panose="020B0503020204020204" pitchFamily="34" charset="-122"/>
                <a:cs typeface="Times New Roman" pitchFamily="18" charset="0"/>
              </a:rPr>
              <a:t>的。</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交易中的签名数量</a:t>
            </a:r>
            <a:r>
              <a:rPr lang="en-US" altLang="zh-CN" sz="1100" dirty="0" smtClean="0">
                <a:latin typeface="微软雅黑" panose="020B0503020204020204" pitchFamily="34" charset="-122"/>
                <a:ea typeface="微软雅黑" panose="020B0503020204020204" pitchFamily="34" charset="-122"/>
                <a:cs typeface="Times New Roman" pitchFamily="18" charset="0"/>
              </a:rPr>
              <a:t>(SIGOPS)</a:t>
            </a:r>
            <a:r>
              <a:rPr lang="zh-CN" altLang="en-US" sz="1100" dirty="0" smtClean="0">
                <a:latin typeface="微软雅黑" panose="020B0503020204020204" pitchFamily="34" charset="-122"/>
                <a:ea typeface="微软雅黑" panose="020B0503020204020204" pitchFamily="34" charset="-122"/>
                <a:cs typeface="Times New Roman" pitchFamily="18" charset="0"/>
              </a:rPr>
              <a:t>应小于签名操作数量上限。</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解锁脚本（ </a:t>
            </a:r>
            <a:r>
              <a:rPr lang="en-US" altLang="zh-CN" sz="1100" dirty="0" err="1" smtClean="0">
                <a:latin typeface="微软雅黑" panose="020B0503020204020204" pitchFamily="34" charset="-122"/>
                <a:ea typeface="微软雅黑" panose="020B0503020204020204" pitchFamily="34" charset="-122"/>
                <a:cs typeface="Times New Roman" pitchFamily="18" charset="0"/>
              </a:rPr>
              <a:t>scriptSig</a:t>
            </a:r>
            <a:r>
              <a:rPr lang="en-US" altLang="zh-CN" sz="1100" dirty="0" smtClean="0">
                <a:latin typeface="微软雅黑" panose="020B0503020204020204" pitchFamily="34" charset="-122"/>
                <a:ea typeface="微软雅黑" panose="020B0503020204020204" pitchFamily="34" charset="-122"/>
                <a:cs typeface="Times New Roman" pitchFamily="18" charset="0"/>
              </a:rPr>
              <a:t> </a:t>
            </a:r>
            <a:r>
              <a:rPr lang="zh-CN" altLang="en-US" sz="1100" dirty="0" smtClean="0">
                <a:latin typeface="微软雅黑" panose="020B0503020204020204" pitchFamily="34" charset="-122"/>
                <a:ea typeface="微软雅黑" panose="020B0503020204020204" pitchFamily="34" charset="-122"/>
                <a:cs typeface="Times New Roman" pitchFamily="18" charset="0"/>
              </a:rPr>
              <a:t>）只能够将数字压入栈中，并且锁定脚本（ </a:t>
            </a:r>
            <a:r>
              <a:rPr lang="en-US" altLang="zh-CN" sz="1100" dirty="0" err="1" smtClean="0">
                <a:latin typeface="微软雅黑" panose="020B0503020204020204" pitchFamily="34" charset="-122"/>
                <a:ea typeface="微软雅黑" panose="020B0503020204020204" pitchFamily="34" charset="-122"/>
                <a:cs typeface="Times New Roman" pitchFamily="18" charset="0"/>
              </a:rPr>
              <a:t>scriptPubkey</a:t>
            </a:r>
            <a:r>
              <a:rPr lang="en-US" altLang="zh-CN" sz="1100" dirty="0" smtClean="0">
                <a:latin typeface="微软雅黑" panose="020B0503020204020204" pitchFamily="34" charset="-122"/>
                <a:ea typeface="微软雅黑" panose="020B0503020204020204" pitchFamily="34" charset="-122"/>
                <a:cs typeface="Times New Roman" pitchFamily="18" charset="0"/>
              </a:rPr>
              <a:t> </a:t>
            </a:r>
            <a:r>
              <a:rPr lang="zh-CN" altLang="en-US" sz="1100" dirty="0" smtClean="0">
                <a:latin typeface="微软雅黑" panose="020B0503020204020204" pitchFamily="34" charset="-122"/>
                <a:ea typeface="微软雅黑" panose="020B0503020204020204" pitchFamily="34" charset="-122"/>
                <a:cs typeface="Times New Roman" pitchFamily="18" charset="0"/>
              </a:rPr>
              <a:t>）必须要符合</a:t>
            </a:r>
            <a:r>
              <a:rPr lang="en-US" altLang="zh-CN" sz="1100" dirty="0" err="1" smtClean="0">
                <a:latin typeface="微软雅黑" panose="020B0503020204020204" pitchFamily="34" charset="-122"/>
                <a:ea typeface="微软雅黑" panose="020B0503020204020204" pitchFamily="34" charset="-122"/>
                <a:cs typeface="Times New Roman" pitchFamily="18" charset="0"/>
              </a:rPr>
              <a:t>isStandard</a:t>
            </a:r>
            <a:r>
              <a:rPr lang="zh-CN" altLang="en-US" sz="1100" dirty="0" smtClean="0">
                <a:latin typeface="微软雅黑" panose="020B0503020204020204" pitchFamily="34" charset="-122"/>
                <a:ea typeface="微软雅黑" panose="020B0503020204020204" pitchFamily="34" charset="-122"/>
                <a:cs typeface="Times New Roman" pitchFamily="18" charset="0"/>
              </a:rPr>
              <a:t>的格式 。</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池中或位于主分支区块中的一个匹配交易必须是存在的。</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对于每一个输入，引用的输出是必须存在的，并且没有被花费。</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对于每一个输入，如果引用的输出存在于池中任何别的交易中（这笔输入引用的输出有人家自己的输入，不是你），该交易将被拒绝。</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对于每一个输入，在主分支和交易池中寻找引用的输出交易。如果输出交易缺少任何一个输入，该交易将成为一个孤立的交易。如果与其匹配的交易还没有出现在池中，那么将被加入到孤立交易池中。</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对于每一个输入，如果引用的输出交易是一个</a:t>
            </a:r>
            <a:r>
              <a:rPr lang="en-US" altLang="zh-CN" sz="1100" dirty="0" err="1" smtClean="0">
                <a:latin typeface="微软雅黑" panose="020B0503020204020204" pitchFamily="34" charset="-122"/>
                <a:ea typeface="微软雅黑" panose="020B0503020204020204" pitchFamily="34" charset="-122"/>
                <a:cs typeface="Times New Roman" pitchFamily="18" charset="0"/>
              </a:rPr>
              <a:t>coinbase</a:t>
            </a:r>
            <a:r>
              <a:rPr lang="zh-CN" altLang="en-US" sz="1100" dirty="0" smtClean="0">
                <a:latin typeface="微软雅黑" panose="020B0503020204020204" pitchFamily="34" charset="-122"/>
                <a:ea typeface="微软雅黑" panose="020B0503020204020204" pitchFamily="34" charset="-122"/>
                <a:cs typeface="Times New Roman" pitchFamily="18" charset="0"/>
              </a:rPr>
              <a:t>输出，该输入必须至少获得 </a:t>
            </a:r>
            <a:r>
              <a:rPr lang="en-US" altLang="zh-CN" sz="1100" dirty="0" smtClean="0">
                <a:latin typeface="微软雅黑" panose="020B0503020204020204" pitchFamily="34" charset="-122"/>
                <a:ea typeface="微软雅黑" panose="020B0503020204020204" pitchFamily="34" charset="-122"/>
                <a:cs typeface="Times New Roman" pitchFamily="18" charset="0"/>
              </a:rPr>
              <a:t>COINBASE_MATURITY(100)</a:t>
            </a:r>
            <a:r>
              <a:rPr lang="zh-CN" altLang="en-US" sz="1100" dirty="0" smtClean="0">
                <a:latin typeface="微软雅黑" panose="020B0503020204020204" pitchFamily="34" charset="-122"/>
                <a:ea typeface="微软雅黑" panose="020B0503020204020204" pitchFamily="34" charset="-122"/>
                <a:cs typeface="Times New Roman" pitchFamily="18" charset="0"/>
              </a:rPr>
              <a:t>个确认。</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使用引用的输出交易获得输入值，并检查每一个输入值和总值是否在规定值的范围内 （小于</a:t>
            </a:r>
            <a:r>
              <a:rPr lang="en-US" altLang="zh-CN" sz="1100" dirty="0" smtClean="0">
                <a:latin typeface="微软雅黑" panose="020B0503020204020204" pitchFamily="34" charset="-122"/>
                <a:ea typeface="微软雅黑" panose="020B0503020204020204" pitchFamily="34" charset="-122"/>
                <a:cs typeface="Times New Roman" pitchFamily="18" charset="0"/>
              </a:rPr>
              <a:t>2100</a:t>
            </a:r>
            <a:r>
              <a:rPr lang="zh-CN" altLang="en-US" sz="1100" dirty="0" smtClean="0">
                <a:latin typeface="微软雅黑" panose="020B0503020204020204" pitchFamily="34" charset="-122"/>
                <a:ea typeface="微软雅黑" panose="020B0503020204020204" pitchFamily="34" charset="-122"/>
                <a:cs typeface="Times New Roman" pitchFamily="18" charset="0"/>
              </a:rPr>
              <a:t>万个币，大于</a:t>
            </a:r>
            <a:r>
              <a:rPr lang="en-US" altLang="zh-CN" sz="1100" dirty="0" smtClean="0">
                <a:latin typeface="微软雅黑" panose="020B0503020204020204" pitchFamily="34" charset="-122"/>
                <a:ea typeface="微软雅黑" panose="020B0503020204020204" pitchFamily="34" charset="-122"/>
                <a:cs typeface="Times New Roman" pitchFamily="18" charset="0"/>
              </a:rPr>
              <a:t>0</a:t>
            </a:r>
            <a:r>
              <a:rPr lang="zh-CN" altLang="en-US" sz="1100" dirty="0" smtClean="0">
                <a:latin typeface="微软雅黑" panose="020B0503020204020204" pitchFamily="34" charset="-122"/>
                <a:ea typeface="微软雅黑" panose="020B0503020204020204" pitchFamily="34" charset="-122"/>
                <a:cs typeface="Times New Roman" pitchFamily="18" charset="0"/>
              </a:rPr>
              <a:t>）。</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如果输入值的总和小于输出值的总和，交易将被中止。</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如果交易费用太低以至于无法进入一个空的区块，交易将被拒绝。</a:t>
            </a:r>
          </a:p>
          <a:p>
            <a:pPr eaLnBrk="1" hangingPunct="1">
              <a:lnSpc>
                <a:spcPct val="135000"/>
              </a:lnSpc>
              <a:spcBef>
                <a:spcPts val="0"/>
              </a:spcBef>
              <a:spcAft>
                <a:spcPts val="0"/>
              </a:spcAft>
              <a:buFont typeface="Wingdings" panose="05000000000000000000" pitchFamily="2" charset="2"/>
              <a:buChar char="Ø"/>
            </a:pPr>
            <a:r>
              <a:rPr lang="zh-CN" altLang="en-US" sz="1100" dirty="0" smtClean="0">
                <a:latin typeface="微软雅黑" panose="020B0503020204020204" pitchFamily="34" charset="-122"/>
                <a:ea typeface="微软雅黑" panose="020B0503020204020204" pitchFamily="34" charset="-122"/>
                <a:cs typeface="Times New Roman" pitchFamily="18" charset="0"/>
              </a:rPr>
              <a:t>每一个输入的解锁脚本必须依据相应输出的锁定脚本来验证。</a:t>
            </a:r>
            <a:endParaRPr lang="en-US" altLang="zh-CN" sz="1100" dirty="0" smtClean="0">
              <a:latin typeface="微软雅黑" panose="020B0503020204020204" pitchFamily="34" charset="-122"/>
              <a:ea typeface="微软雅黑" panose="020B0503020204020204" pitchFamily="34" charset="-122"/>
              <a:cs typeface="Times New Roman" pitchFamily="18" charset="0"/>
            </a:endParaRPr>
          </a:p>
        </p:txBody>
      </p:sp>
      <p:sp>
        <p:nvSpPr>
          <p:cNvPr id="3" name="矩形 2"/>
          <p:cNvSpPr/>
          <p:nvPr/>
        </p:nvSpPr>
        <p:spPr>
          <a:xfrm>
            <a:off x="304788" y="1358264"/>
            <a:ext cx="8724159"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200"/>
              </a:spcBef>
              <a:spcAft>
                <a:spcPts val="200"/>
              </a:spcAft>
            </a:pPr>
            <a:r>
              <a:rPr lang="zh-CN" altLang="en-US" sz="1600" dirty="0" smtClean="0">
                <a:solidFill>
                  <a:srgbClr val="FF0000"/>
                </a:solidFill>
                <a:latin typeface="微软雅黑" panose="020B0503020204020204" pitchFamily="34" charset="-122"/>
                <a:ea typeface="微软雅黑" panose="020B0503020204020204" pitchFamily="34" charset="-122"/>
              </a:rPr>
              <a:t>每一个节点都会在全网广播前对这些交易进行独立校验，</a:t>
            </a:r>
            <a:r>
              <a:rPr lang="zh-CN" altLang="en-US" sz="1600" dirty="0" smtClean="0">
                <a:solidFill>
                  <a:srgbClr val="FF0000"/>
                </a:solidFill>
                <a:latin typeface="微软雅黑" panose="020B0503020204020204" pitchFamily="34" charset="-122"/>
                <a:ea typeface="微软雅黑" panose="020B0503020204020204" pitchFamily="34" charset="-122"/>
                <a:cs typeface="Times New Roman" pitchFamily="18" charset="0"/>
              </a:rPr>
              <a:t>确保只有有效的交易才会在网络中传播，无效交易将在第一个节点处被废弃；</a:t>
            </a:r>
            <a:r>
              <a:rPr lang="zh-CN" altLang="en-US" sz="1600" dirty="0" smtClean="0">
                <a:solidFill>
                  <a:srgbClr val="FF0000"/>
                </a:solidFill>
                <a:latin typeface="微软雅黑" panose="020B0503020204020204" pitchFamily="34" charset="-122"/>
                <a:ea typeface="微软雅黑" panose="020B0503020204020204" pitchFamily="34" charset="-122"/>
              </a:rPr>
              <a:t>并以接收时的相应顺序，为有效的新交易建立一个验证池（还未确认），即交易池。</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75438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打包交易至区块</a:t>
            </a:r>
          </a:p>
        </p:txBody>
      </p:sp>
      <p:sp>
        <p:nvSpPr>
          <p:cNvPr id="3" name="内容占位符 2"/>
          <p:cNvSpPr txBox="1">
            <a:spLocks/>
          </p:cNvSpPr>
          <p:nvPr/>
        </p:nvSpPr>
        <p:spPr bwMode="auto">
          <a:xfrm>
            <a:off x="304790" y="1193178"/>
            <a:ext cx="8724159" cy="38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400"/>
              </a:spcBef>
              <a:spcAft>
                <a:spcPts val="400"/>
              </a:spcAft>
            </a:pPr>
            <a:r>
              <a:rPr lang="zh-CN" altLang="en-US" sz="1800" dirty="0">
                <a:latin typeface="微软雅黑" panose="020B0503020204020204" pitchFamily="34" charset="-122"/>
                <a:ea typeface="微软雅黑" panose="020B0503020204020204" pitchFamily="34" charset="-122"/>
                <a:cs typeface="Times New Roman" pitchFamily="18" charset="0"/>
              </a:rPr>
              <a:t>比特币节点会将验证有效的交易添加到自己的内存池中，称为</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交易池</a:t>
            </a:r>
            <a:r>
              <a:rPr lang="zh-CN" altLang="en-US" sz="1800" dirty="0">
                <a:latin typeface="微软雅黑" panose="020B0503020204020204" pitchFamily="34" charset="-122"/>
                <a:ea typeface="微软雅黑" panose="020B0503020204020204" pitchFamily="34" charset="-122"/>
                <a:cs typeface="Times New Roman" pitchFamily="18" charset="0"/>
              </a:rPr>
              <a:t>，用来</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暂存尚未</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被打包到</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区块链的交易</a:t>
            </a:r>
            <a:r>
              <a:rPr lang="zh-CN" altLang="en-US" sz="1800" dirty="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挖矿节点会</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按一定优先级</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规则</a:t>
            </a:r>
            <a:r>
              <a:rPr lang="zh-CN" altLang="en-US" sz="1600" dirty="0">
                <a:latin typeface="微软雅黑" panose="020B0503020204020204" pitchFamily="34" charset="-122"/>
                <a:ea typeface="微软雅黑" panose="020B0503020204020204" pitchFamily="34" charset="-122"/>
                <a:cs typeface="Times New Roman" pitchFamily="18" charset="0"/>
              </a:rPr>
              <a:t>选择几百笔尚未记入区块链的有效交易，构建一个新的空</a:t>
            </a:r>
            <a:r>
              <a:rPr lang="zh-CN" altLang="en-US" sz="1600" dirty="0" smtClean="0">
                <a:latin typeface="微软雅黑" panose="020B0503020204020204" pitchFamily="34" charset="-122"/>
                <a:ea typeface="微软雅黑" panose="020B0503020204020204" pitchFamily="34" charset="-122"/>
                <a:cs typeface="Times New Roman" pitchFamily="18" charset="0"/>
              </a:rPr>
              <a:t>区块。</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交易池中的每一笔交易都会被分配一个优先级，高优先级的交易记录会被更早的处理</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区块中预留了</a:t>
            </a:r>
            <a:r>
              <a:rPr lang="en-US" altLang="zh-CN"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50K</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字节</a:t>
            </a:r>
            <a:r>
              <a:rPr lang="zh-CN" altLang="en-US" sz="1600" dirty="0" smtClean="0">
                <a:latin typeface="微软雅黑" panose="020B0503020204020204" pitchFamily="34" charset="-122"/>
                <a:ea typeface="微软雅黑" panose="020B0503020204020204" pitchFamily="34" charset="-122"/>
                <a:cs typeface="Times New Roman" pitchFamily="18" charset="0"/>
              </a:rPr>
              <a:t>用来存储优先级别为“高优先级”的交易，不论是否包含了交易费都会被优先处理。</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marL="0" indent="0" eaLnBrk="1" hangingPunct="1">
              <a:lnSpc>
                <a:spcPct val="150000"/>
              </a:lnSpc>
              <a:spcBef>
                <a:spcPts val="400"/>
              </a:spcBef>
              <a:spcAft>
                <a:spcPts val="400"/>
              </a:spcAft>
              <a:buNone/>
            </a:pP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pPr>
            <a:r>
              <a:rPr lang="zh-CN" altLang="en-US" sz="1800" dirty="0" smtClean="0">
                <a:latin typeface="微软雅黑" panose="020B0503020204020204" pitchFamily="34" charset="-122"/>
                <a:ea typeface="微软雅黑" panose="020B0503020204020204" pitchFamily="34" charset="-122"/>
                <a:cs typeface="Times New Roman" pitchFamily="18" charset="0"/>
              </a:rPr>
              <a:t>包含</a:t>
            </a:r>
            <a:r>
              <a:rPr lang="zh-CN" altLang="en-US" sz="1800" dirty="0">
                <a:latin typeface="微软雅黑" panose="020B0503020204020204" pitchFamily="34" charset="-122"/>
                <a:ea typeface="微软雅黑" panose="020B0503020204020204" pitchFamily="34" charset="-122"/>
                <a:cs typeface="Times New Roman" pitchFamily="18" charset="0"/>
              </a:rPr>
              <a:t>小额交易费（</a:t>
            </a:r>
            <a:r>
              <a:rPr lang="en-US" altLang="zh-CN" sz="1800" dirty="0">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矿工费）的交易，按照“每千字节交易费”进行排序，优先选择交易费高的来填充剩下的区块，区块大小上限由参数</a:t>
            </a:r>
            <a:r>
              <a:rPr lang="en-US" altLang="zh-CN" sz="1800" dirty="0">
                <a:latin typeface="微软雅黑" panose="020B0503020204020204" pitchFamily="34" charset="-122"/>
                <a:ea typeface="微软雅黑" panose="020B0503020204020204" pitchFamily="34" charset="-122"/>
                <a:cs typeface="Times New Roman" pitchFamily="18" charset="0"/>
              </a:rPr>
              <a:t>MAX_BLOCK_SIZE</a:t>
            </a:r>
            <a:r>
              <a:rPr lang="zh-CN" altLang="en-US" sz="1800" dirty="0" smtClean="0">
                <a:latin typeface="微软雅黑" panose="020B0503020204020204" pitchFamily="34" charset="-122"/>
                <a:ea typeface="微软雅黑" panose="020B0503020204020204" pitchFamily="34" charset="-122"/>
                <a:cs typeface="Times New Roman" pitchFamily="18" charset="0"/>
              </a:rPr>
              <a:t>设定。</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pPr>
            <a:r>
              <a:rPr lang="zh-CN" altLang="en-US" sz="1800" dirty="0">
                <a:latin typeface="微软雅黑" panose="020B0503020204020204" pitchFamily="34" charset="-122"/>
                <a:ea typeface="微软雅黑" panose="020B0503020204020204" pitchFamily="34" charset="-122"/>
                <a:cs typeface="Times New Roman" pitchFamily="18" charset="0"/>
              </a:rPr>
              <a:t>如果区块中仍有空余空间，可以选择那些不含矿工费的交易也打包进区块，但这是可选的。</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p:txBody>
      </p:sp>
      <p:sp>
        <p:nvSpPr>
          <p:cNvPr id="7" name="矩形 6"/>
          <p:cNvSpPr/>
          <p:nvPr/>
        </p:nvSpPr>
        <p:spPr>
          <a:xfrm>
            <a:off x="787401" y="3867756"/>
            <a:ext cx="8077200" cy="98488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400050" lvl="2" algn="just">
              <a:lnSpc>
                <a:spcPct val="150000"/>
              </a:lnSpc>
              <a:spcBef>
                <a:spcPts val="600"/>
              </a:spcBef>
              <a:spcAft>
                <a:spcPts val="600"/>
              </a:spcAft>
              <a:buClr>
                <a:srgbClr val="0070C0"/>
              </a:buClr>
              <a:buSzPct val="85000"/>
            </a:pP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交易优先级：</a:t>
            </a:r>
            <a:r>
              <a:rPr lang="en-US" altLang="zh-CN" sz="1600" dirty="0">
                <a:latin typeface="微软雅黑" panose="020B0503020204020204" pitchFamily="34" charset="-122"/>
                <a:ea typeface="微软雅黑" panose="020B0503020204020204" pitchFamily="34" charset="-122"/>
                <a:cs typeface="Times New Roman" pitchFamily="18" charset="0"/>
              </a:rPr>
              <a:t>priority = Sum</a:t>
            </a:r>
            <a:r>
              <a:rPr lang="zh-CN" altLang="en-US" sz="1600" dirty="0">
                <a:latin typeface="微软雅黑" panose="020B0503020204020204" pitchFamily="34" charset="-122"/>
                <a:ea typeface="微软雅黑" panose="020B0503020204020204" pitchFamily="34" charset="-122"/>
                <a:cs typeface="Times New Roman" pitchFamily="18" charset="0"/>
              </a:rPr>
              <a:t>（</a:t>
            </a:r>
            <a:r>
              <a:rPr lang="en-US" altLang="zh-CN" sz="1600" dirty="0">
                <a:latin typeface="微软雅黑" panose="020B0503020204020204" pitchFamily="34" charset="-122"/>
                <a:ea typeface="微软雅黑" panose="020B0503020204020204" pitchFamily="34" charset="-122"/>
                <a:cs typeface="Times New Roman" pitchFamily="18" charset="0"/>
              </a:rPr>
              <a:t>Value of input * Input Age</a:t>
            </a:r>
            <a:r>
              <a:rPr lang="zh-CN" altLang="en-US" sz="1600" dirty="0">
                <a:latin typeface="微软雅黑" panose="020B0503020204020204" pitchFamily="34" charset="-122"/>
                <a:ea typeface="微软雅黑" panose="020B0503020204020204" pitchFamily="34" charset="-122"/>
                <a:cs typeface="Times New Roman" pitchFamily="18" charset="0"/>
              </a:rPr>
              <a:t>）</a:t>
            </a:r>
            <a:r>
              <a:rPr lang="en-US" altLang="zh-CN" sz="1600" dirty="0">
                <a:latin typeface="微软雅黑" panose="020B0503020204020204" pitchFamily="34" charset="-122"/>
                <a:ea typeface="微软雅黑" panose="020B0503020204020204" pitchFamily="34" charset="-122"/>
                <a:cs typeface="Times New Roman" pitchFamily="18" charset="0"/>
              </a:rPr>
              <a:t>/Transaction Size</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marL="400050" lvl="2" algn="just">
              <a:lnSpc>
                <a:spcPct val="150000"/>
              </a:lnSpc>
              <a:spcBef>
                <a:spcPts val="600"/>
              </a:spcBef>
              <a:spcAft>
                <a:spcPts val="600"/>
              </a:spcAft>
              <a:buClr>
                <a:srgbClr val="0070C0"/>
              </a:buClr>
              <a:buSzPct val="85000"/>
            </a:pPr>
            <a:r>
              <a:rPr lang="en-US" altLang="zh-CN" sz="1600" dirty="0" smtClean="0">
                <a:latin typeface="微软雅黑" panose="020B0503020204020204" pitchFamily="34" charset="-122"/>
                <a:ea typeface="微软雅黑" panose="020B0503020204020204" pitchFamily="34" charset="-122"/>
                <a:cs typeface="Times New Roman" pitchFamily="18" charset="0"/>
              </a:rPr>
              <a:t>High Priority </a:t>
            </a:r>
            <a:r>
              <a:rPr lang="en-US" altLang="zh-CN" sz="1600" dirty="0">
                <a:latin typeface="微软雅黑" panose="020B0503020204020204" pitchFamily="34" charset="-122"/>
                <a:ea typeface="微软雅黑" panose="020B0503020204020204" pitchFamily="34" charset="-122"/>
                <a:cs typeface="Times New Roman" pitchFamily="18" charset="0"/>
              </a:rPr>
              <a:t>&gt; 100,000,000 </a:t>
            </a:r>
            <a:r>
              <a:rPr lang="en-US" altLang="zh-CN" sz="1600" dirty="0" err="1">
                <a:latin typeface="微软雅黑" panose="020B0503020204020204" pitchFamily="34" charset="-122"/>
                <a:ea typeface="微软雅黑" panose="020B0503020204020204" pitchFamily="34" charset="-122"/>
                <a:cs typeface="Times New Roman" pitchFamily="18" charset="0"/>
              </a:rPr>
              <a:t>satoshis</a:t>
            </a:r>
            <a:r>
              <a:rPr lang="en-US" altLang="zh-CN" sz="1600" dirty="0">
                <a:latin typeface="微软雅黑" panose="020B0503020204020204" pitchFamily="34" charset="-122"/>
                <a:ea typeface="微软雅黑" panose="020B0503020204020204" pitchFamily="34" charset="-122"/>
                <a:cs typeface="Times New Roman" pitchFamily="18" charset="0"/>
              </a:rPr>
              <a:t> * 144 blocks / 250 bytes = 57,600,000</a:t>
            </a:r>
          </a:p>
        </p:txBody>
      </p:sp>
    </p:spTree>
    <p:extLst>
      <p:ext uri="{BB962C8B-B14F-4D97-AF65-F5344CB8AC3E}">
        <p14:creationId xmlns:p14="http://schemas.microsoft.com/office/powerpoint/2010/main" val="16651971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打包交易至区块</a:t>
            </a:r>
          </a:p>
        </p:txBody>
      </p:sp>
      <p:sp>
        <p:nvSpPr>
          <p:cNvPr id="4" name="矩形 3"/>
          <p:cNvSpPr/>
          <p:nvPr/>
        </p:nvSpPr>
        <p:spPr>
          <a:xfrm>
            <a:off x="742425" y="1329528"/>
            <a:ext cx="7756418"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600" dirty="0"/>
              <a:t>$ </a:t>
            </a:r>
            <a:r>
              <a:rPr lang="en-US" altLang="zh-CN" sz="1600" dirty="0" err="1"/>
              <a:t>bitcoin</a:t>
            </a:r>
            <a:r>
              <a:rPr lang="en-US" altLang="zh-CN" sz="1600" dirty="0"/>
              <a:t>-cli get </a:t>
            </a:r>
            <a:r>
              <a:rPr lang="en-US" altLang="zh-CN" sz="1600" dirty="0" err="1"/>
              <a:t>blockhash</a:t>
            </a:r>
            <a:r>
              <a:rPr lang="en-US" altLang="zh-CN" sz="1600" dirty="0"/>
              <a:t> 277316</a:t>
            </a:r>
          </a:p>
          <a:p>
            <a:r>
              <a:rPr lang="en-US" altLang="zh-CN" sz="1600" dirty="0"/>
              <a:t>0000000000000001b6b9a13b095e96db41c4a928b97ef2d944a9b31b2cc7bdc4</a:t>
            </a:r>
          </a:p>
          <a:p>
            <a:r>
              <a:rPr lang="en-US" altLang="zh-CN" sz="1600" dirty="0" smtClean="0"/>
              <a:t>$ </a:t>
            </a:r>
            <a:r>
              <a:rPr lang="en-US" altLang="zh-CN" sz="1600" dirty="0" err="1"/>
              <a:t>bitcoin</a:t>
            </a:r>
            <a:r>
              <a:rPr lang="en-US" altLang="zh-CN" sz="1600" dirty="0"/>
              <a:t>-cli </a:t>
            </a:r>
            <a:r>
              <a:rPr lang="en-US" altLang="zh-CN" sz="1600" dirty="0" err="1"/>
              <a:t>getblock</a:t>
            </a:r>
            <a:r>
              <a:rPr lang="en-US" altLang="zh-CN" sz="1600" dirty="0"/>
              <a:t> </a:t>
            </a:r>
            <a:r>
              <a:rPr lang="en-US" altLang="zh-CN" sz="1600" dirty="0" smtClean="0"/>
              <a:t>0000000000000001b6b9a13b095e96db41c4a928b97ef2d944a9b31b2cc7bdc4</a:t>
            </a:r>
            <a:endParaRPr lang="zh-CN" altLang="en-US" sz="1600" dirty="0"/>
          </a:p>
        </p:txBody>
      </p:sp>
      <p:sp>
        <p:nvSpPr>
          <p:cNvPr id="5" name="矩形 4"/>
          <p:cNvSpPr/>
          <p:nvPr/>
        </p:nvSpPr>
        <p:spPr>
          <a:xfrm>
            <a:off x="742425" y="2507783"/>
            <a:ext cx="7756418" cy="41857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400" dirty="0"/>
              <a:t>{</a:t>
            </a:r>
          </a:p>
          <a:p>
            <a:r>
              <a:rPr lang="en-US" altLang="zh-CN" sz="1400" dirty="0"/>
              <a:t>"hash" : "0000000000000001b6b9a13b095e96db41c4a928b97ef2d944a9b31b2cc7bdc4",</a:t>
            </a:r>
          </a:p>
          <a:p>
            <a:r>
              <a:rPr lang="en-US" altLang="zh-CN" sz="1400" dirty="0"/>
              <a:t>"confirmations" : 35561,</a:t>
            </a:r>
          </a:p>
          <a:p>
            <a:r>
              <a:rPr lang="en-US" altLang="zh-CN" sz="1400" dirty="0"/>
              <a:t>"size" : 218629,</a:t>
            </a:r>
          </a:p>
          <a:p>
            <a:r>
              <a:rPr lang="en-US" altLang="zh-CN" sz="1400" dirty="0"/>
              <a:t>"height" : 277316,</a:t>
            </a:r>
          </a:p>
          <a:p>
            <a:r>
              <a:rPr lang="en-US" altLang="zh-CN" sz="1400" dirty="0"/>
              <a:t>"version" : 2,</a:t>
            </a:r>
          </a:p>
          <a:p>
            <a:r>
              <a:rPr lang="en-US" altLang="zh-CN" sz="1400" dirty="0"/>
              <a:t>"</a:t>
            </a:r>
            <a:r>
              <a:rPr lang="en-US" altLang="zh-CN" sz="1400" dirty="0" err="1"/>
              <a:t>merkleroot</a:t>
            </a:r>
            <a:r>
              <a:rPr lang="en-US" altLang="zh-CN" sz="1400" dirty="0"/>
              <a:t>" : "c91c008c26e50763e9f548bb8b2fc323735f73577effbc55502c51eb4cc7cf2e",</a:t>
            </a:r>
          </a:p>
          <a:p>
            <a:r>
              <a:rPr lang="en-US" altLang="zh-CN" sz="1400" dirty="0"/>
              <a:t>"</a:t>
            </a:r>
            <a:r>
              <a:rPr lang="en-US" altLang="zh-CN" sz="1400" dirty="0" err="1"/>
              <a:t>tx</a:t>
            </a:r>
            <a:r>
              <a:rPr lang="en-US" altLang="zh-CN" sz="1400" dirty="0"/>
              <a:t>" : [</a:t>
            </a:r>
          </a:p>
          <a:p>
            <a:r>
              <a:rPr lang="en-US" altLang="zh-CN" sz="1400" dirty="0"/>
              <a:t>  "d5ada064c6417ca25c4308bd158c34b77e1c0eca2a73cda16c737e7424afba2f",</a:t>
            </a:r>
          </a:p>
          <a:p>
            <a:r>
              <a:rPr lang="en-US" altLang="zh-CN" sz="1400" dirty="0"/>
              <a:t>  "b268b45c59b39d759614757718b9918caf0ba9d97c56f3b91956ff877c503fbe",</a:t>
            </a:r>
          </a:p>
          <a:p>
            <a:r>
              <a:rPr lang="en-US" altLang="zh-CN" sz="1400" dirty="0"/>
              <a:t>  ... 417 more transactions ...//</a:t>
            </a:r>
            <a:r>
              <a:rPr lang="zh-CN" altLang="en-US" sz="1400" dirty="0"/>
              <a:t>这一行显示交易数量</a:t>
            </a:r>
          </a:p>
          <a:p>
            <a:r>
              <a:rPr lang="zh-CN" altLang="en-US" sz="1400" dirty="0"/>
              <a:t> </a:t>
            </a:r>
            <a:r>
              <a:rPr lang="en-US" altLang="zh-CN" sz="1400" dirty="0"/>
              <a:t>],</a:t>
            </a:r>
          </a:p>
          <a:p>
            <a:r>
              <a:rPr lang="en-US" altLang="zh-CN" sz="1400" dirty="0"/>
              <a:t>"time" : 1388185914,</a:t>
            </a:r>
          </a:p>
          <a:p>
            <a:r>
              <a:rPr lang="en-US" altLang="zh-CN" sz="1400" dirty="0"/>
              <a:t>"nonce" : 924591752,</a:t>
            </a:r>
          </a:p>
          <a:p>
            <a:r>
              <a:rPr lang="en-US" altLang="zh-CN" sz="1400" dirty="0"/>
              <a:t>"bits" : "1903a30c",</a:t>
            </a:r>
          </a:p>
          <a:p>
            <a:r>
              <a:rPr lang="en-US" altLang="zh-CN" sz="1400" dirty="0"/>
              <a:t>"difficulty" : 1180923195.25802612,</a:t>
            </a:r>
          </a:p>
          <a:p>
            <a:r>
              <a:rPr lang="en-US" altLang="zh-CN" sz="1400" dirty="0"/>
              <a:t>"</a:t>
            </a:r>
            <a:r>
              <a:rPr lang="en-US" altLang="zh-CN" sz="1400" dirty="0" err="1"/>
              <a:t>chainwork</a:t>
            </a:r>
            <a:r>
              <a:rPr lang="en-US" altLang="zh-CN" sz="1400" dirty="0"/>
              <a:t>" : "000000000000000000000000000000000000000000000934695e92aaf53afa1a",</a:t>
            </a:r>
          </a:p>
          <a:p>
            <a:r>
              <a:rPr lang="en-US" altLang="zh-CN" sz="1400" dirty="0"/>
              <a:t>"</a:t>
            </a:r>
            <a:r>
              <a:rPr lang="en-US" altLang="zh-CN" sz="1400" dirty="0" err="1"/>
              <a:t>previousblockhash</a:t>
            </a:r>
            <a:r>
              <a:rPr lang="en-US" altLang="zh-CN" sz="1400" dirty="0"/>
              <a:t>" : "0000000000000002a7bbd25a417c0374cc55261021e8a9ca74442b01284f0569"</a:t>
            </a:r>
          </a:p>
          <a:p>
            <a:r>
              <a:rPr lang="en-US" altLang="zh-CN" sz="1400" dirty="0"/>
              <a:t>}</a:t>
            </a:r>
            <a:endParaRPr lang="zh-CN" altLang="en-US" sz="1400" dirty="0"/>
          </a:p>
        </p:txBody>
      </p:sp>
    </p:spTree>
    <p:extLst>
      <p:ext uri="{BB962C8B-B14F-4D97-AF65-F5344CB8AC3E}">
        <p14:creationId xmlns:p14="http://schemas.microsoft.com/office/powerpoint/2010/main" val="137392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1620957" cy="523220"/>
          </a:xfrm>
          <a:prstGeom prst="rect">
            <a:avLst/>
          </a:prstGeom>
        </p:spPr>
        <p:txBody>
          <a:bodyPr wrap="none">
            <a:spAutoFit/>
          </a:bodyPr>
          <a:lstStyle/>
          <a:p>
            <a:r>
              <a:rPr lang="zh-CN" altLang="en-US" sz="2800" kern="0" dirty="0">
                <a:solidFill>
                  <a:prstClr val="black"/>
                </a:solidFill>
                <a:ea typeface="黑体" pitchFamily="49" charset="-122"/>
              </a:rPr>
              <a:t>创币交易</a:t>
            </a:r>
          </a:p>
        </p:txBody>
      </p:sp>
      <p:sp>
        <p:nvSpPr>
          <p:cNvPr id="4" name="内容占位符 2"/>
          <p:cNvSpPr txBox="1">
            <a:spLocks/>
          </p:cNvSpPr>
          <p:nvPr/>
        </p:nvSpPr>
        <p:spPr bwMode="auto">
          <a:xfrm>
            <a:off x="304790" y="1193178"/>
            <a:ext cx="8724159" cy="154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区块中的第一笔交易</a:t>
            </a:r>
            <a:r>
              <a:rPr lang="zh-CN" altLang="en-US" sz="2000" dirty="0" smtClean="0">
                <a:latin typeface="微软雅黑" panose="020B0503020204020204" pitchFamily="34" charset="-122"/>
                <a:ea typeface="微软雅黑" panose="020B0503020204020204" pitchFamily="34" charset="-122"/>
                <a:cs typeface="Times New Roman" pitchFamily="18" charset="0"/>
              </a:rPr>
              <a:t>是一个特殊</a:t>
            </a:r>
            <a:r>
              <a:rPr lang="zh-CN" altLang="en-US" sz="2000" dirty="0">
                <a:latin typeface="微软雅黑" panose="020B0503020204020204" pitchFamily="34" charset="-122"/>
                <a:ea typeface="微软雅黑" panose="020B0503020204020204" pitchFamily="34" charset="-122"/>
                <a:cs typeface="Times New Roman" pitchFamily="18" charset="0"/>
              </a:rPr>
              <a:t>交易，称为创币交易或者</a:t>
            </a:r>
            <a:r>
              <a:rPr lang="en-US" altLang="zh-CN" sz="2000" dirty="0" err="1">
                <a:latin typeface="微软雅黑" panose="020B0503020204020204" pitchFamily="34" charset="-122"/>
                <a:ea typeface="微软雅黑" panose="020B0503020204020204" pitchFamily="34" charset="-122"/>
                <a:cs typeface="Times New Roman" pitchFamily="18" charset="0"/>
              </a:rPr>
              <a:t>coinbase</a:t>
            </a:r>
            <a:r>
              <a:rPr lang="zh-CN" altLang="en-US" sz="2000" dirty="0">
                <a:latin typeface="微软雅黑" panose="020B0503020204020204" pitchFamily="34" charset="-122"/>
                <a:ea typeface="微软雅黑" panose="020B0503020204020204" pitchFamily="34" charset="-122"/>
                <a:cs typeface="Times New Roman" pitchFamily="18" charset="0"/>
              </a:rPr>
              <a:t>交易。</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创币交易用来给记账的矿工</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发行奖励</a:t>
            </a:r>
            <a:r>
              <a:rPr lang="zh-CN" altLang="en-US" sz="1800" dirty="0">
                <a:latin typeface="微软雅黑" panose="020B0503020204020204" pitchFamily="34" charset="-122"/>
                <a:ea typeface="微软雅黑" panose="020B0503020204020204" pitchFamily="34" charset="-122"/>
                <a:cs typeface="Times New Roman" pitchFamily="18" charset="0"/>
              </a:rPr>
              <a:t>，</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奖励金额包括</a:t>
            </a:r>
            <a:r>
              <a:rPr lang="en-US" altLang="zh-CN" sz="1800" dirty="0" err="1">
                <a:solidFill>
                  <a:srgbClr val="0000FF"/>
                </a:solidFill>
                <a:latin typeface="微软雅黑" panose="020B0503020204020204" pitchFamily="34" charset="-122"/>
                <a:ea typeface="微软雅黑" panose="020B0503020204020204" pitchFamily="34" charset="-122"/>
                <a:cs typeface="Times New Roman" pitchFamily="18" charset="0"/>
              </a:rPr>
              <a:t>coinbase</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奖励和区块中全部交易费的总和</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与常规交易不同，创币交易没有输入，不消耗</a:t>
            </a:r>
            <a:r>
              <a:rPr lang="en-US" altLang="zh-CN" sz="1800" dirty="0">
                <a:latin typeface="微软雅黑" panose="020B0503020204020204" pitchFamily="34" charset="-122"/>
                <a:ea typeface="微软雅黑" panose="020B0503020204020204" pitchFamily="34" charset="-122"/>
                <a:cs typeface="Times New Roman" pitchFamily="18" charset="0"/>
              </a:rPr>
              <a:t>UTXO</a:t>
            </a:r>
            <a:r>
              <a:rPr lang="zh-CN" altLang="en-US" sz="1800" dirty="0">
                <a:latin typeface="微软雅黑" panose="020B0503020204020204" pitchFamily="34" charset="-122"/>
                <a:ea typeface="微软雅黑" panose="020B0503020204020204" pitchFamily="34" charset="-122"/>
                <a:cs typeface="Times New Roman" pitchFamily="18" charset="0"/>
              </a:rPr>
              <a:t>，它只包含一个被称作</a:t>
            </a:r>
            <a:r>
              <a:rPr lang="en-US" altLang="zh-CN" sz="1800" dirty="0" err="1">
                <a:latin typeface="微软雅黑" panose="020B0503020204020204" pitchFamily="34" charset="-122"/>
                <a:ea typeface="微软雅黑" panose="020B0503020204020204" pitchFamily="34" charset="-122"/>
                <a:cs typeface="Times New Roman" pitchFamily="18" charset="0"/>
              </a:rPr>
              <a:t>coinbase</a:t>
            </a:r>
            <a:r>
              <a:rPr lang="zh-CN" altLang="en-US" sz="1800" dirty="0">
                <a:latin typeface="微软雅黑" panose="020B0503020204020204" pitchFamily="34" charset="-122"/>
                <a:ea typeface="微软雅黑" panose="020B0503020204020204" pitchFamily="34" charset="-122"/>
                <a:cs typeface="Times New Roman" pitchFamily="18" charset="0"/>
              </a:rPr>
              <a:t>的输入</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创币交易有一个输出，支付到记账矿工的比特币</a:t>
            </a:r>
            <a:r>
              <a:rPr lang="zh-CN" altLang="en-US" sz="1800" dirty="0" smtClean="0">
                <a:latin typeface="微软雅黑" panose="020B0503020204020204" pitchFamily="34" charset="-122"/>
                <a:ea typeface="微软雅黑" panose="020B0503020204020204" pitchFamily="34" charset="-122"/>
                <a:cs typeface="Times New Roman" pitchFamily="18" charset="0"/>
              </a:rPr>
              <a:t>地址。</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065" y="1330092"/>
            <a:ext cx="7791836" cy="504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41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1001" y="1849284"/>
            <a:ext cx="8585200" cy="49398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050" dirty="0"/>
              <a:t>{</a:t>
            </a:r>
          </a:p>
          <a:p>
            <a:r>
              <a:rPr lang="en-US" altLang="zh-CN" sz="1050" dirty="0"/>
              <a:t>    "hex" :</a:t>
            </a:r>
          </a:p>
          <a:p>
            <a:r>
              <a:rPr lang="en-US" altLang="zh-CN" sz="1050" dirty="0"/>
              <a:t>"01000000010000000000000000000000000000000000000000000000000000000000000000ffffffff0f03443b0403858402062f503253482fffffffff0110c08d9500000000232102aa970c592640d19de03ff6f329d6fd2eecb023263b9ba5d1b81c29b523da8b21ac00000000",</a:t>
            </a:r>
          </a:p>
          <a:p>
            <a:r>
              <a:rPr lang="en-US" altLang="zh-CN" sz="1050" dirty="0"/>
              <a:t>    "</a:t>
            </a:r>
            <a:r>
              <a:rPr lang="en-US" altLang="zh-CN" sz="1050" dirty="0" err="1"/>
              <a:t>txid</a:t>
            </a:r>
            <a:r>
              <a:rPr lang="en-US" altLang="zh-CN" sz="1050" dirty="0"/>
              <a:t>" : "d5ada064c6417ca25c4308bd158c34b77e1c0eca2a73cda16c737e7424afba2f", </a:t>
            </a:r>
          </a:p>
          <a:p>
            <a:r>
              <a:rPr lang="en-US" altLang="zh-CN" sz="1050" dirty="0"/>
              <a:t>    "version" : 1,</a:t>
            </a:r>
          </a:p>
          <a:p>
            <a:r>
              <a:rPr lang="en-US" altLang="zh-CN" sz="1050" dirty="0"/>
              <a:t>    "</a:t>
            </a:r>
            <a:r>
              <a:rPr lang="en-US" altLang="zh-CN" sz="1050" dirty="0" err="1"/>
              <a:t>locktime</a:t>
            </a:r>
            <a:r>
              <a:rPr lang="en-US" altLang="zh-CN" sz="1050" dirty="0"/>
              <a:t>" : 0,</a:t>
            </a:r>
          </a:p>
          <a:p>
            <a:r>
              <a:rPr lang="en-US" altLang="zh-CN" sz="1050" dirty="0"/>
              <a:t>    "vin" : [{</a:t>
            </a:r>
          </a:p>
          <a:p>
            <a:r>
              <a:rPr lang="en-US" altLang="zh-CN" sz="1050" dirty="0"/>
              <a:t>"</a:t>
            </a:r>
            <a:r>
              <a:rPr lang="en-US" altLang="zh-CN" sz="1050" dirty="0" err="1"/>
              <a:t>coinbase</a:t>
            </a:r>
            <a:r>
              <a:rPr lang="en-US" altLang="zh-CN" sz="1050" dirty="0"/>
              <a:t>" : "03443b0403858402062f503253482f",                  </a:t>
            </a:r>
          </a:p>
          <a:p>
            <a:r>
              <a:rPr lang="en-US" altLang="zh-CN" sz="1050" dirty="0"/>
              <a:t>"sequence" : 4294967295</a:t>
            </a:r>
          </a:p>
          <a:p>
            <a:r>
              <a:rPr lang="en-US" altLang="zh-CN" sz="1050" dirty="0"/>
              <a:t>    }],</a:t>
            </a:r>
          </a:p>
          <a:p>
            <a:r>
              <a:rPr lang="en-US" altLang="zh-CN" sz="1050" dirty="0"/>
              <a:t>    "</a:t>
            </a:r>
            <a:r>
              <a:rPr lang="en-US" altLang="zh-CN" sz="1050" dirty="0" err="1"/>
              <a:t>vout</a:t>
            </a:r>
            <a:r>
              <a:rPr lang="en-US" altLang="zh-CN" sz="1050" dirty="0"/>
              <a:t>" : [{</a:t>
            </a:r>
          </a:p>
          <a:p>
            <a:r>
              <a:rPr lang="en-US" altLang="zh-CN" sz="1050" dirty="0"/>
              <a:t>        "value" : 25.09094928, </a:t>
            </a:r>
          </a:p>
          <a:p>
            <a:r>
              <a:rPr lang="en-US" altLang="zh-CN" sz="1050" dirty="0"/>
              <a:t>        "n":0, "</a:t>
            </a:r>
          </a:p>
          <a:p>
            <a:r>
              <a:rPr lang="en-US" altLang="zh-CN" sz="1050" dirty="0"/>
              <a:t>        </a:t>
            </a:r>
            <a:r>
              <a:rPr lang="en-US" altLang="zh-CN" sz="1050" dirty="0" err="1"/>
              <a:t>scriptPubKey</a:t>
            </a:r>
            <a:r>
              <a:rPr lang="en-US" altLang="zh-CN" sz="1050" dirty="0"/>
              <a:t>" : {</a:t>
            </a:r>
          </a:p>
          <a:p>
            <a:r>
              <a:rPr lang="en-US" altLang="zh-CN" sz="1050" dirty="0"/>
              <a:t>       "</a:t>
            </a:r>
            <a:r>
              <a:rPr lang="en-US" altLang="zh-CN" sz="1050" dirty="0" err="1"/>
              <a:t>asm</a:t>
            </a:r>
            <a:r>
              <a:rPr lang="en-US" altLang="zh-CN" sz="1050" dirty="0"/>
              <a:t>" : "02aa970c592640d19de03ff6f329d6fd2eecb023263b9ba5d1b81c29b523da8b21OP_CHECKSIG",</a:t>
            </a:r>
          </a:p>
          <a:p>
            <a:r>
              <a:rPr lang="en-US" altLang="zh-CN" sz="1050" dirty="0"/>
              <a:t>          "hex" : "2102aa970c592640d19de03ff6f329d6fd2eecb023263b9ba5d1b81c29b523da8b21ac",</a:t>
            </a:r>
          </a:p>
          <a:p>
            <a:r>
              <a:rPr lang="en-US" altLang="zh-CN" sz="1050" dirty="0"/>
              <a:t>           "</a:t>
            </a:r>
            <a:r>
              <a:rPr lang="en-US" altLang="zh-CN" sz="1050" dirty="0" err="1"/>
              <a:t>reqSigs</a:t>
            </a:r>
            <a:r>
              <a:rPr lang="en-US" altLang="zh-CN" sz="1050" dirty="0"/>
              <a:t>" : 1, </a:t>
            </a:r>
          </a:p>
          <a:p>
            <a:r>
              <a:rPr lang="en-US" altLang="zh-CN" sz="1050" dirty="0"/>
              <a:t>           "type" : "</a:t>
            </a:r>
            <a:r>
              <a:rPr lang="en-US" altLang="zh-CN" sz="1050" dirty="0" err="1"/>
              <a:t>pubkey</a:t>
            </a:r>
            <a:r>
              <a:rPr lang="en-US" altLang="zh-CN" sz="1050" dirty="0"/>
              <a:t>", </a:t>
            </a:r>
          </a:p>
          <a:p>
            <a:r>
              <a:rPr lang="en-US" altLang="zh-CN" sz="1050" dirty="0"/>
              <a:t>           "addresses" : [</a:t>
            </a:r>
          </a:p>
          <a:p>
            <a:r>
              <a:rPr lang="en-US" altLang="zh-CN" sz="1050" dirty="0"/>
              <a:t>                    "1MxTkeEP2PmHSMze5tUZ1hAV3YTKu2Gh1N"</a:t>
            </a:r>
          </a:p>
          <a:p>
            <a:r>
              <a:rPr lang="en-US" altLang="zh-CN" sz="1050" dirty="0"/>
              <a:t>             ]</a:t>
            </a:r>
          </a:p>
          <a:p>
            <a:r>
              <a:rPr lang="en-US" altLang="zh-CN" sz="1050" dirty="0"/>
              <a:t>        }</a:t>
            </a:r>
          </a:p>
          <a:p>
            <a:r>
              <a:rPr lang="en-US" altLang="zh-CN" sz="1050" dirty="0"/>
              <a:t>    }],</a:t>
            </a:r>
          </a:p>
          <a:p>
            <a:r>
              <a:rPr lang="en-US" altLang="zh-CN" sz="1050" dirty="0"/>
              <a:t>    "</a:t>
            </a:r>
            <a:r>
              <a:rPr lang="en-US" altLang="zh-CN" sz="1050" dirty="0" err="1"/>
              <a:t>blockhash</a:t>
            </a:r>
            <a:r>
              <a:rPr lang="en-US" altLang="zh-CN" sz="1050" dirty="0"/>
              <a:t>" : </a:t>
            </a:r>
          </a:p>
          <a:p>
            <a:r>
              <a:rPr lang="en-US" altLang="zh-CN" sz="1050" dirty="0"/>
              <a:t>"0000000000000001b6b9a13b095e96db41c4a928b97ef2d944a9b31b2cc7bdc4",</a:t>
            </a:r>
          </a:p>
          <a:p>
            <a:r>
              <a:rPr lang="en-US" altLang="zh-CN" sz="1050" dirty="0"/>
              <a:t>    "confirmations" : 199397, </a:t>
            </a:r>
          </a:p>
          <a:p>
            <a:r>
              <a:rPr lang="en-US" altLang="zh-CN" sz="1050" dirty="0"/>
              <a:t>    "time" : 1388185914, </a:t>
            </a:r>
          </a:p>
          <a:p>
            <a:r>
              <a:rPr lang="en-US" altLang="zh-CN" sz="1050" dirty="0"/>
              <a:t>    "</a:t>
            </a:r>
            <a:r>
              <a:rPr lang="en-US" altLang="zh-CN" sz="1050" dirty="0" err="1"/>
              <a:t>blocktime</a:t>
            </a:r>
            <a:r>
              <a:rPr lang="en-US" altLang="zh-CN" sz="1050" dirty="0"/>
              <a:t>" : 1388185914</a:t>
            </a:r>
          </a:p>
          <a:p>
            <a:r>
              <a:rPr lang="en-US" altLang="zh-CN" sz="1050" dirty="0"/>
              <a:t>}</a:t>
            </a:r>
          </a:p>
        </p:txBody>
      </p:sp>
      <p:sp>
        <p:nvSpPr>
          <p:cNvPr id="3" name="矩形 2"/>
          <p:cNvSpPr/>
          <p:nvPr/>
        </p:nvSpPr>
        <p:spPr>
          <a:xfrm>
            <a:off x="381001" y="1161306"/>
            <a:ext cx="85852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t>$ </a:t>
            </a:r>
            <a:r>
              <a:rPr lang="en-US" altLang="zh-CN" dirty="0" err="1"/>
              <a:t>bitcoin</a:t>
            </a:r>
            <a:r>
              <a:rPr lang="en-US" altLang="zh-CN" dirty="0"/>
              <a:t>-cli </a:t>
            </a:r>
            <a:r>
              <a:rPr lang="en-US" altLang="zh-CN" dirty="0" err="1"/>
              <a:t>getrawtransaction</a:t>
            </a:r>
            <a:r>
              <a:rPr lang="en-US" altLang="zh-CN" dirty="0"/>
              <a:t> </a:t>
            </a:r>
            <a:r>
              <a:rPr lang="en-US" altLang="zh-CN" dirty="0" smtClean="0"/>
              <a:t>d5ada064c6417ca25c4308bd158c34b77e1c0eca2a73cda16c737e7424afba2f1</a:t>
            </a:r>
            <a:endParaRPr lang="en-US" altLang="zh-CN" dirty="0"/>
          </a:p>
        </p:txBody>
      </p:sp>
      <p:sp>
        <p:nvSpPr>
          <p:cNvPr id="6" name="矩形 5"/>
          <p:cNvSpPr/>
          <p:nvPr/>
        </p:nvSpPr>
        <p:spPr>
          <a:xfrm>
            <a:off x="1071538" y="476672"/>
            <a:ext cx="1620957" cy="523220"/>
          </a:xfrm>
          <a:prstGeom prst="rect">
            <a:avLst/>
          </a:prstGeom>
        </p:spPr>
        <p:txBody>
          <a:bodyPr wrap="none">
            <a:spAutoFit/>
          </a:bodyPr>
          <a:lstStyle/>
          <a:p>
            <a:r>
              <a:rPr lang="zh-CN" altLang="en-US" sz="2800" kern="0" dirty="0">
                <a:solidFill>
                  <a:prstClr val="black"/>
                </a:solidFill>
                <a:ea typeface="黑体" pitchFamily="49" charset="-122"/>
              </a:rPr>
              <a:t>创币交易</a:t>
            </a:r>
          </a:p>
        </p:txBody>
      </p:sp>
    </p:spTree>
    <p:extLst>
      <p:ext uri="{BB962C8B-B14F-4D97-AF65-F5344CB8AC3E}">
        <p14:creationId xmlns:p14="http://schemas.microsoft.com/office/powerpoint/2010/main" val="328438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669594" cy="523220"/>
          </a:xfrm>
          <a:prstGeom prst="rect">
            <a:avLst/>
          </a:prstGeom>
        </p:spPr>
        <p:txBody>
          <a:bodyPr wrap="none">
            <a:spAutoFit/>
          </a:bodyPr>
          <a:lstStyle/>
          <a:p>
            <a:r>
              <a:rPr lang="zh-CN" altLang="en-US" sz="2800" kern="0" dirty="0" smtClean="0">
                <a:solidFill>
                  <a:prstClr val="black"/>
                </a:solidFill>
                <a:ea typeface="黑体" pitchFamily="49" charset="-122"/>
              </a:rPr>
              <a:t>交易费和</a:t>
            </a:r>
            <a:r>
              <a:rPr lang="en-US" altLang="zh-CN" sz="2800" kern="0" dirty="0" err="1">
                <a:solidFill>
                  <a:prstClr val="black"/>
                </a:solidFill>
                <a:ea typeface="黑体" pitchFamily="49" charset="-122"/>
              </a:rPr>
              <a:t>Coinbase</a:t>
            </a:r>
            <a:r>
              <a:rPr lang="zh-CN" altLang="en-US" sz="2800" kern="0" dirty="0">
                <a:solidFill>
                  <a:prstClr val="black"/>
                </a:solidFill>
                <a:ea typeface="黑体" pitchFamily="49" charset="-122"/>
              </a:rPr>
              <a:t>奖励</a:t>
            </a:r>
          </a:p>
        </p:txBody>
      </p:sp>
      <p:sp>
        <p:nvSpPr>
          <p:cNvPr id="3" name="内容占位符 2"/>
          <p:cNvSpPr txBox="1">
            <a:spLocks/>
          </p:cNvSpPr>
          <p:nvPr/>
        </p:nvSpPr>
        <p:spPr bwMode="auto">
          <a:xfrm>
            <a:off x="304790" y="1193178"/>
            <a:ext cx="8724159" cy="13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cs typeface="Times New Roman" pitchFamily="18" charset="0"/>
              </a:rPr>
              <a:t>交易费总额：</a:t>
            </a:r>
            <a:r>
              <a:rPr lang="en-US" altLang="zh-CN" sz="2000" dirty="0" err="1" smtClean="0">
                <a:latin typeface="微软雅黑" panose="020B0503020204020204" pitchFamily="34" charset="-122"/>
                <a:ea typeface="微软雅黑" panose="020B0503020204020204" pitchFamily="34" charset="-122"/>
                <a:cs typeface="Times New Roman" pitchFamily="18" charset="0"/>
              </a:rPr>
              <a:t>nFees</a:t>
            </a:r>
            <a:r>
              <a:rPr lang="en-US" altLang="zh-CN" sz="2000" dirty="0" smtClean="0">
                <a:latin typeface="微软雅黑" panose="020B0503020204020204" pitchFamily="34" charset="-122"/>
                <a:ea typeface="微软雅黑" panose="020B0503020204020204" pitchFamily="34" charset="-122"/>
                <a:cs typeface="Times New Roman" pitchFamily="18" charset="0"/>
              </a:rPr>
              <a:t> </a:t>
            </a:r>
            <a:r>
              <a:rPr lang="en-US" altLang="zh-CN" sz="2000" dirty="0">
                <a:latin typeface="微软雅黑" panose="020B0503020204020204" pitchFamily="34" charset="-122"/>
                <a:ea typeface="微软雅黑" panose="020B0503020204020204" pitchFamily="34" charset="-122"/>
                <a:cs typeface="Times New Roman" pitchFamily="18" charset="0"/>
              </a:rPr>
              <a:t>= Sum(Inputs) - Sum(Outputs</a:t>
            </a:r>
            <a:r>
              <a:rPr lang="en-US" altLang="zh-CN" sz="2000" dirty="0" smtClean="0">
                <a:latin typeface="微软雅黑" panose="020B0503020204020204" pitchFamily="34" charset="-122"/>
                <a:ea typeface="微软雅黑" panose="020B0503020204020204" pitchFamily="34" charset="-122"/>
                <a:cs typeface="Times New Roman" pitchFamily="18" charset="0"/>
              </a:rPr>
              <a:t>)</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err="1">
                <a:latin typeface="微软雅黑" panose="020B0503020204020204" pitchFamily="34" charset="-122"/>
                <a:ea typeface="微软雅黑" panose="020B0503020204020204" pitchFamily="34" charset="-122"/>
                <a:cs typeface="Times New Roman" pitchFamily="18" charset="0"/>
              </a:rPr>
              <a:t>Coinbase</a:t>
            </a:r>
            <a:r>
              <a:rPr lang="zh-CN" altLang="en-US" sz="2000" dirty="0" smtClean="0">
                <a:latin typeface="微软雅黑" panose="020B0503020204020204" pitchFamily="34" charset="-122"/>
                <a:ea typeface="微软雅黑" panose="020B0503020204020204" pitchFamily="34" charset="-122"/>
                <a:cs typeface="Times New Roman" pitchFamily="18" charset="0"/>
              </a:rPr>
              <a:t>奖励</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
        <p:nvSpPr>
          <p:cNvPr id="4" name="矩形 3"/>
          <p:cNvSpPr/>
          <p:nvPr/>
        </p:nvSpPr>
        <p:spPr>
          <a:xfrm>
            <a:off x="712676" y="2471976"/>
            <a:ext cx="7491694" cy="34932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300"/>
              </a:spcBef>
              <a:spcAft>
                <a:spcPts val="300"/>
              </a:spcAft>
            </a:pPr>
            <a:r>
              <a:rPr lang="en-US" altLang="zh-CN" sz="1600" dirty="0" err="1"/>
              <a:t>CAmount</a:t>
            </a:r>
            <a:r>
              <a:rPr lang="en-US" altLang="zh-CN" sz="1600" dirty="0"/>
              <a:t> </a:t>
            </a:r>
            <a:r>
              <a:rPr lang="en-US" altLang="zh-CN" sz="1600" dirty="0" err="1"/>
              <a:t>GetBlockSubsidy</a:t>
            </a:r>
            <a:r>
              <a:rPr lang="en-US" altLang="zh-CN" sz="1600" dirty="0"/>
              <a:t>(</a:t>
            </a:r>
            <a:r>
              <a:rPr lang="en-US" altLang="zh-CN" sz="1600" dirty="0" err="1"/>
              <a:t>int</a:t>
            </a:r>
            <a:r>
              <a:rPr lang="en-US" altLang="zh-CN" sz="1600" dirty="0"/>
              <a:t> </a:t>
            </a:r>
            <a:r>
              <a:rPr lang="en-US" altLang="zh-CN" sz="1600" dirty="0" err="1"/>
              <a:t>nHeight</a:t>
            </a:r>
            <a:r>
              <a:rPr lang="en-US" altLang="zh-CN" sz="1600" dirty="0"/>
              <a:t>, </a:t>
            </a:r>
            <a:r>
              <a:rPr lang="en-US" altLang="zh-CN" sz="1600" dirty="0" err="1"/>
              <a:t>const</a:t>
            </a:r>
            <a:r>
              <a:rPr lang="en-US" altLang="zh-CN" sz="1600" dirty="0"/>
              <a:t> Consensus::</a:t>
            </a:r>
            <a:r>
              <a:rPr lang="en-US" altLang="zh-CN" sz="1600" dirty="0" err="1"/>
              <a:t>Params</a:t>
            </a:r>
            <a:r>
              <a:rPr lang="en-US" altLang="zh-CN" sz="1600" dirty="0"/>
              <a:t>&amp; </a:t>
            </a:r>
            <a:r>
              <a:rPr lang="en-US" altLang="zh-CN" sz="1600" dirty="0" err="1"/>
              <a:t>consensusParams</a:t>
            </a:r>
            <a:r>
              <a:rPr lang="en-US" altLang="zh-CN" sz="1600" dirty="0"/>
              <a:t>){</a:t>
            </a:r>
          </a:p>
          <a:p>
            <a:pPr algn="just">
              <a:spcBef>
                <a:spcPts val="300"/>
              </a:spcBef>
              <a:spcAft>
                <a:spcPts val="300"/>
              </a:spcAft>
            </a:pPr>
            <a:r>
              <a:rPr lang="en-US" altLang="zh-CN" sz="1600" dirty="0" err="1"/>
              <a:t>int</a:t>
            </a:r>
            <a:r>
              <a:rPr lang="en-US" altLang="zh-CN" sz="1600" dirty="0"/>
              <a:t> </a:t>
            </a:r>
            <a:r>
              <a:rPr lang="en-US" altLang="zh-CN" sz="1600" dirty="0" err="1"/>
              <a:t>halvings</a:t>
            </a:r>
            <a:r>
              <a:rPr lang="en-US" altLang="zh-CN" sz="1600" dirty="0"/>
              <a:t> = </a:t>
            </a:r>
            <a:r>
              <a:rPr lang="en-US" altLang="zh-CN" sz="1600" dirty="0" err="1"/>
              <a:t>nHeight</a:t>
            </a:r>
            <a:r>
              <a:rPr lang="en-US" altLang="zh-CN" sz="1600" dirty="0"/>
              <a:t> / </a:t>
            </a:r>
            <a:r>
              <a:rPr lang="en-US" altLang="zh-CN" sz="1600" dirty="0" err="1"/>
              <a:t>consensusParams.nSubsidyHalvingInterval</a:t>
            </a:r>
            <a:r>
              <a:rPr lang="en-US" altLang="zh-CN" sz="1600" dirty="0"/>
              <a:t>;</a:t>
            </a:r>
          </a:p>
          <a:p>
            <a:pPr algn="just">
              <a:spcBef>
                <a:spcPts val="300"/>
              </a:spcBef>
              <a:spcAft>
                <a:spcPts val="300"/>
              </a:spcAft>
            </a:pPr>
            <a:r>
              <a:rPr lang="en-US" altLang="zh-CN" sz="1600" dirty="0"/>
              <a:t>// Force block reward to zero when right shift is undefined.</a:t>
            </a:r>
          </a:p>
          <a:p>
            <a:pPr algn="just">
              <a:spcBef>
                <a:spcPts val="300"/>
              </a:spcBef>
              <a:spcAft>
                <a:spcPts val="300"/>
              </a:spcAft>
            </a:pPr>
            <a:r>
              <a:rPr lang="en-US" altLang="zh-CN" sz="1600" dirty="0"/>
              <a:t>if (</a:t>
            </a:r>
            <a:r>
              <a:rPr lang="en-US" altLang="zh-CN" sz="1600" dirty="0" err="1"/>
              <a:t>halvings</a:t>
            </a:r>
            <a:r>
              <a:rPr lang="en-US" altLang="zh-CN" sz="1600" dirty="0"/>
              <a:t> &gt;= 64)</a:t>
            </a:r>
          </a:p>
          <a:p>
            <a:pPr algn="just">
              <a:spcBef>
                <a:spcPts val="300"/>
              </a:spcBef>
              <a:spcAft>
                <a:spcPts val="300"/>
              </a:spcAft>
            </a:pPr>
            <a:r>
              <a:rPr lang="en-US" altLang="zh-CN" sz="1600" dirty="0"/>
              <a:t>    return 0;</a:t>
            </a:r>
          </a:p>
          <a:p>
            <a:pPr algn="just">
              <a:spcBef>
                <a:spcPts val="300"/>
              </a:spcBef>
              <a:spcAft>
                <a:spcPts val="300"/>
              </a:spcAft>
            </a:pPr>
            <a:r>
              <a:rPr lang="en-US" altLang="zh-CN" sz="1600" dirty="0" err="1" smtClean="0"/>
              <a:t>CAmount</a:t>
            </a:r>
            <a:r>
              <a:rPr lang="en-US" altLang="zh-CN" sz="1600" dirty="0" smtClean="0"/>
              <a:t> </a:t>
            </a:r>
            <a:r>
              <a:rPr lang="en-US" altLang="zh-CN" sz="1600" dirty="0" err="1"/>
              <a:t>nSubsidy</a:t>
            </a:r>
            <a:r>
              <a:rPr lang="en-US" altLang="zh-CN" sz="1600" dirty="0"/>
              <a:t> = 50 * COIN;</a:t>
            </a:r>
          </a:p>
          <a:p>
            <a:pPr algn="just">
              <a:spcBef>
                <a:spcPts val="300"/>
              </a:spcBef>
              <a:spcAft>
                <a:spcPts val="300"/>
              </a:spcAft>
            </a:pPr>
            <a:r>
              <a:rPr lang="en-US" altLang="zh-CN" sz="1600" dirty="0"/>
              <a:t>// Subsidy is cut in half every 210,000 blocks which will occur approximately every 4 years.</a:t>
            </a:r>
          </a:p>
          <a:p>
            <a:pPr algn="just">
              <a:spcBef>
                <a:spcPts val="300"/>
              </a:spcBef>
              <a:spcAft>
                <a:spcPts val="300"/>
              </a:spcAft>
            </a:pPr>
            <a:r>
              <a:rPr lang="en-US" altLang="zh-CN" sz="1600" dirty="0" err="1"/>
              <a:t>nSubsidy</a:t>
            </a:r>
            <a:r>
              <a:rPr lang="en-US" altLang="zh-CN" sz="1600" dirty="0"/>
              <a:t> &gt;&gt; = </a:t>
            </a:r>
            <a:r>
              <a:rPr lang="en-US" altLang="zh-CN" sz="1600" dirty="0" err="1"/>
              <a:t>halvings</a:t>
            </a:r>
            <a:r>
              <a:rPr lang="en-US" altLang="zh-CN" sz="1600" dirty="0"/>
              <a:t>;</a:t>
            </a:r>
          </a:p>
          <a:p>
            <a:pPr algn="just">
              <a:spcBef>
                <a:spcPts val="300"/>
              </a:spcBef>
              <a:spcAft>
                <a:spcPts val="300"/>
              </a:spcAft>
            </a:pPr>
            <a:r>
              <a:rPr lang="en-US" altLang="zh-CN" sz="1600" dirty="0"/>
              <a:t>return </a:t>
            </a:r>
            <a:r>
              <a:rPr lang="en-US" altLang="zh-CN" sz="1600" dirty="0" err="1"/>
              <a:t>nSubsidy</a:t>
            </a:r>
            <a:r>
              <a:rPr lang="en-US" altLang="zh-CN" sz="1600" dirty="0"/>
              <a:t>;</a:t>
            </a:r>
          </a:p>
          <a:p>
            <a:pPr algn="just">
              <a:spcBef>
                <a:spcPts val="300"/>
              </a:spcBef>
              <a:spcAft>
                <a:spcPts val="300"/>
              </a:spcAft>
            </a:pPr>
            <a:r>
              <a:rPr lang="en-US" altLang="zh-CN" sz="1600" dirty="0"/>
              <a:t>}</a:t>
            </a:r>
            <a:endParaRPr lang="zh-CN" altLang="en-US" sz="1600" dirty="0"/>
          </a:p>
        </p:txBody>
      </p:sp>
      <p:sp>
        <p:nvSpPr>
          <p:cNvPr id="5" name="圆角矩形 4"/>
          <p:cNvSpPr/>
          <p:nvPr/>
        </p:nvSpPr>
        <p:spPr>
          <a:xfrm>
            <a:off x="212538" y="6150318"/>
            <a:ext cx="8491969" cy="510778"/>
          </a:xfrm>
          <a:prstGeom prst="roundRect">
            <a:avLst/>
          </a:prstGeom>
          <a:solidFill>
            <a:srgbClr val="FFFF66"/>
          </a:solidFill>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50000"/>
              </a:lnSpc>
            </a:pPr>
            <a:r>
              <a:rPr lang="zh-CN" altLang="en-US" sz="1600" dirty="0" smtClean="0">
                <a:solidFill>
                  <a:srgbClr val="333333"/>
                </a:solidFill>
                <a:latin typeface="微软雅黑" panose="020B0503020204020204" pitchFamily="34" charset="-122"/>
                <a:ea typeface="微软雅黑" panose="020B0503020204020204" pitchFamily="34" charset="-122"/>
              </a:rPr>
              <a:t>返回</a:t>
            </a:r>
            <a:r>
              <a:rPr lang="en-US" altLang="zh-CN" sz="1600" dirty="0" err="1" smtClean="0">
                <a:solidFill>
                  <a:srgbClr val="333333"/>
                </a:solidFill>
                <a:latin typeface="微软雅黑" panose="020B0503020204020204" pitchFamily="34" charset="-122"/>
                <a:ea typeface="微软雅黑" panose="020B0503020204020204" pitchFamily="34" charset="-122"/>
              </a:rPr>
              <a:t>coinbase</a:t>
            </a:r>
            <a:r>
              <a:rPr lang="zh-CN" altLang="en-US" sz="1600" dirty="0">
                <a:solidFill>
                  <a:srgbClr val="333333"/>
                </a:solidFill>
                <a:latin typeface="微软雅黑" panose="020B0503020204020204" pitchFamily="34" charset="-122"/>
                <a:ea typeface="微软雅黑" panose="020B0503020204020204" pitchFamily="34" charset="-122"/>
              </a:rPr>
              <a:t>奖励额（变量 </a:t>
            </a:r>
            <a:r>
              <a:rPr lang="en-US" altLang="zh-CN" sz="1600" dirty="0" err="1" smtClean="0">
                <a:solidFill>
                  <a:srgbClr val="333333"/>
                </a:solidFill>
                <a:latin typeface="微软雅黑" panose="020B0503020204020204" pitchFamily="34" charset="-122"/>
                <a:ea typeface="微软雅黑" panose="020B0503020204020204" pitchFamily="34" charset="-122"/>
              </a:rPr>
              <a:t>nSubsidy</a:t>
            </a:r>
            <a:r>
              <a:rPr lang="zh-CN" altLang="en-US" sz="1600" dirty="0" smtClean="0">
                <a:solidFill>
                  <a:srgbClr val="333333"/>
                </a:solidFill>
                <a:latin typeface="微软雅黑" panose="020B0503020204020204" pitchFamily="34" charset="-122"/>
                <a:ea typeface="微软雅黑" panose="020B0503020204020204" pitchFamily="34" charset="-122"/>
              </a:rPr>
              <a:t>）与</a:t>
            </a:r>
            <a:r>
              <a:rPr lang="zh-CN" altLang="en-US" sz="1600" dirty="0">
                <a:solidFill>
                  <a:srgbClr val="333333"/>
                </a:solidFill>
                <a:latin typeface="微软雅黑" panose="020B0503020204020204" pitchFamily="34" charset="-122"/>
                <a:ea typeface="微软雅黑" panose="020B0503020204020204" pitchFamily="34" charset="-122"/>
              </a:rPr>
              <a:t>交易</a:t>
            </a:r>
            <a:r>
              <a:rPr lang="zh-CN" altLang="en-US" sz="1600" dirty="0" smtClean="0">
                <a:solidFill>
                  <a:srgbClr val="333333"/>
                </a:solidFill>
                <a:latin typeface="微软雅黑" panose="020B0503020204020204" pitchFamily="34" charset="-122"/>
                <a:ea typeface="微软雅黑" panose="020B0503020204020204" pitchFamily="34" charset="-122"/>
              </a:rPr>
              <a:t>费</a:t>
            </a:r>
            <a:r>
              <a:rPr lang="en-US" altLang="zh-CN" sz="1600" dirty="0">
                <a:solidFill>
                  <a:srgbClr val="333333"/>
                </a:solidFill>
                <a:latin typeface="微软雅黑" panose="020B0503020204020204" pitchFamily="34" charset="-122"/>
                <a:ea typeface="微软雅黑" panose="020B0503020204020204" pitchFamily="34" charset="-122"/>
              </a:rPr>
              <a:t>( </a:t>
            </a:r>
            <a:r>
              <a:rPr lang="en-US" altLang="zh-CN" sz="1600" dirty="0" err="1">
                <a:solidFill>
                  <a:srgbClr val="333333"/>
                </a:solidFill>
                <a:latin typeface="微软雅黑" panose="020B0503020204020204" pitchFamily="34" charset="-122"/>
                <a:ea typeface="微软雅黑" panose="020B0503020204020204" pitchFamily="34" charset="-122"/>
              </a:rPr>
              <a:t>nFee</a:t>
            </a:r>
            <a:r>
              <a:rPr lang="en-US" altLang="zh-CN" sz="1600" dirty="0">
                <a:solidFill>
                  <a:srgbClr val="333333"/>
                </a:solidFill>
                <a:latin typeface="微软雅黑" panose="020B0503020204020204" pitchFamily="34" charset="-122"/>
                <a:ea typeface="微软雅黑" panose="020B0503020204020204" pitchFamily="34" charset="-122"/>
              </a:rPr>
              <a:t> )</a:t>
            </a:r>
            <a:r>
              <a:rPr lang="zh-CN" altLang="en-US" sz="1600" dirty="0" smtClean="0">
                <a:solidFill>
                  <a:srgbClr val="333333"/>
                </a:solidFill>
                <a:latin typeface="微软雅黑" panose="020B0503020204020204" pitchFamily="34" charset="-122"/>
                <a:ea typeface="微软雅黑" panose="020B0503020204020204" pitchFamily="34" charset="-122"/>
              </a:rPr>
              <a:t>总额</a:t>
            </a:r>
            <a:endParaRPr lang="zh-CN" altLang="en-US" sz="1600" dirty="0"/>
          </a:p>
        </p:txBody>
      </p:sp>
    </p:spTree>
    <p:extLst>
      <p:ext uri="{BB962C8B-B14F-4D97-AF65-F5344CB8AC3E}">
        <p14:creationId xmlns:p14="http://schemas.microsoft.com/office/powerpoint/2010/main" val="380328675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创币交易的结构</a:t>
            </a:r>
          </a:p>
        </p:txBody>
      </p:sp>
      <p:sp>
        <p:nvSpPr>
          <p:cNvPr id="3" name="内容占位符 2"/>
          <p:cNvSpPr txBox="1">
            <a:spLocks/>
          </p:cNvSpPr>
          <p:nvPr/>
        </p:nvSpPr>
        <p:spPr bwMode="auto">
          <a:xfrm>
            <a:off x="304790" y="1193178"/>
            <a:ext cx="8724159" cy="109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创币交易输入与标准交易输入不同，不需要指定一个</a:t>
            </a:r>
            <a:r>
              <a:rPr lang="en-US" altLang="zh-CN" sz="2000" dirty="0">
                <a:latin typeface="微软雅黑" panose="020B0503020204020204" pitchFamily="34" charset="-122"/>
                <a:ea typeface="微软雅黑" panose="020B0503020204020204" pitchFamily="34" charset="-122"/>
                <a:cs typeface="Times New Roman" pitchFamily="18" charset="0"/>
              </a:rPr>
              <a:t>UTXO</a:t>
            </a:r>
            <a:r>
              <a:rPr lang="zh-CN" altLang="en-US" sz="2000" dirty="0">
                <a:latin typeface="微软雅黑" panose="020B0503020204020204" pitchFamily="34" charset="-122"/>
                <a:ea typeface="微软雅黑" panose="020B0503020204020204" pitchFamily="34" charset="-122"/>
                <a:cs typeface="Times New Roman" pitchFamily="18" charset="0"/>
              </a:rPr>
              <a:t>，而是包含一个“</a:t>
            </a:r>
            <a:r>
              <a:rPr lang="en-US" altLang="zh-CN" sz="2000" dirty="0" err="1">
                <a:latin typeface="微软雅黑" panose="020B0503020204020204" pitchFamily="34" charset="-122"/>
                <a:ea typeface="微软雅黑" panose="020B0503020204020204" pitchFamily="34" charset="-122"/>
                <a:cs typeface="Times New Roman" pitchFamily="18" charset="0"/>
              </a:rPr>
              <a:t>coinbase</a:t>
            </a:r>
            <a:r>
              <a:rPr lang="en-US" altLang="zh-CN" sz="2000" dirty="0">
                <a:latin typeface="微软雅黑" panose="020B0503020204020204" pitchFamily="34" charset="-122"/>
                <a:ea typeface="微软雅黑" panose="020B0503020204020204" pitchFamily="34" charset="-122"/>
                <a:cs typeface="Times New Roman" pitchFamily="18" charset="0"/>
              </a:rPr>
              <a:t>”</a:t>
            </a:r>
            <a:r>
              <a:rPr lang="zh-CN" altLang="en-US" sz="2000" dirty="0" smtClean="0">
                <a:latin typeface="微软雅黑" panose="020B0503020204020204" pitchFamily="34" charset="-122"/>
                <a:ea typeface="微软雅黑" panose="020B0503020204020204" pitchFamily="34" charset="-122"/>
                <a:cs typeface="Times New Roman" pitchFamily="18" charset="0"/>
              </a:rPr>
              <a:t>输入。</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3125041232"/>
              </p:ext>
            </p:extLst>
          </p:nvPr>
        </p:nvGraphicFramePr>
        <p:xfrm>
          <a:off x="304790" y="2286000"/>
          <a:ext cx="8724159" cy="3731133"/>
        </p:xfrm>
        <a:graphic>
          <a:graphicData uri="http://schemas.openxmlformats.org/drawingml/2006/table">
            <a:tbl>
              <a:tblPr firstRow="1" firstCol="1" bandRow="1">
                <a:tableStyleId>{5940675A-B579-460E-94D1-54222C63F5DA}</a:tableStyleId>
              </a:tblPr>
              <a:tblGrid>
                <a:gridCol w="1345010"/>
                <a:gridCol w="915600"/>
                <a:gridCol w="1991460"/>
                <a:gridCol w="1437540"/>
                <a:gridCol w="779588"/>
                <a:gridCol w="2254961"/>
              </a:tblGrid>
              <a:tr h="469900">
                <a:tc gridSpan="3">
                  <a:txBody>
                    <a:bodyPr/>
                    <a:lstStyle/>
                    <a:p>
                      <a:pPr algn="ctr">
                        <a:lnSpc>
                          <a:spcPct val="125000"/>
                        </a:lnSpc>
                        <a:spcAft>
                          <a:spcPts val="0"/>
                        </a:spcAft>
                      </a:pPr>
                      <a:r>
                        <a:rPr lang="zh-CN" sz="1600" kern="100" dirty="0">
                          <a:effectLst/>
                          <a:latin typeface="微软雅黑" panose="020B0503020204020204" pitchFamily="34" charset="-122"/>
                          <a:ea typeface="微软雅黑" panose="020B0503020204020204" pitchFamily="34" charset="-122"/>
                        </a:rPr>
                        <a:t>标准交易输入</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solidFill>
                      <a:srgbClr val="FFFF00"/>
                    </a:solidFill>
                  </a:tcPr>
                </a:tc>
                <a:tc hMerge="1">
                  <a:txBody>
                    <a:bodyPr/>
                    <a:lstStyle/>
                    <a:p>
                      <a:endParaRPr lang="zh-CN" altLang="en-US"/>
                    </a:p>
                  </a:txBody>
                  <a:tcPr/>
                </a:tc>
                <a:tc hMerge="1">
                  <a:txBody>
                    <a:bodyPr/>
                    <a:lstStyle/>
                    <a:p>
                      <a:endParaRPr lang="zh-CN" altLang="en-US"/>
                    </a:p>
                  </a:txBody>
                  <a:tcPr/>
                </a:tc>
                <a:tc gridSpan="3">
                  <a:txBody>
                    <a:bodyPr/>
                    <a:lstStyle/>
                    <a:p>
                      <a:pPr algn="ctr">
                        <a:lnSpc>
                          <a:spcPct val="125000"/>
                        </a:lnSpc>
                        <a:spcAft>
                          <a:spcPts val="0"/>
                        </a:spcAft>
                      </a:pPr>
                      <a:r>
                        <a:rPr lang="zh-CN" sz="1600" kern="100" dirty="0">
                          <a:effectLst/>
                          <a:latin typeface="微软雅黑" panose="020B0503020204020204" pitchFamily="34" charset="-122"/>
                          <a:ea typeface="微软雅黑" panose="020B0503020204020204" pitchFamily="34" charset="-122"/>
                        </a:rPr>
                        <a:t>创币交易输入</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solidFill>
                      <a:srgbClr val="00FFFF"/>
                    </a:solidFill>
                  </a:tcPr>
                </a:tc>
                <a:tc hMerge="1">
                  <a:txBody>
                    <a:bodyPr/>
                    <a:lstStyle/>
                    <a:p>
                      <a:endParaRPr lang="zh-CN" altLang="en-US"/>
                    </a:p>
                  </a:txBody>
                  <a:tcPr/>
                </a:tc>
                <a:tc hMerge="1">
                  <a:txBody>
                    <a:bodyPr/>
                    <a:lstStyle/>
                    <a:p>
                      <a:endParaRPr lang="zh-CN" altLang="en-US"/>
                    </a:p>
                  </a:txBody>
                  <a:tcPr/>
                </a:tc>
              </a:tr>
              <a:tr h="0">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字段</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长度</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zh-CN" sz="1600" kern="100" dirty="0">
                          <a:effectLst/>
                          <a:latin typeface="微软雅黑" panose="020B0503020204020204" pitchFamily="34" charset="-122"/>
                          <a:ea typeface="微软雅黑" panose="020B0503020204020204" pitchFamily="34" charset="-122"/>
                        </a:rPr>
                        <a:t>描述</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字段</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长度</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zh-CN" sz="1600" kern="100">
                          <a:effectLst/>
                          <a:latin typeface="微软雅黑" panose="020B0503020204020204" pitchFamily="34" charset="-122"/>
                          <a:ea typeface="微软雅黑" panose="020B0503020204020204" pitchFamily="34" charset="-122"/>
                        </a:rPr>
                        <a:t>描述</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r>
              <a:tr h="518033">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交易散列值</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en-US" sz="1600" kern="100">
                          <a:effectLst/>
                          <a:latin typeface="微软雅黑" panose="020B0503020204020204" pitchFamily="34" charset="-122"/>
                          <a:ea typeface="微软雅黑" panose="020B0503020204020204" pitchFamily="34" charset="-122"/>
                        </a:rPr>
                        <a:t>32</a:t>
                      </a:r>
                      <a:r>
                        <a:rPr lang="zh-CN" sz="1600" kern="100">
                          <a:effectLst/>
                          <a:latin typeface="微软雅黑" panose="020B0503020204020204" pitchFamily="34" charset="-122"/>
                          <a:ea typeface="微软雅黑" panose="020B0503020204020204" pitchFamily="34" charset="-122"/>
                        </a:rPr>
                        <a:t>字节</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zh-CN" sz="1600" kern="100" dirty="0">
                          <a:effectLst/>
                          <a:latin typeface="微软雅黑" panose="020B0503020204020204" pitchFamily="34" charset="-122"/>
                          <a:ea typeface="微软雅黑" panose="020B0503020204020204" pitchFamily="34" charset="-122"/>
                        </a:rPr>
                        <a:t>指向要花费的</a:t>
                      </a:r>
                      <a:r>
                        <a:rPr lang="en-US" sz="1600" kern="100" dirty="0">
                          <a:effectLst/>
                          <a:latin typeface="微软雅黑" panose="020B0503020204020204" pitchFamily="34" charset="-122"/>
                          <a:ea typeface="微软雅黑" panose="020B0503020204020204" pitchFamily="34" charset="-122"/>
                        </a:rPr>
                        <a:t>UTXO</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zh-CN" sz="1600" kern="100" dirty="0">
                          <a:effectLst/>
                          <a:latin typeface="微软雅黑" panose="020B0503020204020204" pitchFamily="34" charset="-122"/>
                          <a:ea typeface="微软雅黑" panose="020B0503020204020204" pitchFamily="34" charset="-122"/>
                        </a:rPr>
                        <a:t>交易散列值</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en-US" sz="1600" kern="100" dirty="0">
                          <a:effectLst/>
                          <a:latin typeface="微软雅黑" panose="020B0503020204020204" pitchFamily="34" charset="-122"/>
                          <a:ea typeface="微软雅黑" panose="020B0503020204020204" pitchFamily="34" charset="-122"/>
                        </a:rPr>
                        <a:t>32</a:t>
                      </a:r>
                      <a:r>
                        <a:rPr lang="zh-CN" sz="1600" kern="100" dirty="0">
                          <a:effectLst/>
                          <a:latin typeface="微软雅黑" panose="020B0503020204020204" pitchFamily="34" charset="-122"/>
                          <a:ea typeface="微软雅黑" panose="020B0503020204020204" pitchFamily="34" charset="-122"/>
                        </a:rPr>
                        <a:t>字节</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zh-CN" sz="1600" kern="100">
                          <a:effectLst/>
                          <a:latin typeface="微软雅黑" panose="020B0503020204020204" pitchFamily="34" charset="-122"/>
                          <a:ea typeface="微软雅黑" panose="020B0503020204020204" pitchFamily="34" charset="-122"/>
                        </a:rPr>
                        <a:t>不引用任何交易，全</a:t>
                      </a:r>
                      <a:r>
                        <a:rPr lang="en-US" sz="1600" kern="100">
                          <a:effectLst/>
                          <a:latin typeface="微软雅黑" panose="020B0503020204020204" pitchFamily="34" charset="-122"/>
                          <a:ea typeface="微软雅黑" panose="020B0503020204020204" pitchFamily="34" charset="-122"/>
                        </a:rPr>
                        <a:t>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r>
              <a:tr h="0">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交易输出索引</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en-US" sz="1600" kern="100">
                          <a:effectLst/>
                          <a:latin typeface="微软雅黑" panose="020B0503020204020204" pitchFamily="34" charset="-122"/>
                          <a:ea typeface="微软雅黑" panose="020B0503020204020204" pitchFamily="34" charset="-122"/>
                        </a:rPr>
                        <a:t>4</a:t>
                      </a:r>
                      <a:r>
                        <a:rPr lang="zh-CN" sz="1600" kern="100">
                          <a:effectLst/>
                          <a:latin typeface="微软雅黑" panose="020B0503020204020204" pitchFamily="34" charset="-122"/>
                          <a:ea typeface="微软雅黑" panose="020B0503020204020204" pitchFamily="34" charset="-122"/>
                        </a:rPr>
                        <a:t>字节</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zh-CN" sz="1600" kern="100">
                          <a:effectLst/>
                          <a:latin typeface="微软雅黑" panose="020B0503020204020204" pitchFamily="34" charset="-122"/>
                          <a:ea typeface="微软雅黑" panose="020B0503020204020204" pitchFamily="34" charset="-122"/>
                        </a:rPr>
                        <a:t>被花费的</a:t>
                      </a:r>
                      <a:r>
                        <a:rPr lang="en-US" sz="1600" kern="100">
                          <a:effectLst/>
                          <a:latin typeface="微软雅黑" panose="020B0503020204020204" pitchFamily="34" charset="-122"/>
                          <a:ea typeface="微软雅黑" panose="020B0503020204020204" pitchFamily="34" charset="-122"/>
                        </a:rPr>
                        <a:t>UTXO</a:t>
                      </a:r>
                      <a:r>
                        <a:rPr lang="zh-CN" sz="1600" kern="100">
                          <a:effectLst/>
                          <a:latin typeface="微软雅黑" panose="020B0503020204020204" pitchFamily="34" charset="-122"/>
                          <a:ea typeface="微软雅黑" panose="020B0503020204020204" pitchFamily="34" charset="-122"/>
                        </a:rPr>
                        <a:t>的索引号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交易输出索引</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en-US" sz="1600" kern="100" dirty="0">
                          <a:effectLst/>
                          <a:latin typeface="微软雅黑" panose="020B0503020204020204" pitchFamily="34" charset="-122"/>
                          <a:ea typeface="微软雅黑" panose="020B0503020204020204" pitchFamily="34" charset="-122"/>
                        </a:rPr>
                        <a:t>4</a:t>
                      </a:r>
                      <a:r>
                        <a:rPr lang="zh-CN" sz="1600" kern="100" dirty="0">
                          <a:effectLst/>
                          <a:latin typeface="微软雅黑" panose="020B0503020204020204" pitchFamily="34" charset="-122"/>
                          <a:ea typeface="微软雅黑" panose="020B0503020204020204" pitchFamily="34" charset="-122"/>
                        </a:rPr>
                        <a:t>字节</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zh-CN" sz="1600" kern="100" dirty="0">
                          <a:effectLst/>
                          <a:latin typeface="微软雅黑" panose="020B0503020204020204" pitchFamily="34" charset="-122"/>
                          <a:ea typeface="微软雅黑" panose="020B0503020204020204" pitchFamily="34" charset="-122"/>
                        </a:rPr>
                        <a:t>值置为全</a:t>
                      </a:r>
                      <a:r>
                        <a:rPr lang="en-US" sz="1600" kern="100" dirty="0">
                          <a:effectLst/>
                          <a:latin typeface="微软雅黑" panose="020B0503020204020204" pitchFamily="34" charset="-122"/>
                          <a:ea typeface="微软雅黑" panose="020B0503020204020204" pitchFamily="34" charset="-122"/>
                        </a:rPr>
                        <a:t>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r>
              <a:tr h="0">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解锁脚本长度</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en-US" sz="1600" kern="100">
                          <a:effectLst/>
                          <a:latin typeface="微软雅黑" panose="020B0503020204020204" pitchFamily="34" charset="-122"/>
                          <a:ea typeface="微软雅黑" panose="020B0503020204020204" pitchFamily="34" charset="-122"/>
                        </a:rPr>
                        <a:t>1-9</a:t>
                      </a:r>
                      <a:r>
                        <a:rPr lang="zh-CN" sz="1600" kern="100">
                          <a:effectLst/>
                          <a:latin typeface="微软雅黑" panose="020B0503020204020204" pitchFamily="34" charset="-122"/>
                          <a:ea typeface="微软雅黑" panose="020B0503020204020204" pitchFamily="34" charset="-122"/>
                        </a:rPr>
                        <a:t>字节</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zh-CN" sz="1600" kern="100" dirty="0">
                          <a:effectLst/>
                          <a:latin typeface="微软雅黑" panose="020B0503020204020204" pitchFamily="34" charset="-122"/>
                          <a:ea typeface="微软雅黑" panose="020B0503020204020204" pitchFamily="34" charset="-122"/>
                        </a:rPr>
                        <a:t>解锁脚本的长度</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en-US" sz="1600" kern="100">
                          <a:effectLst/>
                          <a:latin typeface="微软雅黑" panose="020B0503020204020204" pitchFamily="34" charset="-122"/>
                          <a:ea typeface="微软雅黑" panose="020B0503020204020204" pitchFamily="34" charset="-122"/>
                        </a:rPr>
                        <a:t>Coinbase</a:t>
                      </a:r>
                      <a:r>
                        <a:rPr lang="zh-CN" sz="1600" kern="100">
                          <a:effectLst/>
                          <a:latin typeface="微软雅黑" panose="020B0503020204020204" pitchFamily="34" charset="-122"/>
                          <a:ea typeface="微软雅黑" panose="020B0503020204020204" pitchFamily="34" charset="-122"/>
                        </a:rPr>
                        <a:t>长度</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en-US" sz="1600" kern="100">
                          <a:effectLst/>
                          <a:latin typeface="微软雅黑" panose="020B0503020204020204" pitchFamily="34" charset="-122"/>
                          <a:ea typeface="微软雅黑" panose="020B0503020204020204" pitchFamily="34" charset="-122"/>
                        </a:rPr>
                        <a:t>1-9</a:t>
                      </a:r>
                      <a:r>
                        <a:rPr lang="zh-CN" sz="1600" kern="100">
                          <a:effectLst/>
                          <a:latin typeface="微软雅黑" panose="020B0503020204020204" pitchFamily="34" charset="-122"/>
                          <a:ea typeface="微软雅黑" panose="020B0503020204020204" pitchFamily="34" charset="-122"/>
                        </a:rPr>
                        <a:t>字节</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en-US" sz="1600" kern="100" dirty="0" err="1">
                          <a:effectLst/>
                          <a:latin typeface="微软雅黑" panose="020B0503020204020204" pitchFamily="34" charset="-122"/>
                          <a:ea typeface="微软雅黑" panose="020B0503020204020204" pitchFamily="34" charset="-122"/>
                        </a:rPr>
                        <a:t>Coinbase</a:t>
                      </a:r>
                      <a:r>
                        <a:rPr lang="zh-CN" sz="1600" kern="100" dirty="0">
                          <a:effectLst/>
                          <a:latin typeface="微软雅黑" panose="020B0503020204020204" pitchFamily="34" charset="-122"/>
                          <a:ea typeface="微软雅黑" panose="020B0503020204020204" pitchFamily="34" charset="-122"/>
                        </a:rPr>
                        <a:t>数据长度</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r>
              <a:tr h="0">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解锁脚本</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变长</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zh-CN" sz="1600" kern="100">
                          <a:effectLst/>
                          <a:latin typeface="微软雅黑" panose="020B0503020204020204" pitchFamily="34" charset="-122"/>
                          <a:ea typeface="微软雅黑" panose="020B0503020204020204" pitchFamily="34" charset="-122"/>
                        </a:rPr>
                        <a:t>解锁</a:t>
                      </a:r>
                      <a:r>
                        <a:rPr lang="en-US" sz="1600" kern="100">
                          <a:effectLst/>
                          <a:latin typeface="微软雅黑" panose="020B0503020204020204" pitchFamily="34" charset="-122"/>
                          <a:ea typeface="微软雅黑" panose="020B0503020204020204" pitchFamily="34" charset="-122"/>
                        </a:rPr>
                        <a:t>UTXO</a:t>
                      </a:r>
                      <a:r>
                        <a:rPr lang="zh-CN" sz="1600" kern="100">
                          <a:effectLst/>
                          <a:latin typeface="微软雅黑" panose="020B0503020204020204" pitchFamily="34" charset="-122"/>
                          <a:ea typeface="微软雅黑" panose="020B0503020204020204" pitchFamily="34" charset="-122"/>
                        </a:rPr>
                        <a:t>中锁定脚本</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en-US" sz="1600" kern="100">
                          <a:effectLst/>
                          <a:latin typeface="微软雅黑" panose="020B0503020204020204" pitchFamily="34" charset="-122"/>
                          <a:ea typeface="微软雅黑" panose="020B0503020204020204" pitchFamily="34" charset="-122"/>
                        </a:rPr>
                        <a:t>Coinbase</a:t>
                      </a:r>
                      <a:r>
                        <a:rPr lang="zh-CN" sz="1600" kern="100">
                          <a:effectLst/>
                          <a:latin typeface="微软雅黑" panose="020B0503020204020204" pitchFamily="34" charset="-122"/>
                          <a:ea typeface="微软雅黑" panose="020B0503020204020204" pitchFamily="34" charset="-122"/>
                        </a:rPr>
                        <a:t>数据</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变长</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zh-CN" sz="1600" kern="100" dirty="0">
                          <a:effectLst/>
                          <a:latin typeface="微软雅黑" panose="020B0503020204020204" pitchFamily="34" charset="-122"/>
                          <a:ea typeface="微软雅黑" panose="020B0503020204020204" pitchFamily="34" charset="-122"/>
                        </a:rPr>
                        <a:t>以区块高度开始的字符串</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r>
              <a:tr h="0">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序列号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en-US" sz="1600" kern="100" dirty="0">
                          <a:effectLst/>
                          <a:latin typeface="微软雅黑" panose="020B0503020204020204" pitchFamily="34" charset="-122"/>
                          <a:ea typeface="微软雅黑" panose="020B0503020204020204" pitchFamily="34" charset="-122"/>
                        </a:rPr>
                        <a:t>4</a:t>
                      </a:r>
                      <a:r>
                        <a:rPr lang="zh-CN" sz="1600" kern="100" dirty="0">
                          <a:effectLst/>
                          <a:latin typeface="微软雅黑" panose="020B0503020204020204" pitchFamily="34" charset="-122"/>
                          <a:ea typeface="微软雅黑" panose="020B0503020204020204" pitchFamily="34" charset="-122"/>
                        </a:rPr>
                        <a:t>字节</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zh-CN" sz="1600" kern="100">
                          <a:effectLst/>
                          <a:latin typeface="微软雅黑" panose="020B0503020204020204" pitchFamily="34" charset="-122"/>
                          <a:ea typeface="微软雅黑" panose="020B0503020204020204" pitchFamily="34" charset="-122"/>
                        </a:rPr>
                        <a:t>交易替换功能，未启用</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zh-CN" sz="1600" kern="100">
                          <a:effectLst/>
                          <a:latin typeface="微软雅黑" panose="020B0503020204020204" pitchFamily="34" charset="-122"/>
                          <a:ea typeface="微软雅黑" panose="020B0503020204020204" pitchFamily="34" charset="-122"/>
                        </a:rPr>
                        <a:t>序列号</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ctr">
                        <a:lnSpc>
                          <a:spcPct val="125000"/>
                        </a:lnSpc>
                        <a:spcAft>
                          <a:spcPts val="0"/>
                        </a:spcAft>
                      </a:pPr>
                      <a:r>
                        <a:rPr lang="en-US" sz="1600" kern="100">
                          <a:effectLst/>
                          <a:latin typeface="微软雅黑" panose="020B0503020204020204" pitchFamily="34" charset="-122"/>
                          <a:ea typeface="微软雅黑" panose="020B0503020204020204" pitchFamily="34" charset="-122"/>
                        </a:rPr>
                        <a:t>4</a:t>
                      </a:r>
                      <a:r>
                        <a:rPr lang="zh-CN" sz="1600" kern="100">
                          <a:effectLst/>
                          <a:latin typeface="微软雅黑" panose="020B0503020204020204" pitchFamily="34" charset="-122"/>
                          <a:ea typeface="微软雅黑" panose="020B0503020204020204" pitchFamily="34" charset="-122"/>
                        </a:rPr>
                        <a:t>字节</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c>
                  <a:txBody>
                    <a:bodyPr/>
                    <a:lstStyle/>
                    <a:p>
                      <a:pPr algn="just">
                        <a:lnSpc>
                          <a:spcPct val="125000"/>
                        </a:lnSpc>
                        <a:spcAft>
                          <a:spcPts val="0"/>
                        </a:spcAft>
                      </a:pPr>
                      <a:r>
                        <a:rPr lang="zh-CN" sz="1600" kern="100" dirty="0">
                          <a:effectLst/>
                          <a:latin typeface="微软雅黑" panose="020B0503020204020204" pitchFamily="34" charset="-122"/>
                          <a:ea typeface="微软雅黑" panose="020B0503020204020204" pitchFamily="34" charset="-122"/>
                        </a:rPr>
                        <a:t>交易替换功能，未启用</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nchor="ctr"/>
                </a:tc>
              </a:tr>
            </a:tbl>
          </a:graphicData>
        </a:graphic>
      </p:graphicFrame>
      <p:sp>
        <p:nvSpPr>
          <p:cNvPr id="9" name="圆角矩形 8"/>
          <p:cNvSpPr/>
          <p:nvPr/>
        </p:nvSpPr>
        <p:spPr>
          <a:xfrm>
            <a:off x="285720" y="6172200"/>
            <a:ext cx="8501122" cy="54292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lnSpc>
                <a:spcPct val="150000"/>
              </a:lnSpc>
              <a:tabLst>
                <a:tab pos="1879600" algn="l"/>
              </a:tabLst>
            </a:pPr>
            <a:r>
              <a:rPr lang="zh-CN" altLang="en-US" dirty="0">
                <a:solidFill>
                  <a:prstClr val="black"/>
                </a:solidFill>
                <a:ea typeface="黑体" panose="02010609060101010101" pitchFamily="49" charset="-122"/>
                <a:cs typeface="Times New Roman" pitchFamily="18" charset="0"/>
              </a:rPr>
              <a:t>除了必须以区块高度开始外，矿工可以任意填充</a:t>
            </a:r>
            <a:r>
              <a:rPr lang="en-US" altLang="zh-CN" dirty="0" err="1">
                <a:solidFill>
                  <a:prstClr val="black"/>
                </a:solidFill>
                <a:ea typeface="黑体" panose="02010609060101010101" pitchFamily="49" charset="-122"/>
                <a:cs typeface="Times New Roman" pitchFamily="18" charset="0"/>
              </a:rPr>
              <a:t>coinbase</a:t>
            </a:r>
            <a:r>
              <a:rPr lang="zh-CN" altLang="en-US" dirty="0">
                <a:solidFill>
                  <a:prstClr val="black"/>
                </a:solidFill>
                <a:ea typeface="黑体" panose="02010609060101010101" pitchFamily="49" charset="-122"/>
                <a:cs typeface="Times New Roman" pitchFamily="18" charset="0"/>
              </a:rPr>
              <a:t>数据的其余部分。</a:t>
            </a:r>
          </a:p>
        </p:txBody>
      </p:sp>
    </p:spTree>
    <p:extLst>
      <p:ext uri="{BB962C8B-B14F-4D97-AF65-F5344CB8AC3E}">
        <p14:creationId xmlns:p14="http://schemas.microsoft.com/office/powerpoint/2010/main" val="414891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233304" cy="523220"/>
          </a:xfrm>
          <a:prstGeom prst="rect">
            <a:avLst/>
          </a:prstGeom>
        </p:spPr>
        <p:txBody>
          <a:bodyPr wrap="none">
            <a:spAutoFit/>
          </a:bodyPr>
          <a:lstStyle/>
          <a:p>
            <a:r>
              <a:rPr lang="en-US" altLang="zh-CN" sz="2800" kern="0" dirty="0" err="1">
                <a:solidFill>
                  <a:prstClr val="black"/>
                </a:solidFill>
                <a:ea typeface="黑体" pitchFamily="49" charset="-122"/>
              </a:rPr>
              <a:t>Coinbase</a:t>
            </a:r>
            <a:r>
              <a:rPr lang="zh-CN" altLang="en-US" sz="2800" kern="0" dirty="0">
                <a:solidFill>
                  <a:prstClr val="black"/>
                </a:solidFill>
                <a:ea typeface="黑体" pitchFamily="49" charset="-122"/>
              </a:rPr>
              <a:t>数据</a:t>
            </a:r>
          </a:p>
        </p:txBody>
      </p:sp>
      <p:sp>
        <p:nvSpPr>
          <p:cNvPr id="4" name="内容占位符 2"/>
          <p:cNvSpPr txBox="1">
            <a:spLocks/>
          </p:cNvSpPr>
          <p:nvPr/>
        </p:nvSpPr>
        <p:spPr bwMode="auto">
          <a:xfrm>
            <a:off x="304790" y="1193178"/>
            <a:ext cx="8724159" cy="109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smtClean="0">
                <a:latin typeface="微软雅黑" panose="020B0503020204020204" pitchFamily="34" charset="-122"/>
                <a:ea typeface="微软雅黑" panose="020B0503020204020204" pitchFamily="34" charset="-122"/>
                <a:cs typeface="Times New Roman" pitchFamily="18" charset="0"/>
              </a:rPr>
              <a:t>BIP34</a:t>
            </a:r>
            <a:r>
              <a:rPr lang="zh-CN" altLang="en-US" sz="2000" dirty="0">
                <a:latin typeface="微软雅黑" panose="020B0503020204020204" pitchFamily="34" charset="-122"/>
                <a:ea typeface="微软雅黑" panose="020B0503020204020204" pitchFamily="34" charset="-122"/>
                <a:cs typeface="Times New Roman" pitchFamily="18" charset="0"/>
              </a:rPr>
              <a:t>：规定了版本</a:t>
            </a:r>
            <a:r>
              <a:rPr lang="en-US" altLang="zh-CN" sz="2000" dirty="0">
                <a:latin typeface="微软雅黑" panose="020B0503020204020204" pitchFamily="34" charset="-122"/>
                <a:ea typeface="微软雅黑" panose="020B0503020204020204" pitchFamily="34" charset="-122"/>
                <a:cs typeface="Times New Roman" pitchFamily="18" charset="0"/>
              </a:rPr>
              <a:t>2</a:t>
            </a:r>
            <a:r>
              <a:rPr lang="zh-CN" altLang="en-US" sz="2000" dirty="0">
                <a:latin typeface="微软雅黑" panose="020B0503020204020204" pitchFamily="34" charset="-122"/>
                <a:ea typeface="微软雅黑" panose="020B0503020204020204" pitchFamily="34" charset="-122"/>
                <a:cs typeface="Times New Roman" pitchFamily="18" charset="0"/>
              </a:rPr>
              <a:t>的区块（版本字段为</a:t>
            </a:r>
            <a:r>
              <a:rPr lang="en-US" altLang="zh-CN" sz="2000" dirty="0">
                <a:latin typeface="微软雅黑" panose="020B0503020204020204" pitchFamily="34" charset="-122"/>
                <a:ea typeface="微软雅黑" panose="020B0503020204020204" pitchFamily="34" charset="-122"/>
                <a:cs typeface="Times New Roman" pitchFamily="18" charset="0"/>
              </a:rPr>
              <a:t>2</a:t>
            </a:r>
            <a:r>
              <a:rPr lang="zh-CN" altLang="en-US" sz="2000" dirty="0">
                <a:latin typeface="微软雅黑" panose="020B0503020204020204" pitchFamily="34" charset="-122"/>
                <a:ea typeface="微软雅黑" panose="020B0503020204020204" pitchFamily="34" charset="-122"/>
                <a:cs typeface="Times New Roman" pitchFamily="18" charset="0"/>
              </a:rPr>
              <a:t>的区块），这个区块的高度必须跟在脚本操作“</a:t>
            </a:r>
            <a:r>
              <a:rPr lang="en-US" altLang="zh-CN" sz="2000" dirty="0">
                <a:latin typeface="微软雅黑" panose="020B0503020204020204" pitchFamily="34" charset="-122"/>
                <a:ea typeface="微软雅黑" panose="020B0503020204020204" pitchFamily="34" charset="-122"/>
                <a:cs typeface="Times New Roman" pitchFamily="18" charset="0"/>
              </a:rPr>
              <a:t>push“</a:t>
            </a:r>
            <a:r>
              <a:rPr lang="zh-CN" altLang="en-US" sz="2000" dirty="0">
                <a:latin typeface="微软雅黑" panose="020B0503020204020204" pitchFamily="34" charset="-122"/>
                <a:ea typeface="微软雅黑" panose="020B0503020204020204" pitchFamily="34" charset="-122"/>
                <a:cs typeface="Times New Roman" pitchFamily="18" charset="0"/>
              </a:rPr>
              <a:t>之后，填充在</a:t>
            </a:r>
            <a:r>
              <a:rPr lang="en-US" altLang="zh-CN" sz="2000" dirty="0" err="1">
                <a:latin typeface="微软雅黑" panose="020B0503020204020204" pitchFamily="34" charset="-122"/>
                <a:ea typeface="微软雅黑" panose="020B0503020204020204" pitchFamily="34" charset="-122"/>
                <a:cs typeface="Times New Roman" pitchFamily="18" charset="0"/>
              </a:rPr>
              <a:t>coinbase</a:t>
            </a:r>
            <a:r>
              <a:rPr lang="zh-CN" altLang="en-US" sz="2000" dirty="0">
                <a:latin typeface="微软雅黑" panose="020B0503020204020204" pitchFamily="34" charset="-122"/>
                <a:ea typeface="微软雅黑" panose="020B0503020204020204" pitchFamily="34" charset="-122"/>
                <a:cs typeface="Times New Roman" pitchFamily="18" charset="0"/>
              </a:rPr>
              <a:t>字段的起始</a:t>
            </a:r>
            <a:r>
              <a:rPr lang="zh-CN" altLang="en-US" sz="2000" dirty="0" smtClean="0">
                <a:latin typeface="微软雅黑" panose="020B0503020204020204" pitchFamily="34" charset="-122"/>
                <a:ea typeface="微软雅黑" panose="020B0503020204020204" pitchFamily="34" charset="-122"/>
                <a:cs typeface="Times New Roman" pitchFamily="18" charset="0"/>
              </a:rPr>
              <a:t>处。</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pic>
        <p:nvPicPr>
          <p:cNvPr id="5" name="图片 4"/>
          <p:cNvPicPr>
            <a:picLocks noChangeAspect="1"/>
          </p:cNvPicPr>
          <p:nvPr/>
        </p:nvPicPr>
        <p:blipFill>
          <a:blip r:embed="rId2"/>
          <a:stretch>
            <a:fillRect/>
          </a:stretch>
        </p:blipFill>
        <p:spPr>
          <a:xfrm>
            <a:off x="1325539" y="2387600"/>
            <a:ext cx="6357962" cy="4199349"/>
          </a:xfrm>
          <a:prstGeom prst="rect">
            <a:avLst/>
          </a:prstGeom>
        </p:spPr>
      </p:pic>
      <p:sp>
        <p:nvSpPr>
          <p:cNvPr id="8" name="矩形 7"/>
          <p:cNvSpPr/>
          <p:nvPr/>
        </p:nvSpPr>
        <p:spPr>
          <a:xfrm>
            <a:off x="1638300" y="5539740"/>
            <a:ext cx="114300" cy="11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760220" y="5547360"/>
            <a:ext cx="305141" cy="10668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72981" y="5547360"/>
            <a:ext cx="494959" cy="106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a:stCxn id="8" idx="0"/>
            <a:endCxn id="16" idx="2"/>
          </p:cNvCxnSpPr>
          <p:nvPr/>
        </p:nvCxnSpPr>
        <p:spPr>
          <a:xfrm flipH="1" flipV="1">
            <a:off x="975360" y="5268099"/>
            <a:ext cx="720090" cy="271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12420" y="4714101"/>
            <a:ext cx="1325880" cy="55399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000" dirty="0">
                <a:solidFill>
                  <a:srgbClr val="333333"/>
                </a:solidFill>
                <a:latin typeface="微软雅黑" panose="020B0503020204020204" pitchFamily="34" charset="-122"/>
                <a:ea typeface="微软雅黑" panose="020B0503020204020204" pitchFamily="34" charset="-122"/>
              </a:rPr>
              <a:t>脚本执行引擎执行这个指令将后面</a:t>
            </a:r>
            <a:r>
              <a:rPr lang="en-US" altLang="zh-CN" sz="1000" dirty="0">
                <a:solidFill>
                  <a:srgbClr val="333333"/>
                </a:solidFill>
                <a:latin typeface="微软雅黑" panose="020B0503020204020204" pitchFamily="34" charset="-122"/>
                <a:ea typeface="微软雅黑" panose="020B0503020204020204" pitchFamily="34" charset="-122"/>
              </a:rPr>
              <a:t>3</a:t>
            </a:r>
            <a:r>
              <a:rPr lang="zh-CN" altLang="en-US" sz="1000" dirty="0">
                <a:solidFill>
                  <a:srgbClr val="333333"/>
                </a:solidFill>
                <a:latin typeface="微软雅黑" panose="020B0503020204020204" pitchFamily="34" charset="-122"/>
                <a:ea typeface="微软雅黑" panose="020B0503020204020204" pitchFamily="34" charset="-122"/>
              </a:rPr>
              <a:t>个字节压入脚本栈</a:t>
            </a:r>
            <a:endParaRPr lang="zh-CN" altLang="en-US" sz="1000" dirty="0"/>
          </a:p>
        </p:txBody>
      </p:sp>
      <p:sp>
        <p:nvSpPr>
          <p:cNvPr id="18" name="矩形 17"/>
          <p:cNvSpPr/>
          <p:nvPr/>
        </p:nvSpPr>
        <p:spPr>
          <a:xfrm>
            <a:off x="156040" y="5816739"/>
            <a:ext cx="1325880" cy="55399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000" dirty="0">
                <a:solidFill>
                  <a:srgbClr val="333333"/>
                </a:solidFill>
                <a:latin typeface="微软雅黑" panose="020B0503020204020204" pitchFamily="34" charset="-122"/>
                <a:ea typeface="微软雅黑" panose="020B0503020204020204" pitchFamily="34" charset="-122"/>
              </a:rPr>
              <a:t>是以小端格式</a:t>
            </a:r>
            <a:r>
              <a:rPr lang="en-US" altLang="zh-CN" sz="1000" dirty="0">
                <a:solidFill>
                  <a:srgbClr val="333333"/>
                </a:solidFill>
                <a:latin typeface="微软雅黑" panose="020B0503020204020204" pitchFamily="34" charset="-122"/>
                <a:ea typeface="微软雅黑" panose="020B0503020204020204" pitchFamily="34" charset="-122"/>
              </a:rPr>
              <a:t>(</a:t>
            </a:r>
            <a:r>
              <a:rPr lang="zh-CN" altLang="en-US" sz="1000" dirty="0">
                <a:solidFill>
                  <a:srgbClr val="333333"/>
                </a:solidFill>
                <a:latin typeface="微软雅黑" panose="020B0503020204020204" pitchFamily="34" charset="-122"/>
                <a:ea typeface="微软雅黑" panose="020B0503020204020204" pitchFamily="34" charset="-122"/>
              </a:rPr>
              <a:t>最低有效字节在先</a:t>
            </a:r>
            <a:r>
              <a:rPr lang="en-US" altLang="zh-CN" sz="1000" dirty="0">
                <a:solidFill>
                  <a:srgbClr val="333333"/>
                </a:solidFill>
                <a:latin typeface="微软雅黑" panose="020B0503020204020204" pitchFamily="34" charset="-122"/>
                <a:ea typeface="微软雅黑" panose="020B0503020204020204" pitchFamily="34" charset="-122"/>
              </a:rPr>
              <a:t>)</a:t>
            </a:r>
            <a:r>
              <a:rPr lang="zh-CN" altLang="en-US" sz="1000" dirty="0">
                <a:solidFill>
                  <a:srgbClr val="333333"/>
                </a:solidFill>
                <a:latin typeface="微软雅黑" panose="020B0503020204020204" pitchFamily="34" charset="-122"/>
                <a:ea typeface="微软雅黑" panose="020B0503020204020204" pitchFamily="34" charset="-122"/>
              </a:rPr>
              <a:t>编码的</a:t>
            </a:r>
            <a:r>
              <a:rPr lang="zh-CN" altLang="en-US" sz="1000" dirty="0">
                <a:solidFill>
                  <a:srgbClr val="FF0000"/>
                </a:solidFill>
                <a:latin typeface="微软雅黑" panose="020B0503020204020204" pitchFamily="34" charset="-122"/>
                <a:ea typeface="微软雅黑" panose="020B0503020204020204" pitchFamily="34" charset="-122"/>
              </a:rPr>
              <a:t>区块高度</a:t>
            </a:r>
            <a:endParaRPr lang="zh-CN" altLang="en-US" sz="1000" dirty="0">
              <a:solidFill>
                <a:srgbClr val="FF0000"/>
              </a:solidFill>
            </a:endParaRPr>
          </a:p>
        </p:txBody>
      </p:sp>
      <p:cxnSp>
        <p:nvCxnSpPr>
          <p:cNvPr id="19" name="直接箭头连接符 18"/>
          <p:cNvCxnSpPr/>
          <p:nvPr/>
        </p:nvCxnSpPr>
        <p:spPr>
          <a:xfrm flipH="1">
            <a:off x="1481920" y="5654040"/>
            <a:ext cx="430870" cy="434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533140" y="5100042"/>
            <a:ext cx="1325880" cy="55399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000" dirty="0">
                <a:solidFill>
                  <a:srgbClr val="333333"/>
                </a:solidFill>
                <a:latin typeface="微软雅黑" panose="020B0503020204020204" pitchFamily="34" charset="-122"/>
                <a:ea typeface="微软雅黑" panose="020B0503020204020204" pitchFamily="34" charset="-122"/>
              </a:rPr>
              <a:t>一个随机值，从而求解一个适当的工作量证明。</a:t>
            </a:r>
            <a:endParaRPr lang="zh-CN" altLang="en-US" sz="1000" dirty="0"/>
          </a:p>
        </p:txBody>
      </p:sp>
      <p:cxnSp>
        <p:nvCxnSpPr>
          <p:cNvPr id="24" name="直接箭头连接符 23"/>
          <p:cNvCxnSpPr/>
          <p:nvPr/>
        </p:nvCxnSpPr>
        <p:spPr>
          <a:xfrm flipV="1">
            <a:off x="2320460" y="5403920"/>
            <a:ext cx="1212680" cy="135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540466" y="6010091"/>
            <a:ext cx="2860334" cy="55399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000" dirty="0">
                <a:solidFill>
                  <a:srgbClr val="333333"/>
                </a:solidFill>
                <a:latin typeface="微软雅黑" panose="020B0503020204020204" pitchFamily="34" charset="-122"/>
                <a:ea typeface="微软雅黑" panose="020B0503020204020204" pitchFamily="34" charset="-122"/>
              </a:rPr>
              <a:t>ASCII</a:t>
            </a:r>
            <a:r>
              <a:rPr lang="zh-CN" altLang="en-US" sz="1000" dirty="0">
                <a:solidFill>
                  <a:srgbClr val="333333"/>
                </a:solidFill>
                <a:latin typeface="微软雅黑" panose="020B0503020204020204" pitchFamily="34" charset="-122"/>
                <a:ea typeface="微软雅黑" panose="020B0503020204020204" pitchFamily="34" charset="-122"/>
              </a:rPr>
              <a:t>编码字符“</a:t>
            </a:r>
            <a:r>
              <a:rPr lang="en-US" altLang="zh-CN" sz="1000" dirty="0">
                <a:solidFill>
                  <a:srgbClr val="333333"/>
                </a:solidFill>
                <a:latin typeface="微软雅黑" panose="020B0503020204020204" pitchFamily="34" charset="-122"/>
                <a:ea typeface="微软雅黑" panose="020B0503020204020204" pitchFamily="34" charset="-122"/>
              </a:rPr>
              <a:t>/P2SH”</a:t>
            </a:r>
            <a:r>
              <a:rPr lang="zh-CN" altLang="en-US" sz="1000" dirty="0">
                <a:solidFill>
                  <a:srgbClr val="333333"/>
                </a:solidFill>
                <a:latin typeface="微软雅黑" panose="020B0503020204020204" pitchFamily="34" charset="-122"/>
                <a:ea typeface="微软雅黑" panose="020B0503020204020204" pitchFamily="34" charset="-122"/>
              </a:rPr>
              <a:t>，表示挖出该区块的矿工支持</a:t>
            </a:r>
            <a:r>
              <a:rPr lang="en-US" altLang="zh-CN" sz="1000" dirty="0">
                <a:solidFill>
                  <a:srgbClr val="333333"/>
                </a:solidFill>
                <a:latin typeface="微软雅黑" panose="020B0503020204020204" pitchFamily="34" charset="-122"/>
                <a:ea typeface="微软雅黑" panose="020B0503020204020204" pitchFamily="34" charset="-122"/>
              </a:rPr>
              <a:t>BIP0016</a:t>
            </a:r>
            <a:r>
              <a:rPr lang="zh-CN" altLang="en-US" sz="1000" dirty="0">
                <a:solidFill>
                  <a:srgbClr val="333333"/>
                </a:solidFill>
                <a:latin typeface="微软雅黑" panose="020B0503020204020204" pitchFamily="34" charset="-122"/>
                <a:ea typeface="微软雅黑" panose="020B0503020204020204" pitchFamily="34" charset="-122"/>
              </a:rPr>
              <a:t>所定义的</a:t>
            </a:r>
            <a:r>
              <a:rPr lang="en-US" altLang="zh-CN" sz="1000" dirty="0">
                <a:solidFill>
                  <a:srgbClr val="333333"/>
                </a:solidFill>
                <a:latin typeface="微软雅黑" panose="020B0503020204020204" pitchFamily="34" charset="-122"/>
                <a:ea typeface="微软雅黑" panose="020B0503020204020204" pitchFamily="34" charset="-122"/>
              </a:rPr>
              <a:t>P2SH</a:t>
            </a:r>
            <a:r>
              <a:rPr lang="zh-CN" altLang="en-US" sz="1000" dirty="0">
                <a:solidFill>
                  <a:srgbClr val="333333"/>
                </a:solidFill>
                <a:latin typeface="微软雅黑" panose="020B0503020204020204" pitchFamily="34" charset="-122"/>
                <a:ea typeface="微软雅黑" panose="020B0503020204020204" pitchFamily="34" charset="-122"/>
              </a:rPr>
              <a:t>（</a:t>
            </a:r>
            <a:r>
              <a:rPr lang="en-US" altLang="zh-CN" sz="1000" dirty="0">
                <a:solidFill>
                  <a:srgbClr val="333333"/>
                </a:solidFill>
                <a:latin typeface="微软雅黑" panose="020B0503020204020204" pitchFamily="34" charset="-122"/>
                <a:ea typeface="微软雅黑" panose="020B0503020204020204" pitchFamily="34" charset="-122"/>
              </a:rPr>
              <a:t>Pay-to-script-hash</a:t>
            </a:r>
            <a:r>
              <a:rPr lang="zh-CN" altLang="en-US" sz="1000" dirty="0">
                <a:solidFill>
                  <a:srgbClr val="333333"/>
                </a:solidFill>
                <a:latin typeface="微软雅黑" panose="020B0503020204020204" pitchFamily="34" charset="-122"/>
                <a:ea typeface="微软雅黑" panose="020B0503020204020204" pitchFamily="34" charset="-122"/>
              </a:rPr>
              <a:t>）方案</a:t>
            </a:r>
            <a:endParaRPr lang="zh-CN" altLang="en-US" sz="1000" dirty="0"/>
          </a:p>
        </p:txBody>
      </p:sp>
      <p:sp>
        <p:nvSpPr>
          <p:cNvPr id="27" name="矩形 26"/>
          <p:cNvSpPr/>
          <p:nvPr/>
        </p:nvSpPr>
        <p:spPr>
          <a:xfrm>
            <a:off x="2583521" y="5547360"/>
            <a:ext cx="494959" cy="10668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cxnSp>
        <p:nvCxnSpPr>
          <p:cNvPr id="29" name="直接箭头连接符 28"/>
          <p:cNvCxnSpPr>
            <a:stCxn id="27" idx="2"/>
            <a:endCxn id="26" idx="1"/>
          </p:cNvCxnSpPr>
          <p:nvPr/>
        </p:nvCxnSpPr>
        <p:spPr>
          <a:xfrm>
            <a:off x="2831001" y="5654040"/>
            <a:ext cx="709465" cy="633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42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5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25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250"/>
                                        <p:tgtEl>
                                          <p:spTgt spid="10"/>
                                        </p:tgtEl>
                                      </p:cBhvr>
                                    </p:animEffect>
                                  </p:childTnLst>
                                </p:cTn>
                              </p:par>
                              <p:par>
                                <p:cTn id="16" presetID="22" presetClass="entr" presetSubtype="1"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250"/>
                                        <p:tgtEl>
                                          <p:spTgt spid="19"/>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up)">
                                      <p:cBhvr>
                                        <p:cTn id="21" dur="25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25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up)">
                                      <p:cBhvr>
                                        <p:cTn id="39" dur="500"/>
                                        <p:tgtEl>
                                          <p:spTgt spid="27"/>
                                        </p:tgtEl>
                                      </p:cBhvr>
                                    </p:animEffect>
                                  </p:childTnLst>
                                </p:cTn>
                              </p:par>
                              <p:par>
                                <p:cTn id="40" presetID="22" presetClass="entr" presetSubtype="1"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8" grpId="0" animBg="1"/>
      <p:bldP spid="22" grpId="0" animBg="1"/>
      <p:bldP spid="26" grpId="0" animBg="1"/>
      <p:bldP spid="2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1980029" cy="523220"/>
          </a:xfrm>
          <a:prstGeom prst="rect">
            <a:avLst/>
          </a:prstGeom>
        </p:spPr>
        <p:txBody>
          <a:bodyPr wrap="none">
            <a:spAutoFit/>
          </a:bodyPr>
          <a:lstStyle/>
          <a:p>
            <a:r>
              <a:rPr lang="zh-CN" altLang="en-US" sz="2800" kern="0" dirty="0">
                <a:solidFill>
                  <a:prstClr val="black"/>
                </a:solidFill>
                <a:ea typeface="黑体" pitchFamily="49" charset="-122"/>
              </a:rPr>
              <a:t>构造区块头</a:t>
            </a:r>
          </a:p>
        </p:txBody>
      </p:sp>
      <p:sp>
        <p:nvSpPr>
          <p:cNvPr id="4" name="内容占位符 2"/>
          <p:cNvSpPr txBox="1">
            <a:spLocks/>
          </p:cNvSpPr>
          <p:nvPr/>
        </p:nvSpPr>
        <p:spPr bwMode="auto">
          <a:xfrm>
            <a:off x="304790" y="1193178"/>
            <a:ext cx="8724159" cy="48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创币交易构造完成后，为了构造区块头，挖矿节点需要</a:t>
            </a:r>
            <a:r>
              <a:rPr lang="zh-CN" altLang="en-US" sz="2000" dirty="0" smtClean="0">
                <a:latin typeface="微软雅黑" panose="020B0503020204020204" pitchFamily="34" charset="-122"/>
                <a:ea typeface="微软雅黑" panose="020B0503020204020204" pitchFamily="34" charset="-122"/>
                <a:cs typeface="Times New Roman" pitchFamily="18" charset="0"/>
              </a:rPr>
              <a:t>填充字段</a:t>
            </a:r>
            <a:r>
              <a:rPr lang="zh-CN" altLang="en-US" sz="2000" dirty="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sp>
        <p:nvSpPr>
          <p:cNvPr id="7" name="矩形 6"/>
          <p:cNvSpPr/>
          <p:nvPr/>
        </p:nvSpPr>
        <p:spPr>
          <a:xfrm>
            <a:off x="4346420" y="2659992"/>
            <a:ext cx="4701579" cy="2310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30000"/>
              </a:lnSpc>
            </a:pPr>
            <a:r>
              <a:rPr lang="en-US" altLang="zh-CN" sz="1400" dirty="0" err="1"/>
              <a:t>struct</a:t>
            </a:r>
            <a:r>
              <a:rPr lang="en-US" altLang="zh-CN" sz="1400" dirty="0"/>
              <a:t> </a:t>
            </a:r>
            <a:r>
              <a:rPr lang="en-US" altLang="zh-CN" sz="1400" dirty="0" err="1"/>
              <a:t>header_structure</a:t>
            </a:r>
            <a:r>
              <a:rPr lang="en-US" altLang="zh-CN" sz="1400" dirty="0"/>
              <a:t> {      // BYTES   NAME</a:t>
            </a:r>
          </a:p>
          <a:p>
            <a:pPr algn="just">
              <a:lnSpc>
                <a:spcPct val="130000"/>
              </a:lnSpc>
            </a:pPr>
            <a:r>
              <a:rPr lang="en-US" altLang="zh-CN" sz="1400" dirty="0"/>
              <a:t> uint32_t </a:t>
            </a:r>
            <a:r>
              <a:rPr lang="en-US" altLang="zh-CN" sz="1400" dirty="0" err="1"/>
              <a:t>nVersion</a:t>
            </a:r>
            <a:r>
              <a:rPr lang="en-US" altLang="zh-CN" sz="1400" dirty="0"/>
              <a:t>;            // 4 </a:t>
            </a:r>
            <a:r>
              <a:rPr lang="en-US" altLang="zh-CN" sz="1400" dirty="0" smtClean="0"/>
              <a:t>version</a:t>
            </a:r>
            <a:endParaRPr lang="en-US" altLang="zh-CN" sz="1400" dirty="0"/>
          </a:p>
          <a:p>
            <a:pPr algn="just">
              <a:lnSpc>
                <a:spcPct val="130000"/>
              </a:lnSpc>
            </a:pPr>
            <a:r>
              <a:rPr lang="en-US" altLang="zh-CN" sz="1400" dirty="0"/>
              <a:t> uint8_t </a:t>
            </a:r>
            <a:r>
              <a:rPr lang="en-US" altLang="zh-CN" sz="1400" dirty="0" err="1"/>
              <a:t>hashPrevBlock</a:t>
            </a:r>
            <a:r>
              <a:rPr lang="en-US" altLang="zh-CN" sz="1400" dirty="0"/>
              <a:t>[32]; </a:t>
            </a:r>
            <a:r>
              <a:rPr lang="en-US" altLang="zh-CN" sz="1400" dirty="0" smtClean="0"/>
              <a:t> // </a:t>
            </a:r>
            <a:r>
              <a:rPr lang="en-US" altLang="zh-CN" sz="1400" dirty="0"/>
              <a:t>32  </a:t>
            </a:r>
            <a:r>
              <a:rPr lang="en-US" altLang="zh-CN" sz="1400" dirty="0" smtClean="0"/>
              <a:t>previous </a:t>
            </a:r>
            <a:r>
              <a:rPr lang="en-US" altLang="zh-CN" sz="1400" dirty="0"/>
              <a:t>block header hash</a:t>
            </a:r>
          </a:p>
          <a:p>
            <a:pPr algn="just">
              <a:lnSpc>
                <a:spcPct val="130000"/>
              </a:lnSpc>
            </a:pPr>
            <a:r>
              <a:rPr lang="en-US" altLang="zh-CN" sz="1400" dirty="0"/>
              <a:t> uint8_t </a:t>
            </a:r>
            <a:r>
              <a:rPr lang="en-US" altLang="zh-CN" sz="1400" dirty="0" err="1"/>
              <a:t>hashMerkleRoot</a:t>
            </a:r>
            <a:r>
              <a:rPr lang="en-US" altLang="zh-CN" sz="1400" dirty="0"/>
              <a:t>[32];   // 32 </a:t>
            </a:r>
            <a:r>
              <a:rPr lang="en-US" altLang="zh-CN" sz="1400" dirty="0" err="1" smtClean="0"/>
              <a:t>merkle</a:t>
            </a:r>
            <a:r>
              <a:rPr lang="en-US" altLang="zh-CN" sz="1400" dirty="0" smtClean="0"/>
              <a:t> </a:t>
            </a:r>
            <a:r>
              <a:rPr lang="en-US" altLang="zh-CN" sz="1400" dirty="0"/>
              <a:t>root hash</a:t>
            </a:r>
          </a:p>
          <a:p>
            <a:pPr algn="just">
              <a:lnSpc>
                <a:spcPct val="130000"/>
              </a:lnSpc>
            </a:pPr>
            <a:r>
              <a:rPr lang="en-US" altLang="zh-CN" sz="1400" dirty="0"/>
              <a:t> uint32_t </a:t>
            </a:r>
            <a:r>
              <a:rPr lang="en-US" altLang="zh-CN" sz="1400" dirty="0" err="1"/>
              <a:t>nTime</a:t>
            </a:r>
            <a:r>
              <a:rPr lang="en-US" altLang="zh-CN" sz="1400" dirty="0"/>
              <a:t>;               // 4   </a:t>
            </a:r>
            <a:r>
              <a:rPr lang="en-US" altLang="zh-CN" sz="1400" dirty="0" smtClean="0"/>
              <a:t>time</a:t>
            </a:r>
            <a:endParaRPr lang="en-US" altLang="zh-CN" sz="1400" dirty="0"/>
          </a:p>
          <a:p>
            <a:pPr algn="just">
              <a:lnSpc>
                <a:spcPct val="130000"/>
              </a:lnSpc>
            </a:pPr>
            <a:r>
              <a:rPr lang="en-US" altLang="zh-CN" sz="1400" dirty="0">
                <a:solidFill>
                  <a:srgbClr val="FF0000"/>
                </a:solidFill>
              </a:rPr>
              <a:t> uint32_t </a:t>
            </a:r>
            <a:r>
              <a:rPr lang="en-US" altLang="zh-CN" sz="1400" dirty="0" err="1">
                <a:solidFill>
                  <a:srgbClr val="FF0000"/>
                </a:solidFill>
              </a:rPr>
              <a:t>nBits</a:t>
            </a:r>
            <a:r>
              <a:rPr lang="en-US" altLang="zh-CN" sz="1400" dirty="0">
                <a:solidFill>
                  <a:srgbClr val="FF0000"/>
                </a:solidFill>
              </a:rPr>
              <a:t>;               // 4   </a:t>
            </a:r>
            <a:r>
              <a:rPr lang="en-US" altLang="zh-CN" sz="1400" dirty="0" smtClean="0">
                <a:solidFill>
                  <a:srgbClr val="FF0000"/>
                </a:solidFill>
              </a:rPr>
              <a:t>target</a:t>
            </a:r>
            <a:endParaRPr lang="en-US" altLang="zh-CN" sz="1400" dirty="0">
              <a:solidFill>
                <a:srgbClr val="FF0000"/>
              </a:solidFill>
            </a:endParaRPr>
          </a:p>
          <a:p>
            <a:pPr algn="just">
              <a:lnSpc>
                <a:spcPct val="130000"/>
              </a:lnSpc>
            </a:pPr>
            <a:r>
              <a:rPr lang="en-US" altLang="zh-CN" sz="1400" dirty="0"/>
              <a:t> uint32_t </a:t>
            </a:r>
            <a:r>
              <a:rPr lang="en-US" altLang="zh-CN" sz="1400" dirty="0" err="1"/>
              <a:t>nNonce</a:t>
            </a:r>
            <a:r>
              <a:rPr lang="en-US" altLang="zh-CN" sz="1400" dirty="0"/>
              <a:t>;         </a:t>
            </a:r>
            <a:r>
              <a:rPr lang="en-US" altLang="zh-CN" sz="1400" dirty="0" smtClean="0"/>
              <a:t> // 4 </a:t>
            </a:r>
            <a:r>
              <a:rPr lang="en-US" altLang="zh-CN" sz="1400" dirty="0"/>
              <a:t>nonce</a:t>
            </a:r>
          </a:p>
          <a:p>
            <a:pPr algn="just">
              <a:lnSpc>
                <a:spcPct val="130000"/>
              </a:lnSpc>
            </a:pPr>
            <a:r>
              <a:rPr lang="en-US" altLang="zh-CN" sz="1400" dirty="0"/>
              <a:t>};</a:t>
            </a:r>
            <a:endParaRPr lang="zh-CN" altLang="en-US" sz="1400" dirty="0"/>
          </a:p>
        </p:txBody>
      </p:sp>
      <p:graphicFrame>
        <p:nvGraphicFramePr>
          <p:cNvPr id="6" name="对象 5"/>
          <p:cNvGraphicFramePr>
            <a:graphicFrameLocks noChangeAspect="1"/>
          </p:cNvGraphicFramePr>
          <p:nvPr>
            <p:extLst>
              <p:ext uri="{D42A27DB-BD31-4B8C-83A1-F6EECF244321}">
                <p14:modId xmlns:p14="http://schemas.microsoft.com/office/powerpoint/2010/main" val="597689322"/>
              </p:ext>
            </p:extLst>
          </p:nvPr>
        </p:nvGraphicFramePr>
        <p:xfrm>
          <a:off x="227839" y="2621892"/>
          <a:ext cx="3990975" cy="2562225"/>
        </p:xfrm>
        <a:graphic>
          <a:graphicData uri="http://schemas.openxmlformats.org/presentationml/2006/ole">
            <mc:AlternateContent xmlns:mc="http://schemas.openxmlformats.org/markup-compatibility/2006">
              <mc:Choice xmlns:v="urn:schemas-microsoft-com:vml" Requires="v">
                <p:oleObj spid="_x0000_s43212" name="Visio" r:id="rId4" imgW="6010774" imgH="3851122" progId="Visio.Drawing.11">
                  <p:embed/>
                </p:oleObj>
              </mc:Choice>
              <mc:Fallback>
                <p:oleObj name="Visio" r:id="rId4" imgW="6010774" imgH="3851122"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39" y="2621892"/>
                        <a:ext cx="3990975" cy="2562225"/>
                      </a:xfrm>
                      <a:prstGeom prst="rect">
                        <a:avLst/>
                      </a:prstGeom>
                      <a:noFill/>
                      <a:extLst/>
                    </p:spPr>
                  </p:pic>
                </p:oleObj>
              </mc:Fallback>
            </mc:AlternateContent>
          </a:graphicData>
        </a:graphic>
      </p:graphicFrame>
    </p:spTree>
    <p:extLst>
      <p:ext uri="{BB962C8B-B14F-4D97-AF65-F5344CB8AC3E}">
        <p14:creationId xmlns:p14="http://schemas.microsoft.com/office/powerpoint/2010/main" val="417828344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80029" cy="523220"/>
          </a:xfrm>
          <a:prstGeom prst="rect">
            <a:avLst/>
          </a:prstGeom>
        </p:spPr>
        <p:txBody>
          <a:bodyPr wrap="none">
            <a:spAutoFit/>
          </a:bodyPr>
          <a:lstStyle/>
          <a:p>
            <a:r>
              <a:rPr lang="zh-CN" altLang="en-US" sz="2800" kern="0" dirty="0">
                <a:solidFill>
                  <a:prstClr val="black"/>
                </a:solidFill>
                <a:ea typeface="黑体" pitchFamily="49" charset="-122"/>
              </a:rPr>
              <a:t>构造区块头</a:t>
            </a:r>
          </a:p>
        </p:txBody>
      </p:sp>
      <p:pic>
        <p:nvPicPr>
          <p:cNvPr id="4" name="图片 3"/>
          <p:cNvPicPr>
            <a:picLocks noChangeAspect="1"/>
          </p:cNvPicPr>
          <p:nvPr/>
        </p:nvPicPr>
        <p:blipFill>
          <a:blip r:embed="rId2"/>
          <a:stretch>
            <a:fillRect/>
          </a:stretch>
        </p:blipFill>
        <p:spPr>
          <a:xfrm>
            <a:off x="309562" y="1571625"/>
            <a:ext cx="8582025" cy="4933950"/>
          </a:xfrm>
          <a:prstGeom prst="rect">
            <a:avLst/>
          </a:prstGeom>
        </p:spPr>
      </p:pic>
      <p:sp>
        <p:nvSpPr>
          <p:cNvPr id="5" name="圆角矩形 4"/>
          <p:cNvSpPr/>
          <p:nvPr/>
        </p:nvSpPr>
        <p:spPr>
          <a:xfrm>
            <a:off x="352425" y="4543425"/>
            <a:ext cx="3457575" cy="2667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52424" y="4819650"/>
            <a:ext cx="3457575"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圆角矩形 6"/>
          <p:cNvSpPr/>
          <p:nvPr/>
        </p:nvSpPr>
        <p:spPr>
          <a:xfrm>
            <a:off x="4067175" y="2400300"/>
            <a:ext cx="4733925"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0316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交易实例</a:t>
            </a:r>
            <a:endParaRPr lang="zh-CN" altLang="en-US" sz="2800" kern="0" dirty="0">
              <a:solidFill>
                <a:prstClr val="black"/>
              </a:solidFill>
              <a:ea typeface="黑体" pitchFamily="49" charset="-122"/>
            </a:endParaRPr>
          </a:p>
        </p:txBody>
      </p:sp>
      <p:pic>
        <p:nvPicPr>
          <p:cNvPr id="2" name="图片 1"/>
          <p:cNvPicPr>
            <a:picLocks noChangeAspect="1"/>
          </p:cNvPicPr>
          <p:nvPr/>
        </p:nvPicPr>
        <p:blipFill>
          <a:blip r:embed="rId2"/>
          <a:stretch>
            <a:fillRect/>
          </a:stretch>
        </p:blipFill>
        <p:spPr>
          <a:xfrm>
            <a:off x="1071538" y="1153728"/>
            <a:ext cx="7000875" cy="5449956"/>
          </a:xfrm>
          <a:prstGeom prst="rect">
            <a:avLst/>
          </a:prstGeom>
        </p:spPr>
      </p:pic>
    </p:spTree>
    <p:extLst>
      <p:ext uri="{BB962C8B-B14F-4D97-AF65-F5344CB8AC3E}">
        <p14:creationId xmlns:p14="http://schemas.microsoft.com/office/powerpoint/2010/main" val="395413390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857250"/>
            <a:ext cx="9144000" cy="5143024"/>
          </a:xfrm>
          <a:prstGeom prst="rect">
            <a:avLst/>
          </a:prstGeom>
        </p:spPr>
      </p:pic>
      <p:sp>
        <p:nvSpPr>
          <p:cNvPr id="6" name="文本框 5"/>
          <p:cNvSpPr txBox="1"/>
          <p:nvPr/>
        </p:nvSpPr>
        <p:spPr>
          <a:xfrm>
            <a:off x="4281488" y="1661160"/>
            <a:ext cx="3844766" cy="461665"/>
          </a:xfrm>
          <a:prstGeom prst="rect">
            <a:avLst/>
          </a:prstGeom>
          <a:noFill/>
        </p:spPr>
        <p:txBody>
          <a:bodyPr wrap="square" rtlCol="0">
            <a:spAutoFit/>
          </a:bodyPr>
          <a:lstStyle/>
          <a:p>
            <a:pPr algn="r"/>
            <a:r>
              <a:rPr lang="en-US" altLang="zh-CN" sz="2400">
                <a:solidFill>
                  <a:prstClr val="black"/>
                </a:solidFill>
                <a:latin typeface="微软雅黑" panose="020B0503020204020204" charset="-122"/>
                <a:ea typeface="微软雅黑" panose="020B0503020204020204" charset="-122"/>
              </a:rPr>
              <a:t>      </a:t>
            </a:r>
            <a:r>
              <a:rPr lang="zh-CN" altLang="en-US" sz="2400">
                <a:solidFill>
                  <a:prstClr val="black"/>
                </a:solidFill>
                <a:latin typeface="微软雅黑" panose="020B0503020204020204" charset="-122"/>
                <a:ea typeface="微软雅黑" panose="020B0503020204020204" charset="-122"/>
              </a:rPr>
              <a:t>记账权的获取方式</a:t>
            </a:r>
          </a:p>
        </p:txBody>
      </p:sp>
      <p:grpSp>
        <p:nvGrpSpPr>
          <p:cNvPr id="3" name="组合 2"/>
          <p:cNvGrpSpPr/>
          <p:nvPr/>
        </p:nvGrpSpPr>
        <p:grpSpPr>
          <a:xfrm>
            <a:off x="1170623" y="1936909"/>
            <a:ext cx="6524149" cy="3881682"/>
            <a:chOff x="980" y="1184"/>
            <a:chExt cx="10302" cy="6130"/>
          </a:xfrm>
        </p:grpSpPr>
        <p:sp>
          <p:nvSpPr>
            <p:cNvPr id="34" name="矩形 33"/>
            <p:cNvSpPr/>
            <p:nvPr/>
          </p:nvSpPr>
          <p:spPr>
            <a:xfrm>
              <a:off x="8495" y="2334"/>
              <a:ext cx="1928" cy="567"/>
            </a:xfrm>
            <a:prstGeom prst="rect">
              <a:avLst/>
            </a:prstGeom>
            <a:solidFill>
              <a:schemeClr val="bg1">
                <a:lumMod val="65000"/>
                <a:alpha val="77000"/>
              </a:schemeClr>
            </a:solidFill>
            <a:ln>
              <a:solidFill>
                <a:schemeClr val="bg1">
                  <a:lumMod val="65000"/>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prstClr val="white"/>
                  </a:solidFill>
                  <a:latin typeface="Times New Roman" panose="02020603050405020304" charset="0"/>
                  <a:ea typeface="微软雅黑" panose="020B0503020204020204" charset="-122"/>
                  <a:cs typeface="Times New Roman" panose="02020603050405020304" charset="0"/>
                </a:rPr>
                <a:t>Nonce</a:t>
              </a:r>
            </a:p>
          </p:txBody>
        </p:sp>
        <p:sp>
          <p:nvSpPr>
            <p:cNvPr id="7" name="矩形 6"/>
            <p:cNvSpPr/>
            <p:nvPr/>
          </p:nvSpPr>
          <p:spPr>
            <a:xfrm>
              <a:off x="6790" y="2334"/>
              <a:ext cx="1932" cy="567"/>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88" dirty="0">
                  <a:solidFill>
                    <a:prstClr val="white"/>
                  </a:solidFill>
                  <a:latin typeface="微软雅黑" panose="020B0503020204020204" charset="-122"/>
                  <a:ea typeface="微软雅黑" panose="020B0503020204020204" charset="-122"/>
                </a:rPr>
                <a:t>区块数据</a:t>
              </a:r>
            </a:p>
          </p:txBody>
        </p:sp>
        <p:sp>
          <p:nvSpPr>
            <p:cNvPr id="37" name="矩形 36"/>
            <p:cNvSpPr/>
            <p:nvPr/>
          </p:nvSpPr>
          <p:spPr>
            <a:xfrm>
              <a:off x="7607" y="3355"/>
              <a:ext cx="2155" cy="45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prstClr val="white"/>
                  </a:solidFill>
                  <a:latin typeface="Times New Roman" panose="02020603050405020304" charset="0"/>
                  <a:ea typeface="微软雅黑" panose="020B0503020204020204" charset="-122"/>
                  <a:cs typeface="Times New Roman" panose="02020603050405020304" charset="0"/>
                </a:rPr>
                <a:t>Sha256</a:t>
              </a:r>
              <a:endParaRPr lang="zh-CN" altLang="en-US" sz="1050" dirty="0">
                <a:solidFill>
                  <a:prstClr val="white"/>
                </a:solidFill>
                <a:latin typeface="Times New Roman" panose="02020603050405020304" charset="0"/>
                <a:ea typeface="微软雅黑" panose="020B0503020204020204" charset="-122"/>
                <a:cs typeface="Times New Roman" panose="02020603050405020304" charset="0"/>
              </a:endParaRPr>
            </a:p>
          </p:txBody>
        </p:sp>
        <p:sp>
          <p:nvSpPr>
            <p:cNvPr id="38" name="矩形 37"/>
            <p:cNvSpPr/>
            <p:nvPr/>
          </p:nvSpPr>
          <p:spPr>
            <a:xfrm>
              <a:off x="7607" y="4149"/>
              <a:ext cx="2155" cy="421"/>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88" dirty="0">
                  <a:solidFill>
                    <a:prstClr val="white"/>
                  </a:solidFill>
                  <a:latin typeface="微软雅黑" panose="020B0503020204020204" charset="-122"/>
                  <a:ea typeface="微软雅黑" panose="020B0503020204020204" charset="-122"/>
                </a:rPr>
                <a:t>当前的哈希值</a:t>
              </a:r>
            </a:p>
          </p:txBody>
        </p:sp>
        <p:sp>
          <p:nvSpPr>
            <p:cNvPr id="41" name="矩形 40"/>
            <p:cNvSpPr/>
            <p:nvPr/>
          </p:nvSpPr>
          <p:spPr>
            <a:xfrm>
              <a:off x="7437" y="6607"/>
              <a:ext cx="2495" cy="707"/>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88" dirty="0">
                  <a:solidFill>
                    <a:prstClr val="white"/>
                  </a:solidFill>
                  <a:latin typeface="微软雅黑" panose="020B0503020204020204" charset="-122"/>
                  <a:ea typeface="微软雅黑" panose="020B0503020204020204" charset="-122"/>
                </a:rPr>
                <a:t>找到了符合条件的哈希和</a:t>
              </a:r>
              <a:r>
                <a:rPr lang="en-US" altLang="zh-CN" sz="900" dirty="0">
                  <a:solidFill>
                    <a:prstClr val="white"/>
                  </a:solidFill>
                  <a:latin typeface="Times New Roman" panose="02020603050405020304" charset="0"/>
                  <a:ea typeface="微软雅黑" panose="020B0503020204020204" charset="-122"/>
                  <a:cs typeface="Times New Roman" panose="02020603050405020304" charset="0"/>
                </a:rPr>
                <a:t>Nonce</a:t>
              </a:r>
            </a:p>
          </p:txBody>
        </p:sp>
        <p:sp>
          <p:nvSpPr>
            <p:cNvPr id="4" name="流程图: 决策 3"/>
            <p:cNvSpPr/>
            <p:nvPr/>
          </p:nvSpPr>
          <p:spPr>
            <a:xfrm>
              <a:off x="7266" y="4942"/>
              <a:ext cx="2835" cy="1271"/>
            </a:xfrm>
            <a:prstGeom prst="flowChartDecision">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88" dirty="0">
                  <a:solidFill>
                    <a:prstClr val="white"/>
                  </a:solidFill>
                  <a:latin typeface="微软雅黑" panose="020B0503020204020204" charset="-122"/>
                  <a:ea typeface="微软雅黑" panose="020B0503020204020204" charset="-122"/>
                </a:rPr>
                <a:t>小于目标哈希值</a:t>
              </a:r>
            </a:p>
          </p:txBody>
        </p:sp>
        <p:cxnSp>
          <p:nvCxnSpPr>
            <p:cNvPr id="10" name="直接箭头连接符 9"/>
            <p:cNvCxnSpPr>
              <a:endCxn id="37" idx="0"/>
            </p:cNvCxnSpPr>
            <p:nvPr/>
          </p:nvCxnSpPr>
          <p:spPr>
            <a:xfrm>
              <a:off x="8684" y="2901"/>
              <a:ext cx="0" cy="4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7" idx="2"/>
              <a:endCxn id="38" idx="0"/>
            </p:cNvCxnSpPr>
            <p:nvPr/>
          </p:nvCxnSpPr>
          <p:spPr>
            <a:xfrm>
              <a:off x="8684" y="3805"/>
              <a:ext cx="0" cy="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8" idx="2"/>
              <a:endCxn id="4" idx="0"/>
            </p:cNvCxnSpPr>
            <p:nvPr/>
          </p:nvCxnSpPr>
          <p:spPr>
            <a:xfrm>
              <a:off x="8684" y="4569"/>
              <a:ext cx="0" cy="3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 idx="2"/>
              <a:endCxn id="41" idx="0"/>
            </p:cNvCxnSpPr>
            <p:nvPr/>
          </p:nvCxnSpPr>
          <p:spPr>
            <a:xfrm>
              <a:off x="8684" y="6213"/>
              <a:ext cx="1" cy="3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8778" y="6215"/>
              <a:ext cx="503" cy="337"/>
            </a:xfrm>
            <a:prstGeom prst="rect">
              <a:avLst/>
            </a:prstGeom>
            <a:noFill/>
          </p:spPr>
          <p:txBody>
            <a:bodyPr wrap="square" rtlCol="0">
              <a:spAutoFit/>
            </a:bodyPr>
            <a:lstStyle/>
            <a:p>
              <a:r>
                <a:rPr lang="zh-CN" altLang="en-US" sz="788" dirty="0">
                  <a:solidFill>
                    <a:prstClr val="black">
                      <a:lumMod val="65000"/>
                      <a:lumOff val="35000"/>
                    </a:prstClr>
                  </a:solidFill>
                  <a:latin typeface="微软雅黑" panose="020B0503020204020204" charset="-122"/>
                  <a:ea typeface="微软雅黑" panose="020B0503020204020204" charset="-122"/>
                </a:rPr>
                <a:t>是</a:t>
              </a:r>
            </a:p>
          </p:txBody>
        </p:sp>
        <p:cxnSp>
          <p:nvCxnSpPr>
            <p:cNvPr id="52" name="肘形连接符 51"/>
            <p:cNvCxnSpPr>
              <a:stCxn id="4" idx="3"/>
              <a:endCxn id="34" idx="0"/>
            </p:cNvCxnSpPr>
            <p:nvPr/>
          </p:nvCxnSpPr>
          <p:spPr>
            <a:xfrm flipH="1" flipV="1">
              <a:off x="9459" y="2334"/>
              <a:ext cx="642" cy="3244"/>
            </a:xfrm>
            <a:prstGeom prst="bentConnector4">
              <a:avLst>
                <a:gd name="adj1" fmla="val -94028"/>
                <a:gd name="adj2" fmla="val 10869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0779" y="3746"/>
              <a:ext cx="503" cy="365"/>
            </a:xfrm>
            <a:prstGeom prst="rect">
              <a:avLst/>
            </a:prstGeom>
            <a:noFill/>
          </p:spPr>
          <p:txBody>
            <a:bodyPr wrap="square" rtlCol="0">
              <a:spAutoFit/>
            </a:bodyPr>
            <a:lstStyle/>
            <a:p>
              <a:r>
                <a:rPr lang="zh-CN" altLang="en-US" sz="900" dirty="0">
                  <a:solidFill>
                    <a:prstClr val="black">
                      <a:lumMod val="65000"/>
                      <a:lumOff val="35000"/>
                    </a:prstClr>
                  </a:solidFill>
                  <a:latin typeface="微软雅黑" panose="020B0503020204020204" charset="-122"/>
                  <a:ea typeface="微软雅黑" panose="020B0503020204020204" charset="-122"/>
                </a:rPr>
                <a:t>否</a:t>
              </a:r>
            </a:p>
          </p:txBody>
        </p:sp>
        <p:sp>
          <p:nvSpPr>
            <p:cNvPr id="61" name="文本框 60"/>
            <p:cNvSpPr txBox="1"/>
            <p:nvPr/>
          </p:nvSpPr>
          <p:spPr>
            <a:xfrm>
              <a:off x="9589" y="1591"/>
              <a:ext cx="1268" cy="365"/>
            </a:xfrm>
            <a:prstGeom prst="rect">
              <a:avLst/>
            </a:prstGeom>
            <a:noFill/>
          </p:spPr>
          <p:txBody>
            <a:bodyPr wrap="square" rtlCol="0">
              <a:spAutoFit/>
            </a:bodyPr>
            <a:lstStyle/>
            <a:p>
              <a:r>
                <a:rPr lang="en-US" altLang="zh-CN" sz="900" dirty="0">
                  <a:solidFill>
                    <a:prstClr val="black">
                      <a:lumMod val="65000"/>
                      <a:lumOff val="35000"/>
                    </a:prstClr>
                  </a:solidFill>
                  <a:latin typeface="Times New Roman" panose="02020603050405020304" charset="0"/>
                  <a:ea typeface="微软雅黑" panose="020B0503020204020204" charset="-122"/>
                  <a:cs typeface="Times New Roman" panose="02020603050405020304" charset="0"/>
                </a:rPr>
                <a:t>Nonce++</a:t>
              </a:r>
              <a:endParaRPr lang="zh-CN" altLang="en-US" sz="900" dirty="0">
                <a:solidFill>
                  <a:prstClr val="black">
                    <a:lumMod val="65000"/>
                    <a:lumOff val="35000"/>
                  </a:prstClr>
                </a:solidFill>
                <a:latin typeface="Times New Roman" panose="02020603050405020304" charset="0"/>
                <a:ea typeface="微软雅黑" panose="020B0503020204020204" charset="-122"/>
                <a:cs typeface="Times New Roman" panose="02020603050405020304" charset="0"/>
              </a:endParaRPr>
            </a:p>
          </p:txBody>
        </p:sp>
        <p:sp>
          <p:nvSpPr>
            <p:cNvPr id="62" name="圆角矩形 61"/>
            <p:cNvSpPr/>
            <p:nvPr/>
          </p:nvSpPr>
          <p:spPr>
            <a:xfrm>
              <a:off x="2031" y="2338"/>
              <a:ext cx="2416" cy="567"/>
            </a:xfrm>
            <a:prstGeom prst="roundRect">
              <a:avLst/>
            </a:prstGeom>
            <a:solidFill>
              <a:srgbClr val="3565F5">
                <a:alpha val="77000"/>
              </a:srgbClr>
            </a:solidFill>
            <a:ln w="0">
              <a:solidFill>
                <a:srgbClr val="3565F5">
                  <a:alpha val="60000"/>
                </a:srgb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50" b="1" dirty="0">
                  <a:solidFill>
                    <a:prstClr val="white"/>
                  </a:solidFill>
                  <a:latin typeface="微软雅黑" panose="020B0503020204020204" charset="-122"/>
                  <a:ea typeface="微软雅黑" panose="020B0503020204020204" charset="-122"/>
                </a:rPr>
                <a:t>当前交易信息等</a:t>
              </a:r>
            </a:p>
          </p:txBody>
        </p:sp>
        <p:sp>
          <p:nvSpPr>
            <p:cNvPr id="64" name="圆角矩形 63"/>
            <p:cNvSpPr/>
            <p:nvPr/>
          </p:nvSpPr>
          <p:spPr>
            <a:xfrm>
              <a:off x="2052" y="5268"/>
              <a:ext cx="2416" cy="567"/>
            </a:xfrm>
            <a:prstGeom prst="roundRect">
              <a:avLst/>
            </a:prstGeom>
            <a:solidFill>
              <a:srgbClr val="3565F5">
                <a:alpha val="77000"/>
              </a:srgbClr>
            </a:solidFill>
            <a:ln>
              <a:solidFill>
                <a:srgbClr val="415FEB">
                  <a:alpha val="59000"/>
                </a:srgb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050" b="1" dirty="0">
                  <a:solidFill>
                    <a:prstClr val="white"/>
                  </a:solidFill>
                  <a:latin typeface="微软雅黑" panose="020B0503020204020204" charset="-122"/>
                  <a:ea typeface="微软雅黑" panose="020B0503020204020204" charset="-122"/>
                </a:rPr>
                <a:t>目标难度值</a:t>
              </a:r>
            </a:p>
          </p:txBody>
        </p:sp>
        <p:cxnSp>
          <p:nvCxnSpPr>
            <p:cNvPr id="65" name="直接箭头连接符 64"/>
            <p:cNvCxnSpPr>
              <a:stCxn id="62" idx="3"/>
              <a:endCxn id="7" idx="1"/>
            </p:cNvCxnSpPr>
            <p:nvPr/>
          </p:nvCxnSpPr>
          <p:spPr>
            <a:xfrm flipV="1">
              <a:off x="4448" y="2617"/>
              <a:ext cx="2343" cy="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64" idx="3"/>
              <a:endCxn id="4" idx="1"/>
            </p:cNvCxnSpPr>
            <p:nvPr/>
          </p:nvCxnSpPr>
          <p:spPr>
            <a:xfrm>
              <a:off x="4468" y="5552"/>
              <a:ext cx="2798" cy="26"/>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4994" y="2234"/>
              <a:ext cx="1351" cy="365"/>
            </a:xfrm>
            <a:prstGeom prst="rect">
              <a:avLst/>
            </a:prstGeom>
            <a:noFill/>
          </p:spPr>
          <p:txBody>
            <a:bodyPr wrap="square" rtlCol="0">
              <a:spAutoFit/>
            </a:bodyPr>
            <a:lstStyle/>
            <a:p>
              <a:r>
                <a:rPr lang="zh-CN" altLang="en-US" sz="900" dirty="0">
                  <a:solidFill>
                    <a:prstClr val="black">
                      <a:lumMod val="65000"/>
                      <a:lumOff val="35000"/>
                    </a:prstClr>
                  </a:solidFill>
                  <a:latin typeface="微软雅黑" panose="020B0503020204020204" charset="-122"/>
                  <a:ea typeface="微软雅黑" panose="020B0503020204020204" charset="-122"/>
                </a:rPr>
                <a:t>广播搜集的</a:t>
              </a:r>
            </a:p>
          </p:txBody>
        </p:sp>
        <p:sp>
          <p:nvSpPr>
            <p:cNvPr id="72" name="文本框 71"/>
            <p:cNvSpPr txBox="1"/>
            <p:nvPr/>
          </p:nvSpPr>
          <p:spPr>
            <a:xfrm>
              <a:off x="5632" y="5203"/>
              <a:ext cx="715" cy="365"/>
            </a:xfrm>
            <a:prstGeom prst="rect">
              <a:avLst/>
            </a:prstGeom>
            <a:noFill/>
          </p:spPr>
          <p:txBody>
            <a:bodyPr wrap="square" rtlCol="0">
              <a:spAutoFit/>
            </a:bodyPr>
            <a:lstStyle/>
            <a:p>
              <a:r>
                <a:rPr lang="zh-CN" altLang="en-US" sz="900" dirty="0">
                  <a:solidFill>
                    <a:prstClr val="black">
                      <a:lumMod val="65000"/>
                      <a:lumOff val="35000"/>
                    </a:prstClr>
                  </a:solidFill>
                  <a:latin typeface="微软雅黑" panose="020B0503020204020204" charset="-122"/>
                  <a:ea typeface="微软雅黑" panose="020B0503020204020204" charset="-122"/>
                </a:rPr>
                <a:t>推算</a:t>
              </a:r>
            </a:p>
          </p:txBody>
        </p:sp>
        <p:sp>
          <p:nvSpPr>
            <p:cNvPr id="39" name="文本框 38"/>
            <p:cNvSpPr txBox="1"/>
            <p:nvPr/>
          </p:nvSpPr>
          <p:spPr>
            <a:xfrm>
              <a:off x="980" y="1184"/>
              <a:ext cx="8065" cy="401"/>
            </a:xfrm>
            <a:prstGeom prst="rect">
              <a:avLst/>
            </a:prstGeom>
            <a:noFill/>
          </p:spPr>
          <p:txBody>
            <a:bodyPr wrap="square" rtlCol="0">
              <a:spAutoFit/>
            </a:bodyPr>
            <a:lstStyle/>
            <a:p>
              <a:r>
                <a:rPr lang="zh-CN" altLang="en-US" sz="1050" b="1" dirty="0">
                  <a:solidFill>
                    <a:prstClr val="black">
                      <a:lumMod val="65000"/>
                      <a:lumOff val="35000"/>
                    </a:prstClr>
                  </a:solidFill>
                  <a:latin typeface="微软雅黑" panose="020B0503020204020204" charset="-122"/>
                  <a:ea typeface="微软雅黑" panose="020B0503020204020204" charset="-122"/>
                </a:rPr>
                <a:t>哈希值的计算</a:t>
              </a:r>
              <a:r>
                <a:rPr lang="en-US" altLang="zh-CN" sz="1050" b="1" dirty="0">
                  <a:solidFill>
                    <a:prstClr val="black">
                      <a:lumMod val="65000"/>
                      <a:lumOff val="35000"/>
                    </a:prstClr>
                  </a:solidFill>
                  <a:latin typeface="微软雅黑" panose="020B0503020204020204" charset="-122"/>
                  <a:ea typeface="微软雅黑" panose="020B0503020204020204" charset="-122"/>
                </a:rPr>
                <a:t>——</a:t>
              </a:r>
              <a:r>
                <a:rPr lang="zh-CN" altLang="en-US" sz="1050" b="1" dirty="0">
                  <a:solidFill>
                    <a:prstClr val="black">
                      <a:lumMod val="65000"/>
                      <a:lumOff val="35000"/>
                    </a:prstClr>
                  </a:solidFill>
                  <a:latin typeface="微软雅黑" panose="020B0503020204020204" charset="-122"/>
                  <a:ea typeface="微软雅黑" panose="020B0503020204020204" charset="-122"/>
                </a:rPr>
                <a:t>穷举随机数算法</a:t>
              </a:r>
            </a:p>
          </p:txBody>
        </p:sp>
      </p:grpSp>
      <p:pic>
        <p:nvPicPr>
          <p:cNvPr id="5" name="图片 4" descr="LGlogo"/>
          <p:cNvPicPr>
            <a:picLocks noChangeAspect="1"/>
          </p:cNvPicPr>
          <p:nvPr/>
        </p:nvPicPr>
        <p:blipFill>
          <a:blip r:embed="rId3"/>
          <a:stretch>
            <a:fillRect/>
          </a:stretch>
        </p:blipFill>
        <p:spPr>
          <a:xfrm>
            <a:off x="341471" y="1208246"/>
            <a:ext cx="1941195" cy="431483"/>
          </a:xfrm>
          <a:prstGeom prst="rect">
            <a:avLst/>
          </a:prstGeom>
        </p:spPr>
      </p:pic>
    </p:spTree>
    <p:extLst>
      <p:ext uri="{BB962C8B-B14F-4D97-AF65-F5344CB8AC3E}">
        <p14:creationId xmlns:p14="http://schemas.microsoft.com/office/powerpoint/2010/main" val="33923052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96012" y="857727"/>
            <a:ext cx="9144000" cy="5143024"/>
          </a:xfrm>
          <a:prstGeom prst="rect">
            <a:avLst/>
          </a:prstGeom>
        </p:spPr>
      </p:pic>
      <p:sp>
        <p:nvSpPr>
          <p:cNvPr id="6" name="文本框 5"/>
          <p:cNvSpPr txBox="1"/>
          <p:nvPr/>
        </p:nvSpPr>
        <p:spPr>
          <a:xfrm>
            <a:off x="1748790" y="1639729"/>
            <a:ext cx="4924817" cy="461665"/>
          </a:xfrm>
          <a:prstGeom prst="rect">
            <a:avLst/>
          </a:prstGeom>
          <a:noFill/>
        </p:spPr>
        <p:txBody>
          <a:bodyPr wrap="square" rtlCol="0">
            <a:spAutoFit/>
          </a:bodyPr>
          <a:lstStyle/>
          <a:p>
            <a:pPr algn="ctr"/>
            <a:r>
              <a:rPr lang="zh-CN" altLang="en-US"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女巫攻击（</a:t>
            </a:r>
            <a:r>
              <a:rPr lang="en-US" altLang="zh-CN"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Sybil attack</a:t>
            </a:r>
            <a:r>
              <a:rPr lang="zh-CN" altLang="en-US"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a:t>
            </a:r>
          </a:p>
        </p:txBody>
      </p:sp>
      <p:sp>
        <p:nvSpPr>
          <p:cNvPr id="21" name="文本框 20"/>
          <p:cNvSpPr txBox="1"/>
          <p:nvPr/>
        </p:nvSpPr>
        <p:spPr>
          <a:xfrm>
            <a:off x="751994" y="2368303"/>
            <a:ext cx="4254347" cy="461665"/>
          </a:xfrm>
          <a:prstGeom prst="rect">
            <a:avLst/>
          </a:prstGeom>
          <a:noFill/>
        </p:spPr>
        <p:txBody>
          <a:bodyPr wrap="square" rtlCol="0">
            <a:spAutoFit/>
          </a:bodyPr>
          <a:lstStyle/>
          <a:p>
            <a:pPr algn="just">
              <a:lnSpc>
                <a:spcPct val="160000"/>
              </a:lnSpc>
            </a:pPr>
            <a:r>
              <a:rPr lang="zh-CN" altLang="en-US" sz="15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女巫攻击：</a:t>
            </a:r>
            <a:r>
              <a:rPr lang="zh-CN" altLang="en-US" sz="135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它指的是攻击者模仿大量假身份的攻击。</a:t>
            </a:r>
            <a:endParaRPr lang="en-US" altLang="zh-CN" sz="135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descr="LGlogo"/>
          <p:cNvPicPr>
            <a:picLocks noChangeAspect="1"/>
          </p:cNvPicPr>
          <p:nvPr/>
        </p:nvPicPr>
        <p:blipFill>
          <a:blip r:embed="rId3"/>
          <a:stretch>
            <a:fillRect/>
          </a:stretch>
        </p:blipFill>
        <p:spPr>
          <a:xfrm>
            <a:off x="341471" y="1208246"/>
            <a:ext cx="1941195" cy="431483"/>
          </a:xfrm>
          <a:prstGeom prst="rect">
            <a:avLst/>
          </a:prstGeom>
        </p:spPr>
      </p:pic>
      <p:sp>
        <p:nvSpPr>
          <p:cNvPr id="5" name="矩形 4"/>
          <p:cNvSpPr/>
          <p:nvPr/>
        </p:nvSpPr>
        <p:spPr>
          <a:xfrm>
            <a:off x="818388" y="2860313"/>
            <a:ext cx="6691122" cy="1027204"/>
          </a:xfrm>
          <a:prstGeom prst="rect">
            <a:avLst/>
          </a:prstGeom>
        </p:spPr>
        <p:txBody>
          <a:bodyPr wrap="square">
            <a:spAutoFit/>
          </a:bodyPr>
          <a:lstStyle/>
          <a:p>
            <a:pPr marL="257175" indent="-257175">
              <a:lnSpc>
                <a:spcPct val="150000"/>
              </a:lnSpc>
              <a:buFont typeface="Arial" panose="020B0604020202020204" pitchFamily="34" charset="0"/>
              <a:buChar char="•"/>
            </a:pPr>
            <a:r>
              <a:rPr lang="zh-CN" altLang="en-US" sz="1350" dirty="0">
                <a:solidFill>
                  <a:prstClr val="black"/>
                </a:solidFill>
                <a:latin typeface="Times New Roman" panose="02020603050405020304" pitchFamily="18" charset="0"/>
                <a:ea typeface="微软雅黑" panose="020B0503020204020204" charset="-122"/>
                <a:cs typeface="Times New Roman" panose="02020603050405020304" pitchFamily="18" charset="0"/>
              </a:rPr>
              <a:t>在互联网中，可以虚拟出多个</a:t>
            </a:r>
            <a:r>
              <a:rPr lang="en-US" altLang="zh-CN" sz="1350" dirty="0">
                <a:solidFill>
                  <a:prstClr val="black"/>
                </a:solidFill>
                <a:latin typeface="Times New Roman" panose="02020603050405020304" pitchFamily="18" charset="0"/>
                <a:ea typeface="微软雅黑" panose="020B0503020204020204" charset="-122"/>
                <a:cs typeface="Times New Roman" panose="02020603050405020304" pitchFamily="18" charset="0"/>
              </a:rPr>
              <a:t>IP</a:t>
            </a:r>
            <a:r>
              <a:rPr lang="zh-CN" altLang="en-US" sz="1350" dirty="0">
                <a:solidFill>
                  <a:prstClr val="black"/>
                </a:solidFill>
                <a:latin typeface="Times New Roman" panose="02020603050405020304" pitchFamily="18" charset="0"/>
                <a:ea typeface="微软雅黑" panose="020B0503020204020204" charset="-122"/>
                <a:cs typeface="Times New Roman" panose="02020603050405020304" pitchFamily="18" charset="0"/>
              </a:rPr>
              <a:t>，进而刷单、刷赞、爬虫。</a:t>
            </a:r>
          </a:p>
          <a:p>
            <a:pPr marL="214313" indent="-214313">
              <a:lnSpc>
                <a:spcPct val="150000"/>
              </a:lnSpc>
              <a:buFont typeface="Arial" panose="020B0604020202020204" pitchFamily="34" charset="0"/>
              <a:buChar char="•"/>
            </a:pPr>
            <a:r>
              <a:rPr lang="zh-CN" altLang="en-US" sz="1350" dirty="0">
                <a:solidFill>
                  <a:prstClr val="black"/>
                </a:solidFill>
                <a:latin typeface="Times New Roman" panose="02020603050405020304" pitchFamily="18" charset="0"/>
                <a:ea typeface="微软雅黑" panose="020B0503020204020204" charset="-122"/>
                <a:cs typeface="Times New Roman" panose="02020603050405020304" pitchFamily="18" charset="0"/>
              </a:rPr>
              <a:t>在区块链中，可以虚拟出多个节点，进而利用</a:t>
            </a:r>
            <a:r>
              <a:rPr lang="zh-CN" altLang="en-US" sz="135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节点个数多的优势控制</a:t>
            </a:r>
            <a:r>
              <a:rPr lang="zh-CN" altLang="en-US" sz="1350" dirty="0">
                <a:solidFill>
                  <a:prstClr val="black"/>
                </a:solidFill>
                <a:latin typeface="Times New Roman" panose="02020603050405020304" pitchFamily="18" charset="0"/>
                <a:ea typeface="微软雅黑" panose="020B0503020204020204" charset="-122"/>
                <a:cs typeface="Times New Roman" panose="02020603050405020304" pitchFamily="18" charset="0"/>
              </a:rPr>
              <a:t>整个区块链网络。比如，在投票中占多数（</a:t>
            </a:r>
            <a:r>
              <a:rPr lang="en-US" altLang="zh-CN" sz="1350" dirty="0">
                <a:solidFill>
                  <a:prstClr val="black"/>
                </a:solidFill>
                <a:latin typeface="Times New Roman" panose="02020603050405020304" pitchFamily="18" charset="0"/>
                <a:ea typeface="微软雅黑" panose="020B0503020204020204" charset="-122"/>
                <a:cs typeface="Times New Roman" panose="02020603050405020304" pitchFamily="18" charset="0"/>
              </a:rPr>
              <a:t>51%</a:t>
            </a:r>
            <a:r>
              <a:rPr lang="zh-CN" altLang="en-US" sz="1350" dirty="0">
                <a:solidFill>
                  <a:prstClr val="black"/>
                </a:solidFill>
                <a:latin typeface="Times New Roman" panose="02020603050405020304" pitchFamily="18" charset="0"/>
                <a:ea typeface="微软雅黑" panose="020B0503020204020204" charset="-122"/>
                <a:cs typeface="Times New Roman" panose="02020603050405020304" pitchFamily="18" charset="0"/>
              </a:rPr>
              <a:t>）。</a:t>
            </a:r>
          </a:p>
        </p:txBody>
      </p:sp>
    </p:spTree>
    <p:extLst>
      <p:ext uri="{BB962C8B-B14F-4D97-AF65-F5344CB8AC3E}">
        <p14:creationId xmlns:p14="http://schemas.microsoft.com/office/powerpoint/2010/main" val="30749866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96012" y="857727"/>
            <a:ext cx="9144000" cy="5143024"/>
          </a:xfrm>
          <a:prstGeom prst="rect">
            <a:avLst/>
          </a:prstGeom>
        </p:spPr>
      </p:pic>
      <p:sp>
        <p:nvSpPr>
          <p:cNvPr id="6" name="文本框 5"/>
          <p:cNvSpPr txBox="1"/>
          <p:nvPr/>
        </p:nvSpPr>
        <p:spPr>
          <a:xfrm>
            <a:off x="1748790" y="1639729"/>
            <a:ext cx="4924817" cy="461665"/>
          </a:xfrm>
          <a:prstGeom prst="rect">
            <a:avLst/>
          </a:prstGeom>
          <a:noFill/>
        </p:spPr>
        <p:txBody>
          <a:bodyPr wrap="square" rtlCol="0">
            <a:spAutoFit/>
          </a:bodyPr>
          <a:lstStyle/>
          <a:p>
            <a:pPr algn="ctr"/>
            <a:r>
              <a:rPr lang="zh-CN" altLang="en-US"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怎么抵御女巫攻击？</a:t>
            </a:r>
          </a:p>
        </p:txBody>
      </p:sp>
      <p:sp>
        <p:nvSpPr>
          <p:cNvPr id="21" name="文本框 20"/>
          <p:cNvSpPr txBox="1"/>
          <p:nvPr/>
        </p:nvSpPr>
        <p:spPr>
          <a:xfrm>
            <a:off x="751994" y="2368303"/>
            <a:ext cx="6112864" cy="880241"/>
          </a:xfrm>
          <a:prstGeom prst="rect">
            <a:avLst/>
          </a:prstGeom>
          <a:noFill/>
        </p:spPr>
        <p:txBody>
          <a:bodyPr wrap="square" rtlCol="0">
            <a:spAutoFit/>
          </a:bodyPr>
          <a:lstStyle/>
          <a:p>
            <a:pPr algn="just">
              <a:lnSpc>
                <a:spcPct val="160000"/>
              </a:lnSpc>
            </a:pPr>
            <a:r>
              <a:rPr lang="zh-CN" altLang="en-US" sz="16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身份验证：</a:t>
            </a:r>
            <a:r>
              <a:rPr lang="zh-CN" altLang="en-US" sz="16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建立准入制度防止身份假冒，如传统分布式系统大多数假设参与者需要身份验证。典型场景：联盟链。</a:t>
            </a:r>
            <a:endParaRPr lang="en-US" altLang="zh-CN" sz="16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descr="LGlogo"/>
          <p:cNvPicPr>
            <a:picLocks noChangeAspect="1"/>
          </p:cNvPicPr>
          <p:nvPr/>
        </p:nvPicPr>
        <p:blipFill>
          <a:blip r:embed="rId3"/>
          <a:stretch>
            <a:fillRect/>
          </a:stretch>
        </p:blipFill>
        <p:spPr>
          <a:xfrm>
            <a:off x="341471" y="1208246"/>
            <a:ext cx="1941195" cy="431483"/>
          </a:xfrm>
          <a:prstGeom prst="rect">
            <a:avLst/>
          </a:prstGeom>
        </p:spPr>
      </p:pic>
      <p:sp>
        <p:nvSpPr>
          <p:cNvPr id="5" name="矩形 4"/>
          <p:cNvSpPr/>
          <p:nvPr/>
        </p:nvSpPr>
        <p:spPr>
          <a:xfrm>
            <a:off x="751993" y="3203213"/>
            <a:ext cx="6263741" cy="1569660"/>
          </a:xfrm>
          <a:prstGeom prst="rect">
            <a:avLst/>
          </a:prstGeom>
        </p:spPr>
        <p:txBody>
          <a:bodyPr wrap="square">
            <a:spAutoFit/>
          </a:bodyPr>
          <a:lstStyle/>
          <a:p>
            <a:pPr>
              <a:lnSpc>
                <a:spcPct val="150000"/>
              </a:lnSpc>
            </a:pPr>
            <a:r>
              <a:rPr lang="zh-CN" altLang="en-US" sz="1600" b="1" dirty="0">
                <a:solidFill>
                  <a:srgbClr val="5B9BD5">
                    <a:lumMod val="75000"/>
                  </a:srgbClr>
                </a:solidFill>
                <a:latin typeface="微软雅黑" panose="020B0503020204020204" charset="-122"/>
                <a:ea typeface="微软雅黑" panose="020B0503020204020204" charset="-122"/>
                <a:cs typeface="微软雅黑" panose="020B0503020204020204" charset="-122"/>
              </a:rPr>
              <a:t>工作量证明：</a:t>
            </a:r>
            <a:r>
              <a:rPr lang="zh-CN" altLang="en-US"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一种分布式共识机制，创造某种形式的</a:t>
            </a:r>
            <a:r>
              <a:rPr lang="zh-CN" altLang="en-US" sz="16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稀缺性</a:t>
            </a:r>
            <a:r>
              <a:rPr lang="zh-CN" altLang="en-US"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，以抵抗女巫攻击。</a:t>
            </a:r>
          </a:p>
          <a:p>
            <a:pPr>
              <a:lnSpc>
                <a:spcPct val="150000"/>
              </a:lnSpc>
            </a:pPr>
            <a:r>
              <a:rPr lang="zh-CN" altLang="en-US"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比如说在比特币中，产生区块不是依赖你有几个节点，而是依赖你具有多大的</a:t>
            </a:r>
            <a:r>
              <a:rPr lang="zh-CN" altLang="en-US" sz="16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算力</a:t>
            </a:r>
            <a:r>
              <a:rPr lang="zh-CN" altLang="en-US"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。典型场景：公有链。</a:t>
            </a:r>
          </a:p>
        </p:txBody>
      </p:sp>
    </p:spTree>
    <p:extLst>
      <p:ext uri="{BB962C8B-B14F-4D97-AF65-F5344CB8AC3E}">
        <p14:creationId xmlns:p14="http://schemas.microsoft.com/office/powerpoint/2010/main" val="53081419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857250"/>
            <a:ext cx="9144000" cy="5143024"/>
          </a:xfrm>
          <a:prstGeom prst="rect">
            <a:avLst/>
          </a:prstGeom>
        </p:spPr>
      </p:pic>
      <p:sp>
        <p:nvSpPr>
          <p:cNvPr id="6" name="文本框 5"/>
          <p:cNvSpPr txBox="1"/>
          <p:nvPr/>
        </p:nvSpPr>
        <p:spPr>
          <a:xfrm>
            <a:off x="1625346" y="1695450"/>
            <a:ext cx="5355622" cy="461665"/>
          </a:xfrm>
          <a:prstGeom prst="rect">
            <a:avLst/>
          </a:prstGeom>
          <a:noFill/>
        </p:spPr>
        <p:txBody>
          <a:bodyPr wrap="square" rtlCol="0">
            <a:spAutoFit/>
          </a:bodyPr>
          <a:lstStyle/>
          <a:p>
            <a:pPr algn="ctr"/>
            <a:r>
              <a:rPr lang="en-US" altLang="zh-CN" sz="2400" dirty="0">
                <a:solidFill>
                  <a:prstClr val="black"/>
                </a:solidFill>
                <a:latin typeface="微软雅黑" panose="020B0503020204020204" charset="-122"/>
                <a:ea typeface="微软雅黑" panose="020B0503020204020204" charset="-122"/>
              </a:rPr>
              <a:t>      </a:t>
            </a:r>
            <a:r>
              <a:rPr lang="zh-CN" altLang="en-US" sz="2400" dirty="0">
                <a:solidFill>
                  <a:prstClr val="black"/>
                </a:solidFill>
                <a:latin typeface="微软雅黑" panose="020B0503020204020204" charset="-122"/>
                <a:ea typeface="微软雅黑" panose="020B0503020204020204" charset="-122"/>
              </a:rPr>
              <a:t>工作量证明（</a:t>
            </a:r>
            <a:r>
              <a:rPr lang="en-US" altLang="zh-CN" sz="2400" dirty="0">
                <a:solidFill>
                  <a:prstClr val="black"/>
                </a:solidFill>
                <a:latin typeface="微软雅黑" panose="020B0503020204020204" charset="-122"/>
                <a:ea typeface="微软雅黑" panose="020B0503020204020204" charset="-122"/>
              </a:rPr>
              <a:t>Proof of Work</a:t>
            </a:r>
            <a:r>
              <a:rPr lang="zh-CN" altLang="en-US" sz="2400" dirty="0">
                <a:solidFill>
                  <a:prstClr val="black"/>
                </a:solidFill>
                <a:latin typeface="微软雅黑" panose="020B0503020204020204" charset="-122"/>
                <a:ea typeface="微软雅黑" panose="020B0503020204020204" charset="-122"/>
              </a:rPr>
              <a:t>）</a:t>
            </a:r>
          </a:p>
        </p:txBody>
      </p:sp>
      <p:pic>
        <p:nvPicPr>
          <p:cNvPr id="5" name="图片 4" descr="LGlogo"/>
          <p:cNvPicPr>
            <a:picLocks noChangeAspect="1"/>
          </p:cNvPicPr>
          <p:nvPr/>
        </p:nvPicPr>
        <p:blipFill>
          <a:blip r:embed="rId3"/>
          <a:stretch>
            <a:fillRect/>
          </a:stretch>
        </p:blipFill>
        <p:spPr>
          <a:xfrm>
            <a:off x="341471" y="1208246"/>
            <a:ext cx="1941195" cy="431483"/>
          </a:xfrm>
          <a:prstGeom prst="rect">
            <a:avLst/>
          </a:prstGeom>
        </p:spPr>
      </p:pic>
      <p:sp>
        <p:nvSpPr>
          <p:cNvPr id="27" name="文本框 26"/>
          <p:cNvSpPr txBox="1"/>
          <p:nvPr/>
        </p:nvSpPr>
        <p:spPr>
          <a:xfrm>
            <a:off x="994412" y="2657742"/>
            <a:ext cx="3044952" cy="830997"/>
          </a:xfrm>
          <a:prstGeom prst="rect">
            <a:avLst/>
          </a:prstGeom>
          <a:noFill/>
        </p:spPr>
        <p:txBody>
          <a:bodyPr wrap="square" rtlCol="0">
            <a:spAutoFit/>
          </a:bodyPr>
          <a:lstStyle/>
          <a:p>
            <a:pPr>
              <a:lnSpc>
                <a:spcPct val="150000"/>
              </a:lnSpc>
            </a:pPr>
            <a:r>
              <a:rPr lang="zh-CN" altLang="en-US" sz="1600" b="1" dirty="0">
                <a:solidFill>
                  <a:srgbClr val="5B9BD5">
                    <a:lumMod val="75000"/>
                  </a:srgbClr>
                </a:solidFill>
                <a:latin typeface="微软雅黑" panose="020B0503020204020204" charset="-122"/>
                <a:ea typeface="微软雅黑" panose="020B0503020204020204" charset="-122"/>
                <a:cs typeface="微软雅黑" panose="020B0503020204020204" charset="-122"/>
              </a:rPr>
              <a:t>单向函数：</a:t>
            </a:r>
            <a:r>
              <a:rPr lang="zh-CN" altLang="en-US" sz="1600" dirty="0">
                <a:latin typeface="微软雅黑" panose="020B0503020204020204" charset="-122"/>
                <a:ea typeface="微软雅黑" panose="020B0503020204020204" charset="-122"/>
                <a:cs typeface="微软雅黑" panose="020B0503020204020204" charset="-122"/>
              </a:rPr>
              <a:t>一道数学题非常难计算，却非常容易验证的问题。</a:t>
            </a:r>
          </a:p>
        </p:txBody>
      </p:sp>
      <p:sp>
        <p:nvSpPr>
          <p:cNvPr id="8" name="矩形 7"/>
          <p:cNvSpPr/>
          <p:nvPr/>
        </p:nvSpPr>
        <p:spPr>
          <a:xfrm>
            <a:off x="994412" y="3428762"/>
            <a:ext cx="2992422" cy="1915909"/>
          </a:xfrm>
          <a:prstGeom prst="rect">
            <a:avLst/>
          </a:prstGeom>
        </p:spPr>
        <p:txBody>
          <a:bodyPr wrap="square">
            <a:spAutoFit/>
          </a:bodyPr>
          <a:lstStyle/>
          <a:p>
            <a:pPr>
              <a:lnSpc>
                <a:spcPct val="150000"/>
              </a:lnSpc>
            </a:pPr>
            <a:r>
              <a:rPr lang="zh-CN" altLang="en-US" sz="1600" b="1" dirty="0">
                <a:solidFill>
                  <a:srgbClr val="5B9BD5">
                    <a:lumMod val="75000"/>
                  </a:srgbClr>
                </a:solidFill>
                <a:latin typeface="微软雅黑" panose="020B0503020204020204" charset="-122"/>
                <a:ea typeface="微软雅黑" panose="020B0503020204020204" charset="-122"/>
                <a:cs typeface="微软雅黑" panose="020B0503020204020204" charset="-122"/>
              </a:rPr>
              <a:t>挖矿：</a:t>
            </a:r>
            <a:r>
              <a:rPr lang="zh-CN" altLang="en-US" sz="1600" dirty="0">
                <a:latin typeface="微软雅黑" panose="020B0503020204020204" charset="-122"/>
                <a:ea typeface="微软雅黑" panose="020B0503020204020204" charset="-122"/>
                <a:cs typeface="微软雅黑" panose="020B0503020204020204" charset="-122"/>
              </a:rPr>
              <a:t>矿工们在生产一个新的区块时，采用</a:t>
            </a:r>
            <a:r>
              <a:rPr lang="en-US" altLang="zh-CN" sz="1600" dirty="0">
                <a:latin typeface="微软雅黑" panose="020B0503020204020204" charset="-122"/>
                <a:ea typeface="微软雅黑" panose="020B0503020204020204" charset="-122"/>
                <a:cs typeface="微软雅黑" panose="020B0503020204020204" charset="-122"/>
              </a:rPr>
              <a:t>SHA</a:t>
            </a:r>
            <a:r>
              <a:rPr lang="zh-CN" altLang="en-US" sz="1600" dirty="0">
                <a:latin typeface="微软雅黑" panose="020B0503020204020204" charset="-122"/>
                <a:ea typeface="微软雅黑" panose="020B0503020204020204" charset="-122"/>
                <a:cs typeface="微软雅黑" panose="020B0503020204020204" charset="-122"/>
              </a:rPr>
              <a:t>函数进行运算，通过来断地改变</a:t>
            </a:r>
            <a:r>
              <a:rPr lang="en-US" altLang="zh-CN" sz="1600" dirty="0">
                <a:latin typeface="微软雅黑" panose="020B0503020204020204" charset="-122"/>
                <a:ea typeface="微软雅黑" panose="020B0503020204020204" charset="-122"/>
                <a:cs typeface="微软雅黑" panose="020B0503020204020204" charset="-122"/>
              </a:rPr>
              <a:t>nonce++</a:t>
            </a:r>
            <a:r>
              <a:rPr lang="zh-CN" altLang="en-US" sz="1600" dirty="0">
                <a:latin typeface="微软雅黑" panose="020B0503020204020204" charset="-122"/>
                <a:ea typeface="微软雅黑" panose="020B0503020204020204" charset="-122"/>
                <a:cs typeface="微软雅黑" panose="020B0503020204020204" charset="-122"/>
              </a:rPr>
              <a:t>的取值，反复尝试找到这个解。</a:t>
            </a:r>
          </a:p>
          <a:p>
            <a:pPr>
              <a:lnSpc>
                <a:spcPct val="150000"/>
              </a:lnSpc>
            </a:pPr>
            <a:endParaRPr lang="en-US" altLang="zh-CN" sz="1500" dirty="0">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4"/>
          <a:stretch>
            <a:fillRect/>
          </a:stretch>
        </p:blipFill>
        <p:spPr>
          <a:xfrm>
            <a:off x="4091893" y="2659658"/>
            <a:ext cx="3790517" cy="2940051"/>
          </a:xfrm>
          <a:prstGeom prst="rect">
            <a:avLst/>
          </a:prstGeom>
        </p:spPr>
      </p:pic>
    </p:spTree>
    <p:extLst>
      <p:ext uri="{BB962C8B-B14F-4D97-AF65-F5344CB8AC3E}">
        <p14:creationId xmlns:p14="http://schemas.microsoft.com/office/powerpoint/2010/main" val="247438128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417650" cy="523220"/>
          </a:xfrm>
          <a:prstGeom prst="rect">
            <a:avLst/>
          </a:prstGeom>
        </p:spPr>
        <p:txBody>
          <a:bodyPr wrap="none">
            <a:spAutoFit/>
          </a:bodyPr>
          <a:lstStyle/>
          <a:p>
            <a:r>
              <a:rPr lang="zh-CN" altLang="en-US" sz="2800" kern="0" dirty="0" smtClean="0">
                <a:solidFill>
                  <a:prstClr val="black"/>
                </a:solidFill>
                <a:ea typeface="黑体" pitchFamily="49" charset="-122"/>
              </a:rPr>
              <a:t>目标值</a:t>
            </a:r>
            <a:r>
              <a:rPr lang="en-US" altLang="zh-CN" sz="2800" kern="0" dirty="0" smtClean="0">
                <a:solidFill>
                  <a:prstClr val="black"/>
                </a:solidFill>
                <a:ea typeface="黑体" pitchFamily="49" charset="-122"/>
              </a:rPr>
              <a:t>(Target)</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04790" y="1193178"/>
            <a:ext cx="8839210" cy="2207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区块头中的</a:t>
            </a:r>
            <a:r>
              <a:rPr lang="en-US" altLang="zh-CN" sz="1800" dirty="0">
                <a:latin typeface="微软雅黑" panose="020B0503020204020204" pitchFamily="34" charset="-122"/>
                <a:ea typeface="微软雅黑" panose="020B0503020204020204" pitchFamily="34" charset="-122"/>
                <a:cs typeface="Times New Roman" pitchFamily="18" charset="0"/>
              </a:rPr>
              <a:t>Bits</a:t>
            </a:r>
            <a:r>
              <a:rPr lang="zh-CN" altLang="en-US" sz="1800" dirty="0">
                <a:latin typeface="微软雅黑" panose="020B0503020204020204" pitchFamily="34" charset="-122"/>
                <a:ea typeface="微软雅黑" panose="020B0503020204020204" pitchFamily="34" charset="-122"/>
                <a:cs typeface="Times New Roman" pitchFamily="18" charset="0"/>
              </a:rPr>
              <a:t>字段，标识了当前区块头</a:t>
            </a:r>
            <a:r>
              <a:rPr lang="en-US" altLang="zh-CN" sz="1800" dirty="0">
                <a:latin typeface="微软雅黑" panose="020B0503020204020204" pitchFamily="34" charset="-122"/>
                <a:ea typeface="微软雅黑" panose="020B0503020204020204" pitchFamily="34" charset="-122"/>
                <a:cs typeface="Times New Roman" pitchFamily="18" charset="0"/>
              </a:rPr>
              <a:t>Hash</a:t>
            </a:r>
            <a:r>
              <a:rPr lang="zh-CN" altLang="en-US" sz="1800" dirty="0">
                <a:latin typeface="微软雅黑" panose="020B0503020204020204" pitchFamily="34" charset="-122"/>
                <a:ea typeface="微软雅黑" panose="020B0503020204020204" pitchFamily="34" charset="-122"/>
                <a:cs typeface="Times New Roman" pitchFamily="18" charset="0"/>
              </a:rPr>
              <a:t>之后要小于等于的</a:t>
            </a:r>
            <a:r>
              <a:rPr lang="zh-CN" altLang="en-US" sz="1800" dirty="0" smtClean="0">
                <a:latin typeface="微软雅黑" panose="020B0503020204020204" pitchFamily="34" charset="-122"/>
                <a:ea typeface="微软雅黑" panose="020B0503020204020204" pitchFamily="34" charset="-122"/>
                <a:cs typeface="Times New Roman" pitchFamily="18" charset="0"/>
              </a:rPr>
              <a:t>目标值</a:t>
            </a:r>
            <a:r>
              <a:rPr lang="en-US" altLang="zh-CN" sz="1800" dirty="0" smtClean="0">
                <a:latin typeface="微软雅黑" panose="020B0503020204020204" pitchFamily="34" charset="-122"/>
                <a:ea typeface="微软雅黑" panose="020B0503020204020204" pitchFamily="34" charset="-122"/>
                <a:cs typeface="Times New Roman" pitchFamily="18" charset="0"/>
              </a:rPr>
              <a:t>(Target)</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区块</a:t>
            </a:r>
            <a:r>
              <a:rPr lang="zh-CN" altLang="en-US" sz="1600" dirty="0" smtClean="0">
                <a:latin typeface="微软雅黑" panose="020B0503020204020204" pitchFamily="34" charset="-122"/>
                <a:ea typeface="微软雅黑" panose="020B0503020204020204" pitchFamily="34" charset="-122"/>
                <a:cs typeface="Times New Roman" pitchFamily="18" charset="0"/>
              </a:rPr>
              <a:t>头双</a:t>
            </a:r>
            <a:r>
              <a:rPr lang="en-US" altLang="zh-CN" sz="1600" dirty="0" smtClean="0">
                <a:latin typeface="微软雅黑" panose="020B0503020204020204" pitchFamily="34" charset="-122"/>
                <a:ea typeface="微软雅黑" panose="020B0503020204020204" pitchFamily="34" charset="-122"/>
                <a:cs typeface="Times New Roman" pitchFamily="18" charset="0"/>
              </a:rPr>
              <a:t>SHA256</a:t>
            </a:r>
            <a:r>
              <a:rPr lang="zh-CN" altLang="en-US" sz="1600" dirty="0" smtClean="0">
                <a:latin typeface="微软雅黑" panose="020B0503020204020204" pitchFamily="34" charset="-122"/>
                <a:ea typeface="微软雅黑" panose="020B0503020204020204" pitchFamily="34" charset="-122"/>
                <a:cs typeface="Times New Roman" pitchFamily="18" charset="0"/>
              </a:rPr>
              <a:t>有</a:t>
            </a:r>
            <a:r>
              <a:rPr lang="en-US" altLang="zh-CN" sz="1600" dirty="0">
                <a:latin typeface="微软雅黑" panose="020B0503020204020204" pitchFamily="34" charset="-122"/>
                <a:ea typeface="微软雅黑" panose="020B0503020204020204" pitchFamily="34" charset="-122"/>
                <a:cs typeface="Times New Roman" pitchFamily="18" charset="0"/>
              </a:rPr>
              <a:t>256</a:t>
            </a:r>
            <a:r>
              <a:rPr lang="zh-CN" altLang="en-US" sz="1600" dirty="0" smtClean="0">
                <a:latin typeface="微软雅黑" panose="020B0503020204020204" pitchFamily="34" charset="-122"/>
                <a:ea typeface="微软雅黑" panose="020B0503020204020204" pitchFamily="34" charset="-122"/>
                <a:cs typeface="Times New Roman" pitchFamily="18" charset="0"/>
              </a:rPr>
              <a:t>位；</a:t>
            </a:r>
            <a:r>
              <a:rPr lang="en-US" altLang="zh-CN" sz="1600" dirty="0" smtClean="0">
                <a:latin typeface="微软雅黑" panose="020B0503020204020204" pitchFamily="34" charset="-122"/>
                <a:ea typeface="微软雅黑" panose="020B0503020204020204" pitchFamily="34" charset="-122"/>
                <a:cs typeface="Times New Roman" pitchFamily="18" charset="0"/>
              </a:rPr>
              <a:t>Bits</a:t>
            </a:r>
            <a:r>
              <a:rPr lang="zh-CN" altLang="en-US" sz="1600" dirty="0" smtClean="0">
                <a:latin typeface="微软雅黑" panose="020B0503020204020204" pitchFamily="34" charset="-122"/>
                <a:ea typeface="微软雅黑" panose="020B0503020204020204" pitchFamily="34" charset="-122"/>
                <a:cs typeface="Times New Roman" pitchFamily="18" charset="0"/>
              </a:rPr>
              <a:t>只有</a:t>
            </a:r>
            <a:r>
              <a:rPr lang="en-US" altLang="zh-CN" sz="1600" dirty="0">
                <a:latin typeface="微软雅黑" panose="020B0503020204020204" pitchFamily="34" charset="-122"/>
                <a:ea typeface="微软雅黑" panose="020B0503020204020204" pitchFamily="34" charset="-122"/>
                <a:cs typeface="Times New Roman" pitchFamily="18" charset="0"/>
              </a:rPr>
              <a:t>32</a:t>
            </a:r>
            <a:r>
              <a:rPr lang="zh-CN" altLang="en-US" sz="1600" dirty="0">
                <a:latin typeface="微软雅黑" panose="020B0503020204020204" pitchFamily="34" charset="-122"/>
                <a:ea typeface="微软雅黑" panose="020B0503020204020204" pitchFamily="34" charset="-122"/>
                <a:cs typeface="Times New Roman" pitchFamily="18" charset="0"/>
              </a:rPr>
              <a:t>位（</a:t>
            </a:r>
            <a:r>
              <a:rPr lang="en-US" altLang="zh-CN" sz="1600" dirty="0">
                <a:latin typeface="微软雅黑" panose="020B0503020204020204" pitchFamily="34" charset="-122"/>
                <a:ea typeface="微软雅黑" panose="020B0503020204020204" pitchFamily="34" charset="-122"/>
                <a:cs typeface="Times New Roman" pitchFamily="18" charset="0"/>
              </a:rPr>
              <a:t>4</a:t>
            </a:r>
            <a:r>
              <a:rPr lang="zh-CN" altLang="en-US" sz="1600" dirty="0">
                <a:latin typeface="微软雅黑" panose="020B0503020204020204" pitchFamily="34" charset="-122"/>
                <a:ea typeface="微软雅黑" panose="020B0503020204020204" pitchFamily="34" charset="-122"/>
                <a:cs typeface="Times New Roman" pitchFamily="18" charset="0"/>
              </a:rPr>
              <a:t>字节</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1800" dirty="0" smtClean="0">
                <a:latin typeface="微软雅黑" panose="020B0503020204020204" pitchFamily="34" charset="-122"/>
                <a:ea typeface="微软雅黑" panose="020B0503020204020204" pitchFamily="34" charset="-122"/>
                <a:cs typeface="Times New Roman" pitchFamily="18" charset="0"/>
              </a:rPr>
              <a:t>Bits </a:t>
            </a:r>
            <a:r>
              <a:rPr lang="en-US" altLang="zh-CN" sz="1800" dirty="0" smtClean="0">
                <a:latin typeface="微软雅黑" panose="020B0503020204020204" pitchFamily="34" charset="-122"/>
                <a:ea typeface="微软雅黑" panose="020B0503020204020204" pitchFamily="34" charset="-122"/>
                <a:cs typeface="Times New Roman" pitchFamily="18" charset="0"/>
                <a:sym typeface="Wingdings" panose="05000000000000000000" pitchFamily="2" charset="2"/>
              </a:rPr>
              <a:t> Target</a:t>
            </a:r>
          </a:p>
          <a:p>
            <a:pPr eaLnBrk="1" hangingPunct="1">
              <a:lnSpc>
                <a:spcPct val="150000"/>
              </a:lnSpc>
              <a:spcBef>
                <a:spcPts val="600"/>
              </a:spcBef>
              <a:buFont typeface="Wingdings" panose="05000000000000000000" pitchFamily="2" charset="2"/>
              <a:buChar char="Ø"/>
            </a:pPr>
            <a:r>
              <a:rPr lang="en-US" altLang="zh-CN" sz="1600" dirty="0" smtClean="0">
                <a:solidFill>
                  <a:srgbClr val="FF0000"/>
                </a:solidFill>
                <a:latin typeface="微软雅黑" panose="020B0503020204020204" pitchFamily="34" charset="-122"/>
                <a:ea typeface="微软雅黑" panose="020B0503020204020204" pitchFamily="34" charset="-122"/>
                <a:cs typeface="Times New Roman" pitchFamily="18" charset="0"/>
              </a:rPr>
              <a:t>Bits</a:t>
            </a:r>
            <a:r>
              <a:rPr lang="zh-CN" altLang="en-US" sz="1600" dirty="0" smtClean="0">
                <a:solidFill>
                  <a:srgbClr val="FF0000"/>
                </a:solidFill>
                <a:latin typeface="微软雅黑" panose="020B0503020204020204" pitchFamily="34" charset="-122"/>
                <a:ea typeface="微软雅黑" panose="020B0503020204020204" pitchFamily="34" charset="-122"/>
                <a:cs typeface="Times New Roman" pitchFamily="18" charset="0"/>
              </a:rPr>
              <a:t>采用系数</a:t>
            </a:r>
            <a:r>
              <a:rPr lang="en-US" altLang="zh-CN" sz="16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1600" dirty="0" smtClean="0">
                <a:solidFill>
                  <a:srgbClr val="FF0000"/>
                </a:solidFill>
                <a:latin typeface="微软雅黑" panose="020B0503020204020204" pitchFamily="34" charset="-122"/>
                <a:ea typeface="微软雅黑" panose="020B0503020204020204" pitchFamily="34" charset="-122"/>
                <a:cs typeface="Times New Roman" pitchFamily="18" charset="0"/>
              </a:rPr>
              <a:t>指数格式</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r>
              <a:rPr lang="zh-CN" altLang="en-US" sz="1600" dirty="0">
                <a:latin typeface="微软雅黑" panose="020B0503020204020204" pitchFamily="34" charset="-122"/>
                <a:ea typeface="微软雅黑" panose="020B0503020204020204" pitchFamily="34" charset="-122"/>
                <a:cs typeface="Times New Roman" pitchFamily="18" charset="0"/>
              </a:rPr>
              <a:t>前</a:t>
            </a:r>
            <a:r>
              <a:rPr lang="en-US" altLang="zh-CN" sz="1600" dirty="0">
                <a:latin typeface="微软雅黑" panose="020B0503020204020204" pitchFamily="34" charset="-122"/>
                <a:ea typeface="微软雅黑" panose="020B0503020204020204" pitchFamily="34" charset="-122"/>
                <a:cs typeface="Times New Roman" pitchFamily="18" charset="0"/>
              </a:rPr>
              <a:t>2</a:t>
            </a:r>
            <a:r>
              <a:rPr lang="zh-CN" altLang="en-US" sz="1600" dirty="0">
                <a:latin typeface="微软雅黑" panose="020B0503020204020204" pitchFamily="34" charset="-122"/>
                <a:ea typeface="微软雅黑" panose="020B0503020204020204" pitchFamily="34" charset="-122"/>
                <a:cs typeface="Times New Roman" pitchFamily="18" charset="0"/>
              </a:rPr>
              <a:t>位十六进制数字为</a:t>
            </a:r>
            <a:r>
              <a:rPr lang="zh-CN" altLang="en-US" sz="1600" dirty="0" smtClean="0">
                <a:latin typeface="微软雅黑" panose="020B0503020204020204" pitchFamily="34" charset="-122"/>
                <a:ea typeface="微软雅黑" panose="020B0503020204020204" pitchFamily="34" charset="-122"/>
                <a:cs typeface="Times New Roman" pitchFamily="18" charset="0"/>
              </a:rPr>
              <a:t>幂</a:t>
            </a:r>
            <a:r>
              <a:rPr lang="en-US" altLang="zh-CN" sz="1600" dirty="0" smtClean="0">
                <a:latin typeface="微软雅黑" panose="020B0503020204020204" pitchFamily="34" charset="-122"/>
                <a:ea typeface="微软雅黑" panose="020B0503020204020204" pitchFamily="34" charset="-122"/>
                <a:cs typeface="Times New Roman" pitchFamily="18" charset="0"/>
              </a:rPr>
              <a:t>(exponent)</a:t>
            </a:r>
            <a:r>
              <a:rPr lang="zh-CN" altLang="en-US" sz="1600" dirty="0" smtClean="0">
                <a:latin typeface="微软雅黑" panose="020B0503020204020204" pitchFamily="34" charset="-122"/>
                <a:ea typeface="微软雅黑" panose="020B0503020204020204" pitchFamily="34" charset="-122"/>
                <a:cs typeface="Times New Roman" pitchFamily="18" charset="0"/>
              </a:rPr>
              <a:t>，后</a:t>
            </a:r>
            <a:r>
              <a:rPr lang="en-US" altLang="zh-CN" sz="1600" dirty="0" smtClean="0">
                <a:latin typeface="微软雅黑" panose="020B0503020204020204" pitchFamily="34" charset="-122"/>
                <a:ea typeface="微软雅黑" panose="020B0503020204020204" pitchFamily="34" charset="-122"/>
                <a:cs typeface="Times New Roman" pitchFamily="18" charset="0"/>
              </a:rPr>
              <a:t>6</a:t>
            </a:r>
            <a:r>
              <a:rPr lang="zh-CN" altLang="en-US" sz="1600" dirty="0">
                <a:latin typeface="微软雅黑" panose="020B0503020204020204" pitchFamily="34" charset="-122"/>
                <a:ea typeface="微软雅黑" panose="020B0503020204020204" pitchFamily="34" charset="-122"/>
                <a:cs typeface="Times New Roman" pitchFamily="18" charset="0"/>
              </a:rPr>
              <a:t>位为</a:t>
            </a:r>
            <a:r>
              <a:rPr lang="zh-CN" altLang="en-US" sz="1600" dirty="0" smtClean="0">
                <a:latin typeface="微软雅黑" panose="020B0503020204020204" pitchFamily="34" charset="-122"/>
                <a:ea typeface="微软雅黑" panose="020B0503020204020204" pitchFamily="34" charset="-122"/>
                <a:cs typeface="Times New Roman" pitchFamily="18" charset="0"/>
              </a:rPr>
              <a:t>系数</a:t>
            </a:r>
            <a:r>
              <a:rPr lang="en-US" altLang="zh-CN" sz="1600" dirty="0" smtClean="0">
                <a:latin typeface="微软雅黑" panose="020B0503020204020204" pitchFamily="34" charset="-122"/>
                <a:ea typeface="微软雅黑" panose="020B0503020204020204" pitchFamily="34" charset="-122"/>
                <a:cs typeface="Times New Roman" pitchFamily="18" charset="0"/>
              </a:rPr>
              <a:t>(coefficient)</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p:txBody>
      </p:sp>
      <p:sp>
        <p:nvSpPr>
          <p:cNvPr id="5" name="矩形 4"/>
          <p:cNvSpPr/>
          <p:nvPr/>
        </p:nvSpPr>
        <p:spPr>
          <a:xfrm>
            <a:off x="2280363" y="3485245"/>
            <a:ext cx="3891322" cy="400110"/>
          </a:xfrm>
          <a:prstGeom prst="rect">
            <a:avLst/>
          </a:prstGeom>
          <a:solidFill>
            <a:srgbClr val="FFFF00"/>
          </a:solidFill>
        </p:spPr>
        <p:style>
          <a:lnRef idx="2">
            <a:schemeClr val="accent4"/>
          </a:lnRef>
          <a:fillRef idx="1">
            <a:schemeClr val="lt1"/>
          </a:fillRef>
          <a:effectRef idx="0">
            <a:schemeClr val="accent4"/>
          </a:effectRef>
          <a:fontRef idx="minor">
            <a:schemeClr val="dk1"/>
          </a:fontRef>
        </p:style>
        <p:txBody>
          <a:bodyPr wrap="none">
            <a:spAutoFit/>
          </a:bodyPr>
          <a:lstStyle/>
          <a:p>
            <a:r>
              <a:rPr lang="fr-FR" altLang="zh-CN" sz="2000" dirty="0"/>
              <a:t>target = coefficient </a:t>
            </a:r>
            <a:r>
              <a:rPr lang="en-US" altLang="zh-CN" sz="2000" dirty="0">
                <a:latin typeface="微软雅黑" panose="020B0503020204020204" pitchFamily="34" charset="-122"/>
                <a:ea typeface="微软雅黑" panose="020B0503020204020204" pitchFamily="34" charset="-122"/>
                <a:cs typeface="Times New Roman" pitchFamily="18" charset="0"/>
              </a:rPr>
              <a:t>×</a:t>
            </a:r>
            <a:r>
              <a:rPr lang="fr-FR" altLang="zh-CN" sz="2000" dirty="0" smtClean="0"/>
              <a:t> 256</a:t>
            </a:r>
            <a:r>
              <a:rPr lang="fr-FR" altLang="zh-CN" sz="2000" baseline="30000" dirty="0" smtClean="0"/>
              <a:t> (</a:t>
            </a:r>
            <a:r>
              <a:rPr lang="fr-FR" altLang="zh-CN" sz="2000" baseline="30000" dirty="0"/>
              <a:t>exponent – 3)</a:t>
            </a:r>
          </a:p>
        </p:txBody>
      </p:sp>
      <p:sp>
        <p:nvSpPr>
          <p:cNvPr id="8" name="内容占位符 2"/>
          <p:cNvSpPr txBox="1">
            <a:spLocks/>
          </p:cNvSpPr>
          <p:nvPr/>
        </p:nvSpPr>
        <p:spPr bwMode="auto">
          <a:xfrm>
            <a:off x="254550" y="4009934"/>
            <a:ext cx="8839210" cy="2563928"/>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marL="0" indent="0" algn="ctr" eaLnBrk="1" hangingPunct="1">
              <a:lnSpc>
                <a:spcPct val="150000"/>
              </a:lnSpc>
              <a:spcBef>
                <a:spcPts val="600"/>
              </a:spcBef>
              <a:buNone/>
            </a:pPr>
            <a:r>
              <a:rPr lang="en-US" altLang="zh-CN" sz="1600" dirty="0" smtClean="0">
                <a:latin typeface="微软雅黑" panose="020B0503020204020204" pitchFamily="34" charset="-122"/>
                <a:ea typeface="微软雅黑" panose="020B0503020204020204" pitchFamily="34" charset="-122"/>
                <a:cs typeface="Times New Roman" pitchFamily="18" charset="0"/>
              </a:rPr>
              <a:t>Bits</a:t>
            </a:r>
            <a:r>
              <a:rPr lang="zh-CN" altLang="en-US" sz="1600" dirty="0" smtClean="0">
                <a:latin typeface="微软雅黑" panose="020B0503020204020204" pitchFamily="34" charset="-122"/>
                <a:ea typeface="微软雅黑" panose="020B0503020204020204" pitchFamily="34" charset="-122"/>
                <a:cs typeface="Times New Roman" pitchFamily="18" charset="0"/>
              </a:rPr>
              <a:t>值为</a:t>
            </a:r>
            <a:r>
              <a:rPr lang="en-US" altLang="zh-CN" sz="1600" dirty="0" smtClean="0">
                <a:latin typeface="微软雅黑" panose="020B0503020204020204" pitchFamily="34" charset="-122"/>
                <a:ea typeface="微软雅黑" panose="020B0503020204020204" pitchFamily="34" charset="-122"/>
                <a:cs typeface="Times New Roman" pitchFamily="18" charset="0"/>
              </a:rPr>
              <a:t>0x</a:t>
            </a:r>
            <a:r>
              <a:rPr lang="en-US" altLang="zh-CN" sz="1600" dirty="0" smtClean="0">
                <a:solidFill>
                  <a:srgbClr val="FF0000"/>
                </a:solidFill>
                <a:latin typeface="微软雅黑" panose="020B0503020204020204" pitchFamily="34" charset="-122"/>
                <a:ea typeface="微软雅黑" panose="020B0503020204020204" pitchFamily="34" charset="-122"/>
                <a:cs typeface="Times New Roman" pitchFamily="18" charset="0"/>
              </a:rPr>
              <a:t>19</a:t>
            </a:r>
            <a:r>
              <a:rPr lang="en-US" altLang="zh-CN"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03a30c</a:t>
            </a:r>
            <a:r>
              <a:rPr lang="zh-CN" altLang="en-US" sz="1600" dirty="0" smtClean="0">
                <a:latin typeface="微软雅黑" panose="020B0503020204020204" pitchFamily="34" charset="-122"/>
                <a:ea typeface="微软雅黑" panose="020B0503020204020204" pitchFamily="34" charset="-122"/>
                <a:cs typeface="Times New Roman" pitchFamily="18" charset="0"/>
              </a:rPr>
              <a:t>（十进制为</a:t>
            </a:r>
            <a:r>
              <a:rPr lang="en-US" altLang="zh-CN" sz="1600" dirty="0" smtClean="0">
                <a:latin typeface="微软雅黑" panose="020B0503020204020204" pitchFamily="34" charset="-122"/>
                <a:ea typeface="微软雅黑" panose="020B0503020204020204" pitchFamily="34" charset="-122"/>
                <a:cs typeface="Times New Roman" pitchFamily="18" charset="0"/>
              </a:rPr>
              <a:t>419668748</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p>
          <a:p>
            <a:pPr eaLnBrk="1" hangingPunct="1">
              <a:lnSpc>
                <a:spcPct val="150000"/>
              </a:lnSpc>
              <a:spcBef>
                <a:spcPts val="400"/>
              </a:spcBef>
              <a:spcAft>
                <a:spcPts val="400"/>
              </a:spcAft>
              <a:buFont typeface="Wingdings" panose="05000000000000000000" pitchFamily="2" charset="2"/>
              <a:buChar char="Ø"/>
            </a:pPr>
            <a:r>
              <a:rPr lang="en-US" altLang="zh-CN" sz="1400" dirty="0" smtClean="0">
                <a:solidFill>
                  <a:srgbClr val="FF0000"/>
                </a:solidFill>
                <a:latin typeface="微软雅黑" panose="020B0503020204020204" pitchFamily="34" charset="-122"/>
                <a:ea typeface="微软雅黑" panose="020B0503020204020204" pitchFamily="34" charset="-122"/>
                <a:cs typeface="Times New Roman" pitchFamily="18" charset="0"/>
              </a:rPr>
              <a:t>exponent </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en-US" altLang="zh-CN" sz="1400" dirty="0">
                <a:latin typeface="微软雅黑" panose="020B0503020204020204" pitchFamily="34" charset="-122"/>
                <a:ea typeface="微软雅黑" panose="020B0503020204020204" pitchFamily="34" charset="-122"/>
                <a:cs typeface="Times New Roman" pitchFamily="18" charset="0"/>
              </a:rPr>
              <a:t>0x19</a:t>
            </a:r>
            <a:r>
              <a:rPr lang="zh-CN" altLang="en-US" sz="1400" dirty="0">
                <a:latin typeface="微软雅黑" panose="020B0503020204020204" pitchFamily="34" charset="-122"/>
                <a:ea typeface="微软雅黑" panose="020B0503020204020204" pitchFamily="34" charset="-122"/>
                <a:cs typeface="Times New Roman" pitchFamily="18" charset="0"/>
              </a:rPr>
              <a:t>；</a:t>
            </a:r>
            <a:r>
              <a:rPr lang="en-US" altLang="zh-CN" sz="1400" dirty="0">
                <a:solidFill>
                  <a:srgbClr val="0000FF"/>
                </a:solidFill>
                <a:latin typeface="微软雅黑" panose="020B0503020204020204" pitchFamily="34" charset="-122"/>
                <a:ea typeface="微软雅黑" panose="020B0503020204020204" pitchFamily="34" charset="-122"/>
                <a:cs typeface="Times New Roman" pitchFamily="18" charset="0"/>
              </a:rPr>
              <a:t>coefficient</a:t>
            </a:r>
            <a:r>
              <a:rPr lang="zh-CN" altLang="en-US" sz="1400" dirty="0">
                <a:solidFill>
                  <a:srgbClr val="0000FF"/>
                </a:solidFill>
                <a:latin typeface="微软雅黑" panose="020B0503020204020204" pitchFamily="34" charset="-122"/>
                <a:ea typeface="微软雅黑" panose="020B0503020204020204" pitchFamily="34" charset="-122"/>
                <a:cs typeface="Times New Roman" pitchFamily="18" charset="0"/>
              </a:rPr>
              <a:t>：</a:t>
            </a:r>
            <a:r>
              <a:rPr lang="en-US" altLang="zh-CN" sz="1400" dirty="0">
                <a:latin typeface="微软雅黑" panose="020B0503020204020204" pitchFamily="34" charset="-122"/>
                <a:ea typeface="微软雅黑" panose="020B0503020204020204" pitchFamily="34" charset="-122"/>
                <a:cs typeface="Times New Roman" pitchFamily="18" charset="0"/>
              </a:rPr>
              <a:t>0x03a30c</a:t>
            </a:r>
          </a:p>
          <a:p>
            <a:pPr algn="l" eaLnBrk="1" hangingPunct="1">
              <a:lnSpc>
                <a:spcPct val="150000"/>
              </a:lnSpc>
              <a:spcBef>
                <a:spcPts val="400"/>
              </a:spcBef>
              <a:spcAft>
                <a:spcPts val="400"/>
              </a:spcAft>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cs typeface="Times New Roman" pitchFamily="18" charset="0"/>
              </a:rPr>
              <a:t>target = 0x03a30c × 256</a:t>
            </a:r>
            <a:r>
              <a:rPr lang="en-US" altLang="zh-CN" sz="1400" baseline="30000" dirty="0">
                <a:latin typeface="微软雅黑" panose="020B0503020204020204" pitchFamily="34" charset="-122"/>
                <a:ea typeface="微软雅黑" panose="020B0503020204020204" pitchFamily="34" charset="-122"/>
                <a:cs typeface="Times New Roman" pitchFamily="18" charset="0"/>
              </a:rPr>
              <a:t> (0x19 - 3)</a:t>
            </a:r>
            <a:r>
              <a:rPr lang="en-US" altLang="zh-CN" sz="1400" dirty="0">
                <a:latin typeface="微软雅黑" panose="020B0503020204020204" pitchFamily="34" charset="-122"/>
                <a:ea typeface="微软雅黑" panose="020B0503020204020204" pitchFamily="34" charset="-122"/>
                <a:cs typeface="Times New Roman" pitchFamily="18" charset="0"/>
              </a:rPr>
              <a:t> = 238,348 × </a:t>
            </a:r>
            <a:r>
              <a:rPr lang="en-US" altLang="zh-CN" sz="1400" dirty="0" smtClean="0">
                <a:latin typeface="微软雅黑" panose="020B0503020204020204" pitchFamily="34" charset="-122"/>
                <a:ea typeface="微软雅黑" panose="020B0503020204020204" pitchFamily="34" charset="-122"/>
                <a:cs typeface="Times New Roman" pitchFamily="18" charset="0"/>
              </a:rPr>
              <a:t>256</a:t>
            </a:r>
            <a:r>
              <a:rPr lang="en-US" altLang="zh-CN" sz="1400" baseline="30000" dirty="0" smtClean="0">
                <a:latin typeface="微软雅黑" panose="020B0503020204020204" pitchFamily="34" charset="-122"/>
                <a:ea typeface="微软雅黑" panose="020B0503020204020204" pitchFamily="34" charset="-122"/>
                <a:cs typeface="Times New Roman" pitchFamily="18" charset="0"/>
              </a:rPr>
              <a:t>22</a:t>
            </a:r>
          </a:p>
          <a:p>
            <a:pPr marL="0" indent="0" algn="l" eaLnBrk="1" hangingPunct="1">
              <a:lnSpc>
                <a:spcPct val="150000"/>
              </a:lnSpc>
              <a:spcBef>
                <a:spcPts val="400"/>
              </a:spcBef>
              <a:spcAft>
                <a:spcPts val="400"/>
              </a:spcAft>
              <a:buNone/>
            </a:pPr>
            <a:r>
              <a:rPr lang="en-US" altLang="zh-CN" sz="1400" baseline="30000" dirty="0">
                <a:latin typeface="微软雅黑" panose="020B0503020204020204" pitchFamily="34" charset="-122"/>
                <a:ea typeface="微软雅黑" panose="020B0503020204020204" pitchFamily="34" charset="-122"/>
                <a:cs typeface="Times New Roman" pitchFamily="18" charset="0"/>
              </a:rPr>
              <a:t> </a:t>
            </a:r>
            <a:r>
              <a:rPr lang="en-US" altLang="zh-CN" sz="1400" baseline="30000" dirty="0" smtClean="0">
                <a:latin typeface="微软雅黑" panose="020B0503020204020204" pitchFamily="34" charset="-122"/>
                <a:ea typeface="微软雅黑" panose="020B0503020204020204" pitchFamily="34" charset="-122"/>
                <a:cs typeface="Times New Roman" pitchFamily="18" charset="0"/>
              </a:rPr>
              <a:t>        </a:t>
            </a:r>
            <a:r>
              <a:rPr lang="en-US" altLang="zh-CN" sz="1400" dirty="0" smtClean="0">
                <a:latin typeface="微软雅黑" panose="020B0503020204020204" pitchFamily="34" charset="-122"/>
                <a:ea typeface="微软雅黑" panose="020B0503020204020204" pitchFamily="34" charset="-122"/>
                <a:cs typeface="Times New Roman" pitchFamily="18" charset="0"/>
              </a:rPr>
              <a:t>= </a:t>
            </a:r>
            <a:r>
              <a:rPr lang="en-US" altLang="zh-CN" sz="1400" dirty="0" smtClean="0">
                <a:latin typeface="微软雅黑" panose="020B0503020204020204" pitchFamily="34" charset="-122"/>
                <a:ea typeface="微软雅黑" panose="020B0503020204020204" pitchFamily="34" charset="-122"/>
                <a:cs typeface="Times New Roman" pitchFamily="18" charset="0"/>
                <a:hlinkClick r:id="rId3"/>
              </a:rPr>
              <a:t>22829202948393929850749706076701368331072452018388575715328</a:t>
            </a:r>
            <a:endParaRPr lang="en-US" altLang="zh-CN" sz="1400" dirty="0">
              <a:latin typeface="微软雅黑" panose="020B0503020204020204" pitchFamily="34" charset="-122"/>
              <a:ea typeface="微软雅黑" panose="020B0503020204020204" pitchFamily="34" charset="-122"/>
              <a:cs typeface="Times New Roman" pitchFamily="18" charset="0"/>
            </a:endParaRPr>
          </a:p>
          <a:p>
            <a:pPr marL="0" indent="0" algn="l" eaLnBrk="1" hangingPunct="1">
              <a:lnSpc>
                <a:spcPct val="150000"/>
              </a:lnSpc>
              <a:spcBef>
                <a:spcPts val="400"/>
              </a:spcBef>
              <a:spcAft>
                <a:spcPts val="400"/>
              </a:spcAft>
              <a:buNone/>
            </a:pPr>
            <a:r>
              <a:rPr lang="en-US" altLang="zh-CN" sz="1400" dirty="0">
                <a:latin typeface="微软雅黑" panose="020B0503020204020204" pitchFamily="34" charset="-122"/>
                <a:ea typeface="微软雅黑" panose="020B0503020204020204" pitchFamily="34" charset="-122"/>
                <a:cs typeface="Times New Roman" pitchFamily="18" charset="0"/>
              </a:rPr>
              <a:t>      = </a:t>
            </a:r>
            <a:r>
              <a:rPr lang="en-US" altLang="zh-CN" sz="1400" dirty="0" smtClean="0">
                <a:latin typeface="微软雅黑" panose="020B0503020204020204" pitchFamily="34" charset="-122"/>
                <a:ea typeface="微软雅黑" panose="020B0503020204020204" pitchFamily="34" charset="-122"/>
                <a:cs typeface="Times New Roman" pitchFamily="18" charset="0"/>
              </a:rPr>
              <a:t>3A30C00000000000000000000000000000000000000000000</a:t>
            </a:r>
          </a:p>
          <a:p>
            <a:pPr marL="0" indent="0" algn="l" eaLnBrk="1" hangingPunct="1">
              <a:lnSpc>
                <a:spcPct val="150000"/>
              </a:lnSpc>
              <a:spcBef>
                <a:spcPts val="400"/>
              </a:spcBef>
              <a:spcAft>
                <a:spcPts val="400"/>
              </a:spcAft>
              <a:buNone/>
            </a:pPr>
            <a:r>
              <a:rPr lang="en-US" altLang="zh-CN" sz="1400" dirty="0">
                <a:latin typeface="微软雅黑" panose="020B0503020204020204" pitchFamily="34" charset="-122"/>
                <a:ea typeface="微软雅黑" panose="020B0503020204020204" pitchFamily="34" charset="-122"/>
                <a:cs typeface="Times New Roman" pitchFamily="18" charset="0"/>
              </a:rPr>
              <a:t>      = </a:t>
            </a:r>
            <a:r>
              <a:rPr lang="en-US" altLang="zh-CN" sz="1400" dirty="0" smtClean="0">
                <a:latin typeface="微软雅黑" panose="020B0503020204020204" pitchFamily="34" charset="-122"/>
                <a:ea typeface="微软雅黑" panose="020B0503020204020204" pitchFamily="34" charset="-122"/>
                <a:cs typeface="Times New Roman" pitchFamily="18" charset="0"/>
              </a:rPr>
              <a:t>0x0000000000000003A30C00000000000000000000000000000000000000000000</a:t>
            </a:r>
          </a:p>
          <a:p>
            <a:pPr marL="0" indent="0" algn="l" eaLnBrk="1" hangingPunct="1">
              <a:lnSpc>
                <a:spcPct val="150000"/>
              </a:lnSpc>
              <a:spcBef>
                <a:spcPts val="600"/>
              </a:spcBef>
              <a:buNone/>
            </a:pPr>
            <a:endParaRPr lang="en-US" altLang="zh-CN" sz="1400" dirty="0" smtClean="0">
              <a:latin typeface="微软雅黑" panose="020B0503020204020204" pitchFamily="34" charset="-122"/>
              <a:ea typeface="微软雅黑" panose="020B0503020204020204" pitchFamily="34" charset="-122"/>
              <a:cs typeface="Times New Roman" pitchFamily="18" charset="0"/>
            </a:endParaRPr>
          </a:p>
        </p:txBody>
      </p:sp>
      <p:sp>
        <p:nvSpPr>
          <p:cNvPr id="10" name="矩形 9"/>
          <p:cNvSpPr/>
          <p:nvPr/>
        </p:nvSpPr>
        <p:spPr>
          <a:xfrm>
            <a:off x="5124249" y="6573862"/>
            <a:ext cx="4010023" cy="261610"/>
          </a:xfrm>
          <a:prstGeom prst="rect">
            <a:avLst/>
          </a:prstGeom>
        </p:spPr>
        <p:txBody>
          <a:bodyPr wrap="square">
            <a:spAutoFit/>
          </a:bodyPr>
          <a:lstStyle/>
          <a:p>
            <a:r>
              <a:rPr lang="zh-CN" altLang="en-US" sz="1050" dirty="0"/>
              <a:t>https://www.mobilefish.com/services/big_number/big_number.php</a:t>
            </a:r>
          </a:p>
        </p:txBody>
      </p:sp>
    </p:spTree>
    <p:extLst>
      <p:ext uri="{BB962C8B-B14F-4D97-AF65-F5344CB8AC3E}">
        <p14:creationId xmlns:p14="http://schemas.microsoft.com/office/powerpoint/2010/main" val="207913357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428870" cy="523220"/>
          </a:xfrm>
          <a:prstGeom prst="rect">
            <a:avLst/>
          </a:prstGeom>
        </p:spPr>
        <p:txBody>
          <a:bodyPr wrap="none">
            <a:spAutoFit/>
          </a:bodyPr>
          <a:lstStyle/>
          <a:p>
            <a:r>
              <a:rPr lang="zh-CN" altLang="en-US" sz="2800" kern="0" dirty="0" smtClean="0">
                <a:solidFill>
                  <a:prstClr val="black"/>
                </a:solidFill>
                <a:ea typeface="黑体" pitchFamily="49" charset="-122"/>
              </a:rPr>
              <a:t>难度</a:t>
            </a:r>
            <a:r>
              <a:rPr lang="en-US" altLang="zh-CN" sz="2800" kern="0" dirty="0" smtClean="0">
                <a:solidFill>
                  <a:prstClr val="black"/>
                </a:solidFill>
                <a:ea typeface="黑体" pitchFamily="49" charset="-122"/>
              </a:rPr>
              <a:t>(Difficulty)</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04790" y="1193179"/>
            <a:ext cx="8839210" cy="41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难度值在区块中并不记录，</a:t>
            </a:r>
            <a:r>
              <a:rPr lang="zh-CN" altLang="en-US" sz="1800" dirty="0" smtClean="0">
                <a:latin typeface="微软雅黑" panose="020B0503020204020204" pitchFamily="34" charset="-122"/>
                <a:ea typeface="微软雅黑" panose="020B0503020204020204" pitchFamily="34" charset="-122"/>
                <a:cs typeface="Times New Roman" pitchFamily="18" charset="0"/>
              </a:rPr>
              <a:t>仅为了</a:t>
            </a:r>
            <a:r>
              <a:rPr lang="zh-CN" altLang="en-US" sz="1800" dirty="0">
                <a:latin typeface="微软雅黑" panose="020B0503020204020204" pitchFamily="34" charset="-122"/>
                <a:ea typeface="微软雅黑" panose="020B0503020204020204" pitchFamily="34" charset="-122"/>
                <a:cs typeface="Times New Roman" pitchFamily="18" charset="0"/>
              </a:rPr>
              <a:t>人类直观感受解题难度而演变出的一个浮点数</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endParaRPr lang="en-US" altLang="zh-CN" sz="1800" dirty="0">
              <a:latin typeface="微软雅黑" panose="020B0503020204020204" pitchFamily="34" charset="-122"/>
              <a:ea typeface="微软雅黑" panose="020B0503020204020204" pitchFamily="34" charset="-122"/>
              <a:cs typeface="Times New Roman" pitchFamily="18" charset="0"/>
            </a:endParaRPr>
          </a:p>
        </p:txBody>
      </p:sp>
      <p:sp>
        <p:nvSpPr>
          <p:cNvPr id="4" name="矩形 3"/>
          <p:cNvSpPr/>
          <p:nvPr/>
        </p:nvSpPr>
        <p:spPr>
          <a:xfrm>
            <a:off x="304790" y="1770007"/>
            <a:ext cx="8693295" cy="646331"/>
          </a:xfrm>
          <a:prstGeom prst="rect">
            <a:avLst/>
          </a:prstGeom>
          <a:ln w="19050">
            <a:solidFill>
              <a:srgbClr val="00B050"/>
            </a:solidFill>
          </a:ln>
        </p:spPr>
        <p:txBody>
          <a:bodyPr wrap="square">
            <a:spAutoFit/>
          </a:bodyPr>
          <a:lstStyle/>
          <a:p>
            <a:pPr algn="ctr"/>
            <a:r>
              <a:rPr lang="en-US" altLang="zh-CN" dirty="0" smtClean="0">
                <a:ea typeface="黑体" panose="02010609060101010101" pitchFamily="49" charset="-122"/>
                <a:cs typeface="Times New Roman" pitchFamily="18" charset="0"/>
              </a:rPr>
              <a:t>Difficulty</a:t>
            </a:r>
            <a:r>
              <a:rPr lang="zh-CN" altLang="en-US" dirty="0" smtClean="0">
                <a:ea typeface="黑体" panose="02010609060101010101" pitchFamily="49" charset="-122"/>
                <a:cs typeface="Times New Roman" pitchFamily="18" charset="0"/>
              </a:rPr>
              <a:t> </a:t>
            </a:r>
            <a:r>
              <a:rPr lang="en-US" altLang="zh-CN" dirty="0" smtClean="0">
                <a:latin typeface="黑体" panose="02010609060101010101" pitchFamily="49" charset="-122"/>
                <a:ea typeface="黑体" panose="02010609060101010101" pitchFamily="49" charset="-122"/>
                <a:cs typeface="Times New Roman" pitchFamily="18" charset="0"/>
              </a:rPr>
              <a:t>= </a:t>
            </a:r>
            <a:r>
              <a:rPr lang="zh-CN" altLang="en-US" dirty="0" smtClean="0">
                <a:latin typeface="黑体" panose="02010609060101010101" pitchFamily="49" charset="-122"/>
                <a:ea typeface="黑体" panose="02010609060101010101" pitchFamily="49" charset="-122"/>
                <a:cs typeface="Times New Roman" pitchFamily="18" charset="0"/>
              </a:rPr>
              <a:t>最大目标值 </a:t>
            </a:r>
            <a:r>
              <a:rPr lang="en-US" altLang="zh-CN" dirty="0" smtClean="0">
                <a:latin typeface="黑体" panose="02010609060101010101" pitchFamily="49" charset="-122"/>
                <a:ea typeface="黑体" panose="02010609060101010101" pitchFamily="49" charset="-122"/>
                <a:cs typeface="Times New Roman" pitchFamily="18" charset="0"/>
              </a:rPr>
              <a:t>/</a:t>
            </a:r>
            <a:r>
              <a:rPr lang="en-US" altLang="zh-CN" dirty="0" smtClean="0">
                <a:ea typeface="黑体" panose="02010609060101010101" pitchFamily="49" charset="-122"/>
                <a:cs typeface="Times New Roman" pitchFamily="18" charset="0"/>
              </a:rPr>
              <a:t> </a:t>
            </a:r>
            <a:r>
              <a:rPr lang="en-US" altLang="zh-CN" dirty="0">
                <a:ea typeface="黑体" panose="02010609060101010101" pitchFamily="49" charset="-122"/>
                <a:cs typeface="Times New Roman" pitchFamily="18" charset="0"/>
              </a:rPr>
              <a:t>Difficulty </a:t>
            </a:r>
            <a:r>
              <a:rPr lang="en-US" altLang="zh-CN" dirty="0" smtClean="0">
                <a:ea typeface="黑体" panose="02010609060101010101" pitchFamily="49" charset="-122"/>
                <a:cs typeface="Times New Roman" pitchFamily="18" charset="0"/>
              </a:rPr>
              <a:t>Target</a:t>
            </a:r>
          </a:p>
          <a:p>
            <a:pPr algn="ctr"/>
            <a:r>
              <a:rPr lang="zh-CN" altLang="en-US" dirty="0">
                <a:solidFill>
                  <a:srgbClr val="0000FF"/>
                </a:solidFill>
                <a:ea typeface="微软雅黑" pitchFamily="34" charset="-122"/>
                <a:cs typeface="Times New Roman" pitchFamily="18" charset="0"/>
              </a:rPr>
              <a:t>最大目标值</a:t>
            </a:r>
            <a:r>
              <a:rPr lang="en-US" altLang="zh-CN" dirty="0">
                <a:solidFill>
                  <a:srgbClr val="0000FF"/>
                </a:solidFill>
                <a:ea typeface="微软雅黑" pitchFamily="34" charset="-122"/>
                <a:cs typeface="Times New Roman" pitchFamily="18" charset="0"/>
              </a:rPr>
              <a:t>= </a:t>
            </a:r>
            <a:r>
              <a:rPr lang="en-US" altLang="zh-CN" dirty="0" smtClean="0">
                <a:solidFill>
                  <a:srgbClr val="0000FF"/>
                </a:solidFill>
                <a:ea typeface="微软雅黑" pitchFamily="34" charset="-122"/>
                <a:cs typeface="Times New Roman" pitchFamily="18" charset="0"/>
              </a:rPr>
              <a:t>0x00000000FFFFFFFFFFFFFFFFFFFFFFFFFFFFFFFFFFFFFFFFFFFFFFF</a:t>
            </a:r>
          </a:p>
        </p:txBody>
      </p:sp>
      <p:pic>
        <p:nvPicPr>
          <p:cNvPr id="6" name="图片 5"/>
          <p:cNvPicPr>
            <a:picLocks noChangeAspect="1"/>
          </p:cNvPicPr>
          <p:nvPr/>
        </p:nvPicPr>
        <p:blipFill>
          <a:blip r:embed="rId2"/>
          <a:stretch>
            <a:fillRect/>
          </a:stretch>
        </p:blipFill>
        <p:spPr>
          <a:xfrm>
            <a:off x="304789" y="4025526"/>
            <a:ext cx="4529263" cy="2521127"/>
          </a:xfrm>
          <a:prstGeom prst="rect">
            <a:avLst/>
          </a:prstGeom>
        </p:spPr>
      </p:pic>
      <p:sp>
        <p:nvSpPr>
          <p:cNvPr id="7" name="矩形 6"/>
          <p:cNvSpPr/>
          <p:nvPr/>
        </p:nvSpPr>
        <p:spPr>
          <a:xfrm>
            <a:off x="304790" y="2481083"/>
            <a:ext cx="8693295" cy="139762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60363" indent="-360363">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当</a:t>
            </a:r>
            <a:r>
              <a:rPr lang="en-US" altLang="zh-CN" sz="1600" dirty="0">
                <a:latin typeface="微软雅黑" panose="020B0503020204020204" pitchFamily="34" charset="-122"/>
                <a:ea typeface="微软雅黑" panose="020B0503020204020204" pitchFamily="34" charset="-122"/>
                <a:cs typeface="Times New Roman" pitchFamily="18" charset="0"/>
              </a:rPr>
              <a:t>Difficulty Target=0</a:t>
            </a:r>
            <a:r>
              <a:rPr lang="zh-CN" altLang="en-US" sz="1600" dirty="0">
                <a:latin typeface="微软雅黑" panose="020B0503020204020204" pitchFamily="34" charset="-122"/>
                <a:ea typeface="微软雅黑" panose="020B0503020204020204" pitchFamily="34" charset="-122"/>
                <a:cs typeface="Times New Roman" pitchFamily="18" charset="0"/>
              </a:rPr>
              <a:t>时，</a:t>
            </a:r>
            <a:r>
              <a:rPr lang="en-US" altLang="zh-CN" sz="1600" dirty="0">
                <a:latin typeface="微软雅黑" panose="020B0503020204020204" pitchFamily="34" charset="-122"/>
                <a:ea typeface="微软雅黑" panose="020B0503020204020204" pitchFamily="34" charset="-122"/>
                <a:cs typeface="Times New Roman" pitchFamily="18" charset="0"/>
              </a:rPr>
              <a:t>Difficulty</a:t>
            </a:r>
            <a:r>
              <a:rPr lang="zh-CN" altLang="en-US" sz="1600" dirty="0">
                <a:latin typeface="微软雅黑" panose="020B0503020204020204" pitchFamily="34" charset="-122"/>
                <a:ea typeface="微软雅黑" panose="020B0503020204020204" pitchFamily="34" charset="-122"/>
                <a:cs typeface="Times New Roman" pitchFamily="18" charset="0"/>
              </a:rPr>
              <a:t>无穷大，标志着难以计算。</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marL="360363" indent="-360363">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当</a:t>
            </a:r>
            <a:r>
              <a:rPr lang="en-US" altLang="zh-CN" sz="1600" dirty="0">
                <a:latin typeface="微软雅黑" panose="020B0503020204020204" pitchFamily="34" charset="-122"/>
                <a:ea typeface="微软雅黑" panose="020B0503020204020204" pitchFamily="34" charset="-122"/>
                <a:cs typeface="Times New Roman" pitchFamily="18" charset="0"/>
              </a:rPr>
              <a:t>Difficulty Target=1</a:t>
            </a:r>
            <a:r>
              <a:rPr lang="zh-CN" altLang="en-US" sz="1600" dirty="0">
                <a:latin typeface="微软雅黑" panose="020B0503020204020204" pitchFamily="34" charset="-122"/>
                <a:ea typeface="微软雅黑" panose="020B0503020204020204" pitchFamily="34" charset="-122"/>
                <a:cs typeface="Times New Roman" pitchFamily="18" charset="0"/>
              </a:rPr>
              <a:t>时，</a:t>
            </a:r>
            <a:r>
              <a:rPr lang="en-US" altLang="zh-CN" sz="1600" dirty="0">
                <a:latin typeface="微软雅黑" panose="020B0503020204020204" pitchFamily="34" charset="-122"/>
                <a:ea typeface="微软雅黑" panose="020B0503020204020204" pitchFamily="34" charset="-122"/>
                <a:cs typeface="Times New Roman" pitchFamily="18" charset="0"/>
              </a:rPr>
              <a:t>Difficulty</a:t>
            </a:r>
            <a:r>
              <a:rPr lang="zh-CN" altLang="en-US" sz="1600" dirty="0">
                <a:latin typeface="微软雅黑" panose="020B0503020204020204" pitchFamily="34" charset="-122"/>
                <a:ea typeface="微软雅黑" panose="020B0503020204020204" pitchFamily="34" charset="-122"/>
                <a:cs typeface="Times New Roman" pitchFamily="18" charset="0"/>
              </a:rPr>
              <a:t>最大，等于</a:t>
            </a:r>
            <a:r>
              <a:rPr lang="en-US" altLang="zh-CN" sz="1600" dirty="0">
                <a:latin typeface="微软雅黑" panose="020B0503020204020204" pitchFamily="34" charset="-122"/>
                <a:ea typeface="微软雅黑" panose="020B0503020204020204" pitchFamily="34" charset="-122"/>
                <a:cs typeface="Times New Roman" pitchFamily="18" charset="0"/>
              </a:rPr>
              <a:t>2</a:t>
            </a:r>
            <a:r>
              <a:rPr lang="en-US" altLang="zh-CN" sz="1600" baseline="30000" dirty="0">
                <a:latin typeface="微软雅黑" panose="020B0503020204020204" pitchFamily="34" charset="-122"/>
                <a:ea typeface="微软雅黑" panose="020B0503020204020204" pitchFamily="34" charset="-122"/>
                <a:cs typeface="Times New Roman" pitchFamily="18" charset="0"/>
              </a:rPr>
              <a:t>(256-32)</a:t>
            </a:r>
            <a:r>
              <a:rPr lang="en-US" altLang="zh-CN" sz="1600" dirty="0">
                <a:latin typeface="微软雅黑" panose="020B0503020204020204" pitchFamily="34" charset="-122"/>
                <a:ea typeface="微软雅黑" panose="020B0503020204020204" pitchFamily="34" charset="-122"/>
                <a:cs typeface="Times New Roman" pitchFamily="18" charset="0"/>
              </a:rPr>
              <a:t>-1</a:t>
            </a:r>
            <a:r>
              <a:rPr lang="zh-CN" altLang="en-US" sz="1600" dirty="0">
                <a:latin typeface="微软雅黑" panose="020B0503020204020204" pitchFamily="34" charset="-122"/>
                <a:ea typeface="微软雅黑" panose="020B0503020204020204" pitchFamily="34" charset="-122"/>
                <a:cs typeface="Times New Roman" pitchFamily="18" charset="0"/>
              </a:rPr>
              <a:t>。</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marL="360363" indent="-360363">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当</a:t>
            </a:r>
            <a:r>
              <a:rPr lang="en-US" altLang="zh-CN" sz="1600" dirty="0">
                <a:latin typeface="微软雅黑" panose="020B0503020204020204" pitchFamily="34" charset="-122"/>
                <a:ea typeface="微软雅黑" panose="020B0503020204020204" pitchFamily="34" charset="-122"/>
                <a:cs typeface="Times New Roman" pitchFamily="18" charset="0"/>
              </a:rPr>
              <a:t>Difficulty Target=</a:t>
            </a:r>
            <a:r>
              <a:rPr lang="zh-CN" altLang="en-US" sz="1600" dirty="0">
                <a:latin typeface="微软雅黑" panose="020B0503020204020204" pitchFamily="34" charset="-122"/>
                <a:ea typeface="微软雅黑" panose="020B0503020204020204" pitchFamily="34" charset="-122"/>
                <a:cs typeface="Times New Roman" pitchFamily="18" charset="0"/>
              </a:rPr>
              <a:t>最大目标值，</a:t>
            </a:r>
            <a:r>
              <a:rPr lang="en-US" altLang="zh-CN" sz="1600" dirty="0">
                <a:latin typeface="微软雅黑" panose="020B0503020204020204" pitchFamily="34" charset="-122"/>
                <a:ea typeface="微软雅黑" panose="020B0503020204020204" pitchFamily="34" charset="-122"/>
                <a:cs typeface="Times New Roman" pitchFamily="18" charset="0"/>
              </a:rPr>
              <a:t> Difficulty</a:t>
            </a:r>
            <a:r>
              <a:rPr lang="zh-CN" altLang="en-US" sz="1600" dirty="0">
                <a:latin typeface="微软雅黑" panose="020B0503020204020204" pitchFamily="34" charset="-122"/>
                <a:ea typeface="微软雅黑" panose="020B0503020204020204" pitchFamily="34" charset="-122"/>
                <a:cs typeface="Times New Roman" pitchFamily="18" charset="0"/>
              </a:rPr>
              <a:t>最小，等于</a:t>
            </a:r>
            <a:r>
              <a:rPr lang="en-US" altLang="zh-CN" sz="1600" dirty="0">
                <a:latin typeface="微软雅黑" panose="020B0503020204020204" pitchFamily="34" charset="-122"/>
                <a:ea typeface="微软雅黑" panose="020B0503020204020204" pitchFamily="34" charset="-122"/>
                <a:cs typeface="Times New Roman" pitchFamily="18" charset="0"/>
              </a:rPr>
              <a:t>1</a:t>
            </a:r>
            <a:r>
              <a:rPr lang="zh-CN" altLang="en-US" sz="1600" dirty="0">
                <a:latin typeface="微软雅黑" panose="020B0503020204020204" pitchFamily="34" charset="-122"/>
                <a:ea typeface="微软雅黑" panose="020B0503020204020204" pitchFamily="34" charset="-122"/>
                <a:cs typeface="Times New Roman" pitchFamily="18" charset="0"/>
              </a:rPr>
              <a:t>。</a:t>
            </a:r>
            <a:endParaRPr lang="en-US" altLang="zh-CN" sz="1600" dirty="0">
              <a:latin typeface="微软雅黑" panose="020B0503020204020204" pitchFamily="34" charset="-122"/>
              <a:ea typeface="微软雅黑" panose="020B0503020204020204" pitchFamily="34" charset="-122"/>
              <a:cs typeface="Times New Roman" pitchFamily="18" charset="0"/>
            </a:endParaRPr>
          </a:p>
        </p:txBody>
      </p:sp>
      <p:sp>
        <p:nvSpPr>
          <p:cNvPr id="9" name="矩形 8"/>
          <p:cNvSpPr/>
          <p:nvPr/>
        </p:nvSpPr>
        <p:spPr>
          <a:xfrm>
            <a:off x="4923269" y="4025527"/>
            <a:ext cx="4074816" cy="25391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spcBef>
                <a:spcPts val="300"/>
              </a:spcBef>
              <a:spcAft>
                <a:spcPts val="300"/>
              </a:spcAft>
            </a:pPr>
            <a:r>
              <a:rPr lang="en-US" altLang="zh-CN" sz="1600" dirty="0" smtClean="0">
                <a:solidFill>
                  <a:schemeClr val="dk1"/>
                </a:solidFill>
                <a:latin typeface="微软雅黑" panose="020B0503020204020204" pitchFamily="34" charset="-122"/>
                <a:ea typeface="微软雅黑" panose="020B0503020204020204" pitchFamily="34" charset="-122"/>
                <a:cs typeface="Times New Roman" pitchFamily="18" charset="0"/>
              </a:rPr>
              <a:t>Bits</a:t>
            </a:r>
            <a:r>
              <a:rPr lang="zh-CN" altLang="en-US" sz="1600" dirty="0" smtClean="0">
                <a:solidFill>
                  <a:schemeClr val="dk1"/>
                </a:solidFill>
                <a:latin typeface="微软雅黑" panose="020B0503020204020204" pitchFamily="34" charset="-122"/>
                <a:ea typeface="微软雅黑" panose="020B0503020204020204" pitchFamily="34" charset="-122"/>
                <a:cs typeface="Times New Roman" pitchFamily="18" charset="0"/>
              </a:rPr>
              <a:t>：</a:t>
            </a:r>
            <a:r>
              <a:rPr lang="en-US" altLang="zh-CN" sz="1600" dirty="0" smtClean="0">
                <a:solidFill>
                  <a:schemeClr val="dk1"/>
                </a:solidFill>
                <a:latin typeface="微软雅黑" panose="020B0503020204020204" pitchFamily="34" charset="-122"/>
                <a:ea typeface="微软雅黑" panose="020B0503020204020204" pitchFamily="34" charset="-122"/>
                <a:cs typeface="Times New Roman" pitchFamily="18" charset="0"/>
              </a:rPr>
              <a:t>0x1d00ffff</a:t>
            </a:r>
            <a:r>
              <a:rPr lang="zh-CN" altLang="en-US" sz="1600" dirty="0" smtClean="0">
                <a:solidFill>
                  <a:schemeClr val="dk1"/>
                </a:solidFill>
                <a:latin typeface="微软雅黑" panose="020B0503020204020204" pitchFamily="34" charset="-122"/>
                <a:ea typeface="微软雅黑" panose="020B0503020204020204" pitchFamily="34" charset="-122"/>
                <a:cs typeface="Times New Roman" pitchFamily="18" charset="0"/>
              </a:rPr>
              <a:t>（十进制</a:t>
            </a:r>
            <a:r>
              <a:rPr lang="zh-CN" altLang="en-US" sz="1600" dirty="0">
                <a:solidFill>
                  <a:schemeClr val="dk1"/>
                </a:solidFill>
                <a:latin typeface="微软雅黑" panose="020B0503020204020204" pitchFamily="34" charset="-122"/>
                <a:ea typeface="微软雅黑" panose="020B0503020204020204" pitchFamily="34" charset="-122"/>
                <a:cs typeface="Times New Roman" pitchFamily="18" charset="0"/>
              </a:rPr>
              <a:t>为</a:t>
            </a:r>
            <a:r>
              <a:rPr lang="en-US" altLang="zh-CN" sz="1600" dirty="0">
                <a:solidFill>
                  <a:schemeClr val="dk1"/>
                </a:solidFill>
                <a:latin typeface="微软雅黑" panose="020B0503020204020204" pitchFamily="34" charset="-122"/>
                <a:ea typeface="微软雅黑" panose="020B0503020204020204" pitchFamily="34" charset="-122"/>
                <a:cs typeface="Times New Roman" pitchFamily="18" charset="0"/>
              </a:rPr>
              <a:t>486604799</a:t>
            </a:r>
            <a:r>
              <a:rPr lang="zh-CN" altLang="en-US" sz="1600" dirty="0" smtClean="0">
                <a:solidFill>
                  <a:schemeClr val="dk1"/>
                </a:solidFill>
                <a:latin typeface="微软雅黑" panose="020B0503020204020204" pitchFamily="34" charset="-122"/>
                <a:ea typeface="微软雅黑" panose="020B0503020204020204" pitchFamily="34" charset="-122"/>
                <a:cs typeface="Times New Roman" pitchFamily="18" charset="0"/>
              </a:rPr>
              <a:t>）</a:t>
            </a:r>
            <a:r>
              <a:rPr lang="en-US" altLang="zh-CN" sz="1600" dirty="0" smtClean="0">
                <a:solidFill>
                  <a:schemeClr val="dk1"/>
                </a:solidFill>
                <a:latin typeface="微软雅黑" panose="020B0503020204020204" pitchFamily="34" charset="-122"/>
                <a:ea typeface="微软雅黑" panose="020B0503020204020204" pitchFamily="34" charset="-122"/>
                <a:cs typeface="Times New Roman" pitchFamily="18" charset="0"/>
              </a:rPr>
              <a:t>Target</a:t>
            </a:r>
            <a:r>
              <a:rPr lang="zh-CN" altLang="en-US" sz="1600" dirty="0">
                <a:solidFill>
                  <a:schemeClr val="dk1"/>
                </a:solidFill>
                <a:latin typeface="微软雅黑" panose="020B0503020204020204" pitchFamily="34" charset="-122"/>
                <a:ea typeface="微软雅黑" panose="020B0503020204020204" pitchFamily="34" charset="-122"/>
                <a:cs typeface="Times New Roman" pitchFamily="18" charset="0"/>
              </a:rPr>
              <a:t>：</a:t>
            </a:r>
            <a:r>
              <a:rPr lang="en-US" altLang="zh-CN" sz="1600" dirty="0" smtClean="0">
                <a:solidFill>
                  <a:schemeClr val="dk1"/>
                </a:solidFill>
                <a:latin typeface="微软雅黑" panose="020B0503020204020204" pitchFamily="34" charset="-122"/>
                <a:ea typeface="微软雅黑" panose="020B0503020204020204" pitchFamily="34" charset="-122"/>
                <a:cs typeface="Times New Roman" pitchFamily="18" charset="0"/>
              </a:rPr>
              <a:t>0x00ffff * 256</a:t>
            </a:r>
            <a:r>
              <a:rPr lang="en-US" altLang="zh-CN" sz="1600" baseline="30000" dirty="0" smtClean="0">
                <a:solidFill>
                  <a:schemeClr val="dk1"/>
                </a:solidFill>
                <a:latin typeface="微软雅黑" panose="020B0503020204020204" pitchFamily="34" charset="-122"/>
                <a:ea typeface="微软雅黑" panose="020B0503020204020204" pitchFamily="34" charset="-122"/>
                <a:cs typeface="Times New Roman" pitchFamily="18" charset="0"/>
              </a:rPr>
              <a:t>26</a:t>
            </a:r>
            <a:r>
              <a:rPr lang="zh-CN" altLang="en-US" sz="1600" dirty="0" smtClean="0">
                <a:solidFill>
                  <a:schemeClr val="dk1"/>
                </a:solidFill>
                <a:latin typeface="微软雅黑" panose="020B0503020204020204" pitchFamily="34" charset="-122"/>
                <a:ea typeface="微软雅黑" panose="020B0503020204020204" pitchFamily="34" charset="-122"/>
                <a:cs typeface="Times New Roman" pitchFamily="18" charset="0"/>
              </a:rPr>
              <a:t>，即</a:t>
            </a:r>
            <a:endParaRPr lang="en-US" altLang="zh-CN" sz="1600" dirty="0" smtClean="0">
              <a:solidFill>
                <a:schemeClr val="dk1"/>
              </a:solidFill>
              <a:latin typeface="微软雅黑" panose="020B0503020204020204" pitchFamily="34" charset="-122"/>
              <a:ea typeface="微软雅黑" panose="020B0503020204020204" pitchFamily="34" charset="-122"/>
              <a:cs typeface="Times New Roman" pitchFamily="18" charset="0"/>
            </a:endParaRPr>
          </a:p>
          <a:p>
            <a:pPr algn="just">
              <a:lnSpc>
                <a:spcPct val="150000"/>
              </a:lnSpc>
              <a:spcBef>
                <a:spcPts val="300"/>
              </a:spcBef>
              <a:spcAft>
                <a:spcPts val="300"/>
              </a:spcAft>
            </a:pPr>
            <a:r>
              <a:rPr lang="en-US" altLang="zh-CN" sz="1600" dirty="0" smtClean="0">
                <a:solidFill>
                  <a:schemeClr val="dk1"/>
                </a:solidFill>
                <a:latin typeface="微软雅黑" panose="020B0503020204020204" pitchFamily="34" charset="-122"/>
                <a:ea typeface="微软雅黑" panose="020B0503020204020204" pitchFamily="34" charset="-122"/>
                <a:cs typeface="Times New Roman" pitchFamily="18" charset="0"/>
              </a:rPr>
              <a:t>0x00000000ffff0000000000000000000000000000000000000000000000000000</a:t>
            </a:r>
          </a:p>
          <a:p>
            <a:pPr algn="just">
              <a:lnSpc>
                <a:spcPct val="150000"/>
              </a:lnSpc>
              <a:spcBef>
                <a:spcPts val="300"/>
              </a:spcBef>
              <a:spcAft>
                <a:spcPts val="300"/>
              </a:spcAft>
            </a:pPr>
            <a:r>
              <a:rPr lang="zh-CN" altLang="en-US" sz="1600" dirty="0">
                <a:solidFill>
                  <a:schemeClr val="dk1"/>
                </a:solidFill>
                <a:latin typeface="微软雅黑" panose="020B0503020204020204" pitchFamily="34" charset="-122"/>
                <a:ea typeface="微软雅黑" panose="020B0503020204020204" pitchFamily="34" charset="-122"/>
                <a:cs typeface="Times New Roman" pitchFamily="18" charset="0"/>
              </a:rPr>
              <a:t>做一次计算，满足上述条件（前</a:t>
            </a:r>
            <a:r>
              <a:rPr lang="en-US" altLang="zh-CN" sz="1600" dirty="0">
                <a:solidFill>
                  <a:schemeClr val="dk1"/>
                </a:solidFill>
                <a:latin typeface="微软雅黑" panose="020B0503020204020204" pitchFamily="34" charset="-122"/>
                <a:ea typeface="微软雅黑" panose="020B0503020204020204" pitchFamily="34" charset="-122"/>
                <a:cs typeface="Times New Roman" pitchFamily="18" charset="0"/>
              </a:rPr>
              <a:t>32</a:t>
            </a:r>
            <a:r>
              <a:rPr lang="zh-CN" altLang="en-US" sz="1600" dirty="0">
                <a:solidFill>
                  <a:schemeClr val="dk1"/>
                </a:solidFill>
                <a:latin typeface="微软雅黑" panose="020B0503020204020204" pitchFamily="34" charset="-122"/>
                <a:ea typeface="微软雅黑" panose="020B0503020204020204" pitchFamily="34" charset="-122"/>
                <a:cs typeface="Times New Roman" pitchFamily="18" charset="0"/>
              </a:rPr>
              <a:t>位的值均为</a:t>
            </a:r>
            <a:r>
              <a:rPr lang="en-US" altLang="zh-CN" sz="1600" dirty="0">
                <a:solidFill>
                  <a:schemeClr val="dk1"/>
                </a:solidFill>
                <a:latin typeface="微软雅黑" panose="020B0503020204020204" pitchFamily="34" charset="-122"/>
                <a:ea typeface="微软雅黑" panose="020B0503020204020204" pitchFamily="34" charset="-122"/>
                <a:cs typeface="Times New Roman" pitchFamily="18" charset="0"/>
              </a:rPr>
              <a:t>0</a:t>
            </a:r>
            <a:r>
              <a:rPr lang="zh-CN" altLang="en-US" sz="1600" dirty="0">
                <a:solidFill>
                  <a:schemeClr val="dk1"/>
                </a:solidFill>
                <a:latin typeface="微软雅黑" panose="020B0503020204020204" pitchFamily="34" charset="-122"/>
                <a:ea typeface="微软雅黑" panose="020B0503020204020204" pitchFamily="34" charset="-122"/>
                <a:cs typeface="Times New Roman" pitchFamily="18" charset="0"/>
              </a:rPr>
              <a:t>）的概率为</a:t>
            </a:r>
            <a:r>
              <a:rPr lang="en-US" altLang="zh-CN" sz="1600" dirty="0">
                <a:solidFill>
                  <a:schemeClr val="dk1"/>
                </a:solidFill>
                <a:latin typeface="微软雅黑" panose="020B0503020204020204" pitchFamily="34" charset="-122"/>
                <a:ea typeface="微软雅黑" panose="020B0503020204020204" pitchFamily="34" charset="-122"/>
                <a:cs typeface="Times New Roman" pitchFamily="18" charset="0"/>
              </a:rPr>
              <a:t>1 / </a:t>
            </a:r>
            <a:r>
              <a:rPr lang="en-US" altLang="zh-CN" sz="1600" dirty="0" smtClean="0">
                <a:solidFill>
                  <a:schemeClr val="dk1"/>
                </a:solidFill>
                <a:latin typeface="微软雅黑" panose="020B0503020204020204" pitchFamily="34" charset="-122"/>
                <a:ea typeface="微软雅黑" panose="020B0503020204020204" pitchFamily="34" charset="-122"/>
                <a:cs typeface="Times New Roman" pitchFamily="18" charset="0"/>
              </a:rPr>
              <a:t>2</a:t>
            </a:r>
            <a:r>
              <a:rPr lang="en-US" altLang="zh-CN" sz="1600" baseline="30000" dirty="0" smtClean="0">
                <a:solidFill>
                  <a:schemeClr val="dk1"/>
                </a:solidFill>
                <a:latin typeface="微软雅黑" panose="020B0503020204020204" pitchFamily="34" charset="-122"/>
                <a:ea typeface="微软雅黑" panose="020B0503020204020204" pitchFamily="34" charset="-122"/>
                <a:cs typeface="Times New Roman" pitchFamily="18" charset="0"/>
              </a:rPr>
              <a:t>32</a:t>
            </a:r>
            <a:endParaRPr lang="zh-CN" altLang="en-US" sz="1600" baseline="30000" dirty="0">
              <a:solidFill>
                <a:schemeClr val="dk1"/>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55787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428870" cy="523220"/>
          </a:xfrm>
          <a:prstGeom prst="rect">
            <a:avLst/>
          </a:prstGeom>
        </p:spPr>
        <p:txBody>
          <a:bodyPr wrap="none">
            <a:spAutoFit/>
          </a:bodyPr>
          <a:lstStyle/>
          <a:p>
            <a:r>
              <a:rPr lang="zh-CN" altLang="en-US" sz="2800" kern="0" dirty="0" smtClean="0">
                <a:solidFill>
                  <a:prstClr val="black"/>
                </a:solidFill>
                <a:ea typeface="黑体" pitchFamily="49" charset="-122"/>
              </a:rPr>
              <a:t>难度</a:t>
            </a:r>
            <a:r>
              <a:rPr lang="en-US" altLang="zh-CN" sz="2800" kern="0" dirty="0" smtClean="0">
                <a:solidFill>
                  <a:prstClr val="black"/>
                </a:solidFill>
                <a:ea typeface="黑体" pitchFamily="49" charset="-122"/>
              </a:rPr>
              <a:t>(Difficulty)</a:t>
            </a:r>
            <a:endParaRPr lang="zh-CN" altLang="en-US" sz="2800" kern="0" dirty="0">
              <a:solidFill>
                <a:prstClr val="black"/>
              </a:solidFill>
              <a:ea typeface="黑体" pitchFamily="49" charset="-122"/>
            </a:endParaRPr>
          </a:p>
        </p:txBody>
      </p:sp>
      <p:sp>
        <p:nvSpPr>
          <p:cNvPr id="9" name="内容占位符 2"/>
          <p:cNvSpPr txBox="1">
            <a:spLocks/>
          </p:cNvSpPr>
          <p:nvPr/>
        </p:nvSpPr>
        <p:spPr bwMode="auto">
          <a:xfrm>
            <a:off x="304790" y="1193180"/>
            <a:ext cx="8839210" cy="58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为找到一个难度为</a:t>
            </a:r>
            <a:r>
              <a:rPr lang="en-US" altLang="zh-CN" sz="2000" dirty="0" smtClean="0">
                <a:latin typeface="微软雅黑" panose="020B0503020204020204" pitchFamily="34" charset="-122"/>
                <a:ea typeface="微软雅黑" panose="020B0503020204020204" pitchFamily="34" charset="-122"/>
                <a:cs typeface="Times New Roman" pitchFamily="18" charset="0"/>
              </a:rPr>
              <a:t>Difficulty</a:t>
            </a:r>
            <a:r>
              <a:rPr lang="zh-CN" altLang="en-US" sz="2000" dirty="0" smtClean="0">
                <a:latin typeface="微软雅黑" panose="020B0503020204020204" pitchFamily="34" charset="-122"/>
                <a:ea typeface="微软雅黑" panose="020B0503020204020204" pitchFamily="34" charset="-122"/>
                <a:cs typeface="Times New Roman" pitchFamily="18" charset="0"/>
              </a:rPr>
              <a:t>区块，需</a:t>
            </a:r>
            <a:r>
              <a:rPr lang="zh-CN" altLang="en-US" sz="2000" dirty="0">
                <a:latin typeface="微软雅黑" panose="020B0503020204020204" pitchFamily="34" charset="-122"/>
                <a:ea typeface="微软雅黑" panose="020B0503020204020204" pitchFamily="34" charset="-122"/>
                <a:cs typeface="Times New Roman" pitchFamily="18" charset="0"/>
              </a:rPr>
              <a:t>计算哈希值的次数为：</a:t>
            </a:r>
          </a:p>
          <a:p>
            <a:pPr eaLnBrk="1" hangingPunct="1">
              <a:lnSpc>
                <a:spcPct val="150000"/>
              </a:lnSpc>
              <a:spcBef>
                <a:spcPts val="600"/>
              </a:spcBef>
            </a:pPr>
            <a:endParaRPr lang="en-US" altLang="zh-CN" sz="2000" dirty="0">
              <a:latin typeface="微软雅黑" panose="020B0503020204020204" pitchFamily="34" charset="-122"/>
              <a:ea typeface="微软雅黑" panose="020B0503020204020204" pitchFamily="34" charset="-122"/>
              <a:cs typeface="Times New Roman" pitchFamily="18" charset="0"/>
            </a:endParaRPr>
          </a:p>
        </p:txBody>
      </p:sp>
      <mc:AlternateContent xmlns:mc="http://schemas.openxmlformats.org/markup-compatibility/2006" xmlns:a14="http://schemas.microsoft.com/office/drawing/2010/main">
        <mc:Choice Requires="a14">
          <p:sp>
            <p:nvSpPr>
              <p:cNvPr id="13" name="文本框 12"/>
              <p:cNvSpPr txBox="1"/>
              <p:nvPr/>
            </p:nvSpPr>
            <p:spPr>
              <a:xfrm>
                <a:off x="2528409" y="1864694"/>
                <a:ext cx="4391972" cy="6759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𝐷𝑖𝑓𝑓𝑖𝑐𝑢𝑙𝑡𝑦</m:t>
                              </m:r>
                              <m:r>
                                <a:rPr lang="en-US" altLang="zh-CN" sz="2000" b="0" i="1" smtClean="0">
                                  <a:latin typeface="Cambria Math" panose="02040503050406030204" pitchFamily="18" charset="0"/>
                                </a:rPr>
                                <m:t> × 2</m:t>
                              </m:r>
                            </m:e>
                            <m:sup>
                              <m:r>
                                <a:rPr lang="en-US" altLang="zh-CN" sz="2000" b="0" i="1" smtClean="0">
                                  <a:latin typeface="Cambria Math" panose="02040503050406030204" pitchFamily="18" charset="0"/>
                                </a:rPr>
                                <m:t>256</m:t>
                              </m:r>
                            </m:sup>
                          </m:sSup>
                        </m:num>
                        <m:den>
                          <m:r>
                            <a:rPr lang="en-US" altLang="zh-CN" sz="2000" b="0" i="1" smtClean="0">
                              <a:latin typeface="Cambria Math" panose="02040503050406030204" pitchFamily="18" charset="0"/>
                            </a:rPr>
                            <m:t>0</m:t>
                          </m:r>
                          <m:r>
                            <a:rPr lang="en-US" altLang="zh-CN" sz="2000" b="0" i="1" smtClean="0">
                              <a:latin typeface="Cambria Math" panose="02040503050406030204" pitchFamily="18" charset="0"/>
                            </a:rPr>
                            <m:t>𝑥𝑓𝑓𝑓𝑓</m:t>
                          </m:r>
                          <m:r>
                            <a:rPr lang="en-US" altLang="zh-CN" sz="2000" b="0" i="1" smtClean="0">
                              <a:latin typeface="Cambria Math" panose="02040503050406030204" pitchFamily="18" charset="0"/>
                            </a:rPr>
                            <m:t> × </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2</m:t>
                              </m:r>
                            </m:e>
                            <m:sup>
                              <m:r>
                                <a:rPr lang="en-US" altLang="zh-CN" sz="2000" b="0" i="1" smtClean="0">
                                  <a:latin typeface="Cambria Math" panose="02040503050406030204" pitchFamily="18" charset="0"/>
                                  <a:ea typeface="Cambria Math" panose="02040503050406030204" pitchFamily="18" charset="0"/>
                                </a:rPr>
                                <m:t>208</m:t>
                              </m:r>
                            </m:sup>
                          </m:sSup>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𝐷𝑖𝑓𝑓𝑖𝑐𝑢𝑙𝑡𝑦</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2</m:t>
                          </m:r>
                        </m:e>
                        <m:sup>
                          <m:r>
                            <a:rPr lang="en-US" altLang="zh-CN" sz="2000" b="0" i="1" smtClean="0">
                              <a:latin typeface="Cambria Math" panose="02040503050406030204" pitchFamily="18" charset="0"/>
                              <a:ea typeface="Cambria Math" panose="02040503050406030204" pitchFamily="18" charset="0"/>
                            </a:rPr>
                            <m:t>32</m:t>
                          </m:r>
                        </m:sup>
                      </m:sSup>
                    </m:oMath>
                  </m:oMathPara>
                </a14:m>
                <a:endParaRPr lang="zh-CN" altLang="en-US" sz="2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528409" y="1864694"/>
                <a:ext cx="4391972" cy="675954"/>
              </a:xfrm>
              <a:prstGeom prst="rect">
                <a:avLst/>
              </a:prstGeom>
              <a:blipFill rotWithShape="0">
                <a:blip r:embed="rId2"/>
                <a:stretch>
                  <a:fillRect/>
                </a:stretch>
              </a:blipFill>
            </p:spPr>
            <p:txBody>
              <a:bodyPr/>
              <a:lstStyle/>
              <a:p>
                <a:r>
                  <a:rPr lang="zh-CN" altLang="en-US">
                    <a:noFill/>
                  </a:rPr>
                  <a:t> </a:t>
                </a:r>
              </a:p>
            </p:txBody>
          </p:sp>
        </mc:Fallback>
      </mc:AlternateContent>
      <p:sp>
        <p:nvSpPr>
          <p:cNvPr id="14" name="内容占位符 2"/>
          <p:cNvSpPr txBox="1">
            <a:spLocks/>
          </p:cNvSpPr>
          <p:nvPr/>
        </p:nvSpPr>
        <p:spPr bwMode="auto">
          <a:xfrm>
            <a:off x="304790" y="2651938"/>
            <a:ext cx="8839210" cy="58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出块时间 </a:t>
            </a:r>
            <a:r>
              <a:rPr lang="en-US" altLang="zh-CN" sz="2000" dirty="0">
                <a:latin typeface="微软雅黑" panose="020B0503020204020204" pitchFamily="34" charset="-122"/>
                <a:ea typeface="微软雅黑" panose="020B0503020204020204" pitchFamily="34" charset="-122"/>
                <a:cs typeface="Times New Roman" pitchFamily="18" charset="0"/>
              </a:rPr>
              <a:t>(</a:t>
            </a:r>
            <a:r>
              <a:rPr lang="zh-CN" altLang="en-US" sz="2000" dirty="0">
                <a:latin typeface="微软雅黑" panose="020B0503020204020204" pitchFamily="34" charset="-122"/>
                <a:ea typeface="微软雅黑" panose="020B0503020204020204" pitchFamily="34" charset="-122"/>
                <a:cs typeface="Times New Roman" pitchFamily="18" charset="0"/>
              </a:rPr>
              <a:t>单位：秒</a:t>
            </a:r>
            <a:r>
              <a:rPr lang="en-US" altLang="zh-CN" sz="2000" dirty="0">
                <a:latin typeface="微软雅黑" panose="020B0503020204020204" pitchFamily="34" charset="-122"/>
                <a:ea typeface="微软雅黑" panose="020B0503020204020204" pitchFamily="34" charset="-122"/>
                <a:cs typeface="Times New Roman" pitchFamily="18" charset="0"/>
              </a:rPr>
              <a:t>)</a:t>
            </a:r>
          </a:p>
        </p:txBody>
      </p:sp>
      <mc:AlternateContent xmlns:mc="http://schemas.openxmlformats.org/markup-compatibility/2006" xmlns:a14="http://schemas.microsoft.com/office/drawing/2010/main">
        <mc:Choice Requires="a14">
          <p:sp>
            <p:nvSpPr>
              <p:cNvPr id="15" name="文本框 14"/>
              <p:cNvSpPr txBox="1"/>
              <p:nvPr/>
            </p:nvSpPr>
            <p:spPr>
              <a:xfrm>
                <a:off x="2911783" y="3105311"/>
                <a:ext cx="2923685" cy="649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𝑡𝑖𝑚𝑒</m:t>
                      </m:r>
                      <m:r>
                        <a:rPr lang="en-US" altLang="zh-CN" sz="2000" b="0" i="1" smtClean="0">
                          <a:latin typeface="Cambria Math" panose="02040503050406030204" pitchFamily="18" charset="0"/>
                        </a:rPr>
                        <m:t> = </m:t>
                      </m:r>
                      <m:f>
                        <m:fPr>
                          <m:ctrlPr>
                            <a:rPr lang="en-US" altLang="zh-CN" sz="2000" b="0" i="1" smtClean="0">
                              <a:latin typeface="Cambria Math" panose="02040503050406030204" pitchFamily="18" charset="0"/>
                            </a:rPr>
                          </m:ctrlPr>
                        </m:fPr>
                        <m:num>
                          <m:r>
                            <a:rPr lang="en-US" altLang="zh-CN" sz="2000" i="1">
                              <a:latin typeface="Cambria Math" panose="02040503050406030204" pitchFamily="18" charset="0"/>
                            </a:rPr>
                            <m:t>𝐷𝑖𝑓𝑓𝑖𝑐𝑢𝑙𝑡𝑦</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2</m:t>
                              </m:r>
                            </m:e>
                            <m:sup>
                              <m:r>
                                <a:rPr lang="en-US" altLang="zh-CN" sz="2000" i="1">
                                  <a:latin typeface="Cambria Math" panose="02040503050406030204" pitchFamily="18" charset="0"/>
                                  <a:ea typeface="Cambria Math" panose="02040503050406030204" pitchFamily="18" charset="0"/>
                                </a:rPr>
                                <m:t>32</m:t>
                              </m:r>
                            </m:sup>
                          </m:sSup>
                        </m:num>
                        <m:den>
                          <m:r>
                            <a:rPr lang="zh-CN" altLang="en-US" sz="2000" i="1">
                              <a:latin typeface="Cambria Math" panose="02040503050406030204" pitchFamily="18" charset="0"/>
                            </a:rPr>
                            <m:t>全网</m:t>
                          </m:r>
                          <m:r>
                            <a:rPr lang="zh-CN" altLang="en-US" sz="2000" i="1" smtClean="0">
                              <a:latin typeface="Cambria Math" panose="02040503050406030204" pitchFamily="18" charset="0"/>
                            </a:rPr>
                            <m:t>算力</m:t>
                          </m:r>
                        </m:den>
                      </m:f>
                    </m:oMath>
                  </m:oMathPara>
                </a14:m>
                <a:endParaRPr lang="zh-CN" altLang="en-US" sz="20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911783" y="3105311"/>
                <a:ext cx="2923685" cy="649024"/>
              </a:xfrm>
              <a:prstGeom prst="rect">
                <a:avLst/>
              </a:prstGeom>
              <a:blipFill rotWithShape="0">
                <a:blip r:embed="rId3"/>
                <a:stretch>
                  <a:fillRect/>
                </a:stretch>
              </a:blipFill>
            </p:spPr>
            <p:txBody>
              <a:bodyPr/>
              <a:lstStyle/>
              <a:p>
                <a:r>
                  <a:rPr lang="zh-CN" altLang="en-US">
                    <a:noFill/>
                  </a:rPr>
                  <a:t> </a:t>
                </a:r>
              </a:p>
            </p:txBody>
          </p:sp>
        </mc:Fallback>
      </mc:AlternateContent>
      <p:sp>
        <p:nvSpPr>
          <p:cNvPr id="17" name="内容占位符 2"/>
          <p:cNvSpPr txBox="1">
            <a:spLocks/>
          </p:cNvSpPr>
          <p:nvPr/>
        </p:nvSpPr>
        <p:spPr bwMode="auto">
          <a:xfrm>
            <a:off x="304790" y="3786632"/>
            <a:ext cx="8679553" cy="108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若比特</a:t>
            </a:r>
            <a:r>
              <a:rPr lang="zh-CN" altLang="en-US" sz="1800" dirty="0">
                <a:latin typeface="微软雅黑" panose="020B0503020204020204" pitchFamily="34" charset="-122"/>
                <a:ea typeface="微软雅黑" panose="020B0503020204020204" pitchFamily="34" charset="-122"/>
                <a:cs typeface="Times New Roman" pitchFamily="18" charset="0"/>
              </a:rPr>
              <a:t>币全网</a:t>
            </a:r>
            <a:r>
              <a:rPr lang="zh-CN" altLang="en-US" sz="1800" dirty="0" smtClean="0">
                <a:latin typeface="微软雅黑" panose="020B0503020204020204" pitchFamily="34" charset="-122"/>
                <a:ea typeface="微软雅黑" panose="020B0503020204020204" pitchFamily="34" charset="-122"/>
                <a:cs typeface="Times New Roman" pitchFamily="18" charset="0"/>
              </a:rPr>
              <a:t>难度</a:t>
            </a:r>
            <a:r>
              <a:rPr lang="en-US" altLang="zh-CN" sz="1800" dirty="0" smtClean="0">
                <a:latin typeface="微软雅黑" panose="020B0503020204020204" pitchFamily="34" charset="-122"/>
                <a:ea typeface="微软雅黑" panose="020B0503020204020204" pitchFamily="34" charset="-122"/>
                <a:cs typeface="Times New Roman" pitchFamily="18" charset="0"/>
              </a:rPr>
              <a:t>1.93T</a:t>
            </a:r>
            <a:r>
              <a:rPr lang="zh-CN" altLang="en-US" sz="1800" dirty="0">
                <a:latin typeface="微软雅黑" panose="020B0503020204020204" pitchFamily="34" charset="-122"/>
                <a:ea typeface="微软雅黑" panose="020B0503020204020204" pitchFamily="34" charset="-122"/>
                <a:cs typeface="Times New Roman" pitchFamily="18" charset="0"/>
              </a:rPr>
              <a:t>，全网算</a:t>
            </a:r>
            <a:r>
              <a:rPr lang="zh-CN" altLang="en-US" sz="1800" dirty="0" smtClean="0">
                <a:latin typeface="微软雅黑" panose="020B0503020204020204" pitchFamily="34" charset="-122"/>
                <a:ea typeface="微软雅黑" panose="020B0503020204020204" pitchFamily="34" charset="-122"/>
                <a:cs typeface="Times New Roman" pitchFamily="18" charset="0"/>
              </a:rPr>
              <a:t>力</a:t>
            </a:r>
            <a:r>
              <a:rPr lang="en-US" altLang="zh-CN" sz="1800" dirty="0" smtClean="0">
                <a:latin typeface="微软雅黑" panose="020B0503020204020204" pitchFamily="34" charset="-122"/>
                <a:ea typeface="微软雅黑" panose="020B0503020204020204" pitchFamily="34" charset="-122"/>
                <a:cs typeface="Times New Roman" pitchFamily="18" charset="0"/>
              </a:rPr>
              <a:t>15.32EH/s</a:t>
            </a:r>
            <a:r>
              <a:rPr lang="zh-CN" altLang="en-US" sz="1800" dirty="0" smtClean="0">
                <a:latin typeface="微软雅黑" panose="020B0503020204020204" pitchFamily="34" charset="-122"/>
                <a:ea typeface="微软雅黑" panose="020B0503020204020204" pitchFamily="34" charset="-122"/>
                <a:cs typeface="Times New Roman" pitchFamily="18" charset="0"/>
              </a:rPr>
              <a:t>，算</a:t>
            </a:r>
            <a:r>
              <a:rPr lang="zh-CN" altLang="en-US" sz="1800" dirty="0">
                <a:latin typeface="微软雅黑" panose="020B0503020204020204" pitchFamily="34" charset="-122"/>
                <a:ea typeface="微软雅黑" panose="020B0503020204020204" pitchFamily="34" charset="-122"/>
                <a:cs typeface="Times New Roman" pitchFamily="18" charset="0"/>
              </a:rPr>
              <a:t>出来的出块时间约</a:t>
            </a:r>
            <a:r>
              <a:rPr lang="zh-CN" altLang="en-US" sz="1800" dirty="0" smtClean="0">
                <a:latin typeface="微软雅黑" panose="020B0503020204020204" pitchFamily="34" charset="-122"/>
                <a:ea typeface="微软雅黑" panose="020B0503020204020204" pitchFamily="34" charset="-122"/>
                <a:cs typeface="Times New Roman" pitchFamily="18" charset="0"/>
              </a:rPr>
              <a:t>为</a:t>
            </a:r>
            <a:r>
              <a:rPr lang="en-US" altLang="zh-CN" sz="1800" dirty="0">
                <a:latin typeface="微软雅黑" panose="020B0503020204020204" pitchFamily="34" charset="-122"/>
                <a:ea typeface="微软雅黑" panose="020B0503020204020204" pitchFamily="34" charset="-122"/>
                <a:cs typeface="Times New Roman" pitchFamily="18" charset="0"/>
              </a:rPr>
              <a:t>541 </a:t>
            </a:r>
            <a:r>
              <a:rPr lang="zh-CN" altLang="en-US" sz="1800" dirty="0" smtClean="0">
                <a:latin typeface="微软雅黑" panose="020B0503020204020204" pitchFamily="34" charset="-122"/>
                <a:ea typeface="微软雅黑" panose="020B0503020204020204" pitchFamily="34" charset="-122"/>
                <a:cs typeface="Times New Roman" pitchFamily="18" charset="0"/>
              </a:rPr>
              <a:t>秒。</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目前难度计算速度要求是在</a:t>
            </a:r>
            <a:r>
              <a:rPr lang="en-US" altLang="zh-CN" sz="1800" dirty="0">
                <a:latin typeface="微软雅黑" panose="020B0503020204020204" pitchFamily="34" charset="-122"/>
                <a:ea typeface="微软雅黑" panose="020B0503020204020204" pitchFamily="34" charset="-122"/>
                <a:cs typeface="Times New Roman" pitchFamily="18" charset="0"/>
              </a:rPr>
              <a:t>10</a:t>
            </a:r>
            <a:r>
              <a:rPr lang="zh-CN" altLang="en-US" sz="1800" dirty="0">
                <a:latin typeface="微软雅黑" panose="020B0503020204020204" pitchFamily="34" charset="-122"/>
                <a:ea typeface="微软雅黑" panose="020B0503020204020204" pitchFamily="34" charset="-122"/>
                <a:cs typeface="Times New Roman" pitchFamily="18" charset="0"/>
              </a:rPr>
              <a:t>分钟内找到</a:t>
            </a:r>
            <a:r>
              <a:rPr lang="zh-CN" altLang="en-US" sz="1800" dirty="0" smtClean="0">
                <a:latin typeface="微软雅黑" panose="020B0503020204020204" pitchFamily="34" charset="-122"/>
                <a:ea typeface="微软雅黑" panose="020B0503020204020204" pitchFamily="34" charset="-122"/>
                <a:cs typeface="Times New Roman" pitchFamily="18" charset="0"/>
              </a:rPr>
              <a:t>，意味着</a:t>
            </a:r>
            <a:r>
              <a:rPr lang="zh-CN" altLang="en-US" sz="1800" dirty="0">
                <a:latin typeface="微软雅黑" panose="020B0503020204020204" pitchFamily="34" charset="-122"/>
                <a:ea typeface="微软雅黑" panose="020B0503020204020204" pitchFamily="34" charset="-122"/>
                <a:cs typeface="Times New Roman" pitchFamily="18" charset="0"/>
              </a:rPr>
              <a:t>网络算力最低必须是：</a:t>
            </a:r>
          </a:p>
        </p:txBody>
      </p:sp>
      <mc:AlternateContent xmlns:mc="http://schemas.openxmlformats.org/markup-compatibility/2006" xmlns:a14="http://schemas.microsoft.com/office/drawing/2010/main">
        <mc:Choice Requires="a14">
          <p:sp>
            <p:nvSpPr>
              <p:cNvPr id="19" name="文本框 18"/>
              <p:cNvSpPr txBox="1"/>
              <p:nvPr/>
            </p:nvSpPr>
            <p:spPr>
              <a:xfrm>
                <a:off x="2906622" y="4870794"/>
                <a:ext cx="3475888" cy="617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全网算力</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rPr>
                        <m:t> </m:t>
                      </m:r>
                      <m:f>
                        <m:fPr>
                          <m:ctrlPr>
                            <a:rPr lang="en-US" altLang="zh-CN" sz="2000" b="0" i="1" smtClean="0">
                              <a:latin typeface="Cambria Math" panose="02040503050406030204" pitchFamily="18" charset="0"/>
                            </a:rPr>
                          </m:ctrlPr>
                        </m:fPr>
                        <m:num>
                          <m:r>
                            <a:rPr lang="en-US" altLang="zh-CN" sz="2000" i="1">
                              <a:latin typeface="Cambria Math" panose="02040503050406030204" pitchFamily="18" charset="0"/>
                            </a:rPr>
                            <m:t>𝐷𝑖𝑓𝑓𝑖𝑐𝑢𝑙𝑡𝑦</m:t>
                          </m:r>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2</m:t>
                              </m:r>
                            </m:e>
                            <m:sup>
                              <m:r>
                                <a:rPr lang="en-US" altLang="zh-CN" sz="2000" i="1">
                                  <a:latin typeface="Cambria Math" panose="02040503050406030204" pitchFamily="18" charset="0"/>
                                  <a:ea typeface="Cambria Math" panose="02040503050406030204" pitchFamily="18" charset="0"/>
                                </a:rPr>
                                <m:t>32</m:t>
                              </m:r>
                            </m:sup>
                          </m:sSup>
                        </m:num>
                        <m:den>
                          <m:r>
                            <a:rPr lang="en-US" altLang="zh-CN" sz="2000" b="0" i="1" smtClean="0">
                              <a:latin typeface="Cambria Math" panose="02040503050406030204" pitchFamily="18" charset="0"/>
                            </a:rPr>
                            <m:t>600</m:t>
                          </m:r>
                        </m:den>
                      </m:f>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2906622" y="4870794"/>
                <a:ext cx="3475888" cy="617605"/>
              </a:xfrm>
              <a:prstGeom prst="rect">
                <a:avLst/>
              </a:prstGeom>
              <a:blipFill rotWithShape="0">
                <a:blip r:embed="rId4"/>
                <a:stretch>
                  <a:fillRect/>
                </a:stretch>
              </a:blipFill>
            </p:spPr>
            <p:txBody>
              <a:bodyPr/>
              <a:lstStyle/>
              <a:p>
                <a:r>
                  <a:rPr lang="zh-CN" altLang="en-US">
                    <a:noFill/>
                  </a:rPr>
                  <a:t> </a:t>
                </a:r>
              </a:p>
            </p:txBody>
          </p:sp>
        </mc:Fallback>
      </mc:AlternateContent>
      <p:sp>
        <p:nvSpPr>
          <p:cNvPr id="20" name="圆角矩形 19"/>
          <p:cNvSpPr/>
          <p:nvPr/>
        </p:nvSpPr>
        <p:spPr>
          <a:xfrm>
            <a:off x="355590" y="5619029"/>
            <a:ext cx="8679553" cy="1021556"/>
          </a:xfrm>
          <a:prstGeom prst="roundRect">
            <a:avLst/>
          </a:prstGeom>
          <a:solidFill>
            <a:srgbClr val="FFFF66"/>
          </a:solidFill>
        </p:spPr>
        <p:style>
          <a:lnRef idx="2">
            <a:schemeClr val="accent4"/>
          </a:lnRef>
          <a:fillRef idx="1">
            <a:schemeClr val="lt1"/>
          </a:fillRef>
          <a:effectRef idx="0">
            <a:schemeClr val="accent4"/>
          </a:effectRef>
          <a:fontRef idx="minor">
            <a:schemeClr val="dk1"/>
          </a:fontRef>
        </p:style>
        <p:txBody>
          <a:bodyPr wrap="square">
            <a:spAutoFit/>
          </a:bodyPr>
          <a:lstStyle/>
          <a:p>
            <a:pPr marL="342900" indent="-342900" algn="just" fontAlgn="base">
              <a:lnSpc>
                <a:spcPct val="150000"/>
              </a:lnSpc>
              <a:buClr>
                <a:srgbClr val="0070C0"/>
              </a:buClr>
              <a:buSzPct val="85000"/>
              <a:buFont typeface="Wingdings" pitchFamily="2" charset="2"/>
              <a:buChar char="p"/>
            </a:pP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难度</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反映矿工</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找到下一个有效区块的难易程度</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a:t>
            </a: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target</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值越小，难度越</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大。</a:t>
            </a:r>
            <a:endParaRPr lang="en-US" altLang="zh-CN" dirty="0">
              <a:solidFill>
                <a:schemeClr val="tx1"/>
              </a:solidFill>
              <a:latin typeface="微软雅黑" panose="020B0503020204020204" pitchFamily="34" charset="-122"/>
              <a:ea typeface="微软雅黑" panose="020B0503020204020204" pitchFamily="34" charset="-122"/>
              <a:cs typeface="Times New Roman" pitchFamily="18" charset="0"/>
            </a:endParaRPr>
          </a:p>
          <a:p>
            <a:pPr marL="342900" indent="-342900" algn="just" fontAlgn="base">
              <a:lnSpc>
                <a:spcPct val="150000"/>
              </a:lnSpc>
              <a:buClr>
                <a:srgbClr val="0070C0"/>
              </a:buClr>
              <a:buSzPct val="85000"/>
              <a:buFont typeface="Wingdings" pitchFamily="2" charset="2"/>
              <a:buChar char="p"/>
            </a:pP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在难度不变的情况下，全网算力越大，出块时间理论上越</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快。</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1860534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09587" y="1317625"/>
            <a:ext cx="8367713" cy="5069897"/>
          </a:xfrm>
          <a:prstGeom prst="rect">
            <a:avLst/>
          </a:prstGeom>
        </p:spPr>
      </p:pic>
      <p:sp>
        <p:nvSpPr>
          <p:cNvPr id="5" name="矩形 4"/>
          <p:cNvSpPr/>
          <p:nvPr/>
        </p:nvSpPr>
        <p:spPr>
          <a:xfrm>
            <a:off x="1071538" y="476672"/>
            <a:ext cx="2428870" cy="523220"/>
          </a:xfrm>
          <a:prstGeom prst="rect">
            <a:avLst/>
          </a:prstGeom>
        </p:spPr>
        <p:txBody>
          <a:bodyPr wrap="none">
            <a:spAutoFit/>
          </a:bodyPr>
          <a:lstStyle/>
          <a:p>
            <a:r>
              <a:rPr lang="zh-CN" altLang="en-US" sz="2800" kern="0" dirty="0" smtClean="0">
                <a:solidFill>
                  <a:prstClr val="black"/>
                </a:solidFill>
                <a:ea typeface="黑体" pitchFamily="49" charset="-122"/>
              </a:rPr>
              <a:t>难度</a:t>
            </a:r>
            <a:r>
              <a:rPr lang="en-US" altLang="zh-CN" sz="2800" kern="0" dirty="0" smtClean="0">
                <a:solidFill>
                  <a:prstClr val="black"/>
                </a:solidFill>
                <a:ea typeface="黑体" pitchFamily="49" charset="-122"/>
              </a:rPr>
              <a:t>(Difficulty)</a:t>
            </a:r>
            <a:endParaRPr lang="zh-CN" altLang="en-US" sz="2800" kern="0" dirty="0">
              <a:solidFill>
                <a:prstClr val="black"/>
              </a:solidFill>
              <a:ea typeface="黑体" pitchFamily="49" charset="-122"/>
            </a:endParaRPr>
          </a:p>
        </p:txBody>
      </p:sp>
      <p:sp>
        <p:nvSpPr>
          <p:cNvPr id="6" name="矩形 5"/>
          <p:cNvSpPr/>
          <p:nvPr/>
        </p:nvSpPr>
        <p:spPr>
          <a:xfrm>
            <a:off x="484187" y="6462690"/>
            <a:ext cx="7035800" cy="338554"/>
          </a:xfrm>
          <a:prstGeom prst="rect">
            <a:avLst/>
          </a:prstGeom>
        </p:spPr>
        <p:txBody>
          <a:bodyPr wrap="square">
            <a:spAutoFit/>
          </a:bodyPr>
          <a:lstStyle/>
          <a:p>
            <a:r>
              <a:rPr lang="zh-CN" altLang="en-US" sz="1600" dirty="0"/>
              <a:t>https://data.bitcoinity.org/bitcoin/difficulty/5y?r=day&amp;t=l</a:t>
            </a:r>
          </a:p>
        </p:txBody>
      </p:sp>
    </p:spTree>
    <p:extLst>
      <p:ext uri="{BB962C8B-B14F-4D97-AF65-F5344CB8AC3E}">
        <p14:creationId xmlns:p14="http://schemas.microsoft.com/office/powerpoint/2010/main" val="345894753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428870" cy="523220"/>
          </a:xfrm>
          <a:prstGeom prst="rect">
            <a:avLst/>
          </a:prstGeom>
        </p:spPr>
        <p:txBody>
          <a:bodyPr wrap="none">
            <a:spAutoFit/>
          </a:bodyPr>
          <a:lstStyle/>
          <a:p>
            <a:r>
              <a:rPr lang="zh-CN" altLang="en-US" sz="2800" kern="0" dirty="0" smtClean="0">
                <a:solidFill>
                  <a:prstClr val="black"/>
                </a:solidFill>
                <a:ea typeface="黑体" pitchFamily="49" charset="-122"/>
              </a:rPr>
              <a:t>难度</a:t>
            </a:r>
            <a:r>
              <a:rPr lang="en-US" altLang="zh-CN" sz="2800" kern="0" dirty="0" smtClean="0">
                <a:solidFill>
                  <a:prstClr val="black"/>
                </a:solidFill>
                <a:ea typeface="黑体" pitchFamily="49" charset="-122"/>
              </a:rPr>
              <a:t>(Difficulty)</a:t>
            </a:r>
            <a:endParaRPr lang="zh-CN" altLang="en-US" sz="2800" kern="0" dirty="0">
              <a:solidFill>
                <a:prstClr val="black"/>
              </a:solidFill>
              <a:ea typeface="黑体" pitchFamily="49" charset="-122"/>
            </a:endParaRPr>
          </a:p>
        </p:txBody>
      </p:sp>
      <p:sp>
        <p:nvSpPr>
          <p:cNvPr id="3" name="矩形 2"/>
          <p:cNvSpPr/>
          <p:nvPr/>
        </p:nvSpPr>
        <p:spPr>
          <a:xfrm>
            <a:off x="418137" y="6397054"/>
            <a:ext cx="4383572" cy="369332"/>
          </a:xfrm>
          <a:prstGeom prst="rect">
            <a:avLst/>
          </a:prstGeom>
        </p:spPr>
        <p:txBody>
          <a:bodyPr wrap="none">
            <a:spAutoFit/>
          </a:bodyPr>
          <a:lstStyle/>
          <a:p>
            <a:r>
              <a:rPr lang="zh-CN" altLang="en-US" dirty="0"/>
              <a:t>https://bitcoinwisdom.com/bitcoin/difficulty</a:t>
            </a:r>
          </a:p>
        </p:txBody>
      </p:sp>
      <p:pic>
        <p:nvPicPr>
          <p:cNvPr id="4" name="图片 3"/>
          <p:cNvPicPr>
            <a:picLocks noChangeAspect="1"/>
          </p:cNvPicPr>
          <p:nvPr/>
        </p:nvPicPr>
        <p:blipFill>
          <a:blip r:embed="rId2"/>
          <a:stretch>
            <a:fillRect/>
          </a:stretch>
        </p:blipFill>
        <p:spPr>
          <a:xfrm>
            <a:off x="602085" y="1415143"/>
            <a:ext cx="8151813" cy="1803686"/>
          </a:xfrm>
          <a:prstGeom prst="rect">
            <a:avLst/>
          </a:prstGeom>
        </p:spPr>
      </p:pic>
      <p:pic>
        <p:nvPicPr>
          <p:cNvPr id="58370" name="Picture 2" descr="https://bitcoinwisdom.com/assets/difficulty/bitcoin-hash_rate.png?15444237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37" y="3556000"/>
            <a:ext cx="3658563" cy="2224483"/>
          </a:xfrm>
          <a:prstGeom prst="rect">
            <a:avLst/>
          </a:prstGeom>
          <a:noFill/>
          <a:extLst>
            <a:ext uri="{909E8E84-426E-40DD-AFC4-6F175D3DCCD1}">
              <a14:hiddenFill xmlns:a14="http://schemas.microsoft.com/office/drawing/2010/main">
                <a:solidFill>
                  <a:srgbClr val="FFFFFF"/>
                </a:solidFill>
              </a14:hiddenFill>
            </a:ext>
          </a:extLst>
        </p:spPr>
      </p:pic>
      <p:pic>
        <p:nvPicPr>
          <p:cNvPr id="58376" name="Picture 8" descr="https://bitcoinwisdom.com/assets/difficulty/bitcoin-difficulty.png?15444237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591" y="3556000"/>
            <a:ext cx="4403725" cy="2224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12171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18024" cy="523220"/>
          </a:xfrm>
          <a:prstGeom prst="rect">
            <a:avLst/>
          </a:prstGeom>
        </p:spPr>
        <p:txBody>
          <a:bodyPr wrap="none">
            <a:spAutoFit/>
          </a:bodyPr>
          <a:lstStyle/>
          <a:p>
            <a:r>
              <a:rPr lang="en-US" altLang="zh-CN" sz="2800" kern="0" dirty="0">
                <a:solidFill>
                  <a:prstClr val="black"/>
                </a:solidFill>
                <a:ea typeface="黑体" pitchFamily="49" charset="-122"/>
              </a:rPr>
              <a:t>Difficulty History</a:t>
            </a:r>
            <a:endParaRPr lang="zh-CN" altLang="en-US" sz="2800" kern="0" dirty="0">
              <a:solidFill>
                <a:prstClr val="black"/>
              </a:solidFill>
              <a:ea typeface="黑体" pitchFamily="49" charset="-122"/>
            </a:endParaRPr>
          </a:p>
        </p:txBody>
      </p:sp>
      <p:sp>
        <p:nvSpPr>
          <p:cNvPr id="4" name="矩形 3"/>
          <p:cNvSpPr/>
          <p:nvPr/>
        </p:nvSpPr>
        <p:spPr>
          <a:xfrm>
            <a:off x="1295399" y="1116866"/>
            <a:ext cx="6934200" cy="56323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200" dirty="0"/>
              <a:t> </a:t>
            </a:r>
            <a:r>
              <a:rPr lang="en-US" altLang="zh-CN" sz="1200" dirty="0" smtClean="0"/>
              <a:t>      Date</a:t>
            </a:r>
            <a:r>
              <a:rPr lang="en-US" altLang="zh-CN" sz="1200" dirty="0"/>
              <a:t>	</a:t>
            </a:r>
            <a:r>
              <a:rPr lang="en-US" altLang="zh-CN" sz="1200" dirty="0" smtClean="0"/>
              <a:t>        Difficulty</a:t>
            </a:r>
            <a:r>
              <a:rPr lang="en-US" altLang="zh-CN" sz="1200" dirty="0"/>
              <a:t>	</a:t>
            </a:r>
            <a:r>
              <a:rPr lang="en-US" altLang="zh-CN" sz="1200" dirty="0" smtClean="0"/>
              <a:t>                            Change</a:t>
            </a:r>
            <a:r>
              <a:rPr lang="en-US" altLang="zh-CN" sz="1200" dirty="0"/>
              <a:t>	</a:t>
            </a:r>
            <a:r>
              <a:rPr lang="en-US" altLang="zh-CN" sz="1200" dirty="0" smtClean="0"/>
              <a:t>       Hash </a:t>
            </a:r>
            <a:r>
              <a:rPr lang="en-US" altLang="zh-CN" sz="1200" dirty="0"/>
              <a:t>Rate</a:t>
            </a:r>
          </a:p>
          <a:p>
            <a:r>
              <a:rPr lang="en-US" altLang="zh-CN" sz="1200" dirty="0"/>
              <a:t>Dec 03 2018	5,646,403,851,534	-15.13%	40,418,533,137 GH/s</a:t>
            </a:r>
          </a:p>
          <a:p>
            <a:r>
              <a:rPr lang="en-US" altLang="zh-CN" sz="1200" dirty="0"/>
              <a:t>Nov 16 2018	6,653,303,141,405	-7.39%	47,626,199,005 GH/s</a:t>
            </a:r>
          </a:p>
          <a:p>
            <a:r>
              <a:rPr lang="en-US" altLang="zh-CN" sz="1200" dirty="0"/>
              <a:t>Nov 01 2018	7,184,404,942,701	0.02%	51,427,973,784 GH/s</a:t>
            </a:r>
          </a:p>
          <a:p>
            <a:r>
              <a:rPr lang="en-US" altLang="zh-CN" sz="1200" dirty="0"/>
              <a:t>Oct 18 2018	7,182,852,313,938	-3.65%	51,416,859,634 GH/s</a:t>
            </a:r>
          </a:p>
          <a:p>
            <a:r>
              <a:rPr lang="en-US" altLang="zh-CN" sz="1200" dirty="0"/>
              <a:t>Oct 04 2018	7,454,968,648,263	4.23%	53,364,744,228 GH/s</a:t>
            </a:r>
          </a:p>
          <a:p>
            <a:r>
              <a:rPr lang="en-US" altLang="zh-CN" sz="1200" dirty="0"/>
              <a:t>Sep 20 2018	7,152,633,351,906	1.90%	51,200,543,878 GH/s</a:t>
            </a:r>
          </a:p>
          <a:p>
            <a:r>
              <a:rPr lang="en-US" altLang="zh-CN" sz="1200" dirty="0"/>
              <a:t>Sep 07 2018	7,019,199,231,177	4.34%	50,245,385,237 GH/s</a:t>
            </a:r>
          </a:p>
          <a:p>
            <a:r>
              <a:rPr lang="en-US" altLang="zh-CN" sz="1200" dirty="0"/>
              <a:t>Aug 24 2018	6,727,225,469,722	5.29%	48,155,355,642 GH/s</a:t>
            </a:r>
          </a:p>
          <a:p>
            <a:r>
              <a:rPr lang="en-US" altLang="zh-CN" sz="1200" dirty="0"/>
              <a:t>Aug 11 2018	6,389,316,883,511	7.39%	45,736,511,764 GH/s</a:t>
            </a:r>
          </a:p>
          <a:p>
            <a:r>
              <a:rPr lang="en-US" altLang="zh-CN" sz="1200" dirty="0"/>
              <a:t>Jul 29 2018	5,949,437,371,609	14.88%	42,587,731,568 GH/s</a:t>
            </a:r>
          </a:p>
          <a:p>
            <a:r>
              <a:rPr lang="en-US" altLang="zh-CN" sz="1200" dirty="0"/>
              <a:t>Jul 17 2018	5,178,671,069,072	-3.45%	37,070,371,464 GH/s</a:t>
            </a:r>
          </a:p>
          <a:p>
            <a:r>
              <a:rPr lang="en-US" altLang="zh-CN" sz="1200" dirty="0"/>
              <a:t>Jul 02 2018	5,363,678,461,481	5.64%	38,394,705,964 GH/s</a:t>
            </a:r>
          </a:p>
          <a:p>
            <a:r>
              <a:rPr lang="en-US" altLang="zh-CN" sz="1200" dirty="0"/>
              <a:t>Jun 19 2018	5,077,499,034,879	2.77%	36,346,153,834 GH/s</a:t>
            </a:r>
          </a:p>
          <a:p>
            <a:r>
              <a:rPr lang="en-US" altLang="zh-CN" sz="1200" dirty="0"/>
              <a:t>Jun 05 2018	4,940,704,885,521	14.71%	35,366,943,171 GH/s</a:t>
            </a:r>
          </a:p>
          <a:p>
            <a:r>
              <a:rPr lang="en-US" altLang="zh-CN" sz="1200" dirty="0"/>
              <a:t>May 24 2018	4,306,949,573,981	3.94%	30,830,345,943 GH/s</a:t>
            </a:r>
          </a:p>
          <a:p>
            <a:r>
              <a:rPr lang="en-US" altLang="zh-CN" sz="1200" dirty="0"/>
              <a:t>May 11 2018	4,143,878,474,754	3.03%	29,663,037,546 GH/s</a:t>
            </a:r>
          </a:p>
          <a:p>
            <a:r>
              <a:rPr lang="en-US" altLang="zh-CN" sz="1200" dirty="0"/>
              <a:t>Apr 27 2018	4,022,059,196,164	4.76%	28,791,021,184 GH/s</a:t>
            </a:r>
          </a:p>
          <a:p>
            <a:r>
              <a:rPr lang="en-US" altLang="zh-CN" sz="1200" dirty="0"/>
              <a:t>Apr 14 2018	3,839,316,899,029	9.35%	27,482,900,867 GH/s</a:t>
            </a:r>
          </a:p>
          <a:p>
            <a:r>
              <a:rPr lang="en-US" altLang="zh-CN" sz="1200" dirty="0"/>
              <a:t>Apr 01 2018	3,511,060,552,899	1.40%	25,133,150,415 GH/s</a:t>
            </a:r>
          </a:p>
          <a:p>
            <a:r>
              <a:rPr lang="en-US" altLang="zh-CN" sz="1200" dirty="0"/>
              <a:t>Mar 18 2018	3,462,542,391,191	5.23%	24,785,843,885 GH/s</a:t>
            </a:r>
          </a:p>
          <a:p>
            <a:r>
              <a:rPr lang="en-US" altLang="zh-CN" sz="1200" dirty="0"/>
              <a:t>Mar 05 2018	3,290,605,988,754	9.42%	23,555,075,176 GH/s</a:t>
            </a:r>
          </a:p>
          <a:p>
            <a:r>
              <a:rPr lang="en-US" altLang="zh-CN" sz="1200" dirty="0"/>
              <a:t>Feb 20 2018	3,007,383,866,429	4.62%	21,527,692,255 GH/s</a:t>
            </a:r>
          </a:p>
          <a:p>
            <a:r>
              <a:rPr lang="en-US" altLang="zh-CN" sz="1200" dirty="0"/>
              <a:t>Feb 06 2018	2,874,674,234,415	10.43%	20,577,719,706 GH/s</a:t>
            </a:r>
          </a:p>
          <a:p>
            <a:r>
              <a:rPr lang="en-US" altLang="zh-CN" sz="1200" dirty="0"/>
              <a:t>Jan 25 2018	2,603,077,300,218	16.84%	18,633,553,122 GH/s</a:t>
            </a:r>
          </a:p>
          <a:p>
            <a:r>
              <a:rPr lang="en-US" altLang="zh-CN" sz="1200" dirty="0"/>
              <a:t>Jan 13 2018	2,227,847,638,503	15.36%	15,947,554,580 GH/s</a:t>
            </a:r>
          </a:p>
          <a:p>
            <a:r>
              <a:rPr lang="en-US" altLang="zh-CN" sz="1200" dirty="0"/>
              <a:t>Jan 01 2018	1,931,136,454,487	3.10%	13,823,613,194 GH/s</a:t>
            </a:r>
          </a:p>
          <a:p>
            <a:r>
              <a:rPr lang="en-US" altLang="zh-CN" sz="1200" dirty="0"/>
              <a:t>Dec 18 2017	1,873,105,475,221	17.74%	13,408,211,263 GH/s</a:t>
            </a:r>
          </a:p>
          <a:p>
            <a:r>
              <a:rPr lang="en-US" altLang="zh-CN" sz="1200" dirty="0"/>
              <a:t>Dec 06 2017	1,590,896,927,258	18.11%	11,388,083,790 GH/s</a:t>
            </a:r>
          </a:p>
          <a:p>
            <a:r>
              <a:rPr lang="en-US" altLang="zh-CN" sz="1200" dirty="0"/>
              <a:t>Nov 24 2017	1,347,001,430,558	-1.28%	9,642,211,820 GH/s</a:t>
            </a:r>
          </a:p>
        </p:txBody>
      </p:sp>
    </p:spTree>
    <p:extLst>
      <p:ext uri="{BB962C8B-B14F-4D97-AF65-F5344CB8AC3E}">
        <p14:creationId xmlns:p14="http://schemas.microsoft.com/office/powerpoint/2010/main" val="5475563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6778" y="1328113"/>
            <a:ext cx="8753475" cy="54476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altLang="zh-CN" sz="1200" dirty="0"/>
              <a:t>{</a:t>
            </a:r>
          </a:p>
          <a:p>
            <a:pPr indent="137160" algn="just" fontAlgn="t"/>
            <a:r>
              <a:rPr lang="en-US" altLang="zh-CN" sz="1200" kern="100" dirty="0">
                <a:solidFill>
                  <a:srgbClr val="000000"/>
                </a:solidFill>
                <a:latin typeface="Calibri" panose="020F0502020204030204" pitchFamily="34" charset="0"/>
              </a:rPr>
              <a:t>“hash”: </a:t>
            </a:r>
            <a:r>
              <a:rPr lang="en-US" altLang="zh-CN" sz="1200" kern="100" dirty="0" smtClean="0">
                <a:solidFill>
                  <a:srgbClr val="000000"/>
                </a:solidFill>
                <a:latin typeface="Calibri" panose="020F0502020204030204" pitchFamily="34" charset="0"/>
              </a:rPr>
              <a:t>“</a:t>
            </a:r>
            <a:r>
              <a:rPr lang="en-US" altLang="zh-CN" sz="1200" dirty="0">
                <a:hlinkClick r:id="rId2"/>
              </a:rPr>
              <a:t>0627052b6f28912f2703066a912ea577f2ce4da4caa5a5fbd8a57286c345c2f2</a:t>
            </a:r>
            <a:r>
              <a:rPr lang="en-US" altLang="zh-CN" sz="1200" kern="100" dirty="0" smtClean="0">
                <a:solidFill>
                  <a:srgbClr val="000000"/>
                </a:solidFill>
                <a:latin typeface="Calibri" panose="020F0502020204030204" pitchFamily="34" charset="0"/>
              </a:rPr>
              <a:t>”, </a:t>
            </a:r>
          </a:p>
          <a:p>
            <a:pPr indent="137160" algn="just" fontAlgn="t"/>
            <a:r>
              <a:rPr lang="en-US" altLang="zh-CN" sz="1200" kern="100" dirty="0" smtClean="0">
                <a:solidFill>
                  <a:srgbClr val="000000"/>
                </a:solidFill>
                <a:latin typeface="Calibri" panose="020F0502020204030204" pitchFamily="34" charset="0"/>
              </a:rPr>
              <a:t>“</a:t>
            </a:r>
            <a:r>
              <a:rPr lang="en-US" altLang="zh-CN" sz="1200" kern="100" dirty="0" err="1">
                <a:solidFill>
                  <a:srgbClr val="000000"/>
                </a:solidFill>
                <a:latin typeface="Calibri" panose="020F0502020204030204" pitchFamily="34" charset="0"/>
              </a:rPr>
              <a:t>ver</a:t>
            </a:r>
            <a:r>
              <a:rPr lang="en-US" altLang="zh-CN" sz="1200" kern="100" dirty="0">
                <a:solidFill>
                  <a:srgbClr val="000000"/>
                </a:solidFill>
                <a:latin typeface="Calibri" panose="020F0502020204030204" pitchFamily="34" charset="0"/>
              </a:rPr>
              <a:t>”: 1, </a:t>
            </a:r>
            <a:endParaRPr lang="en-US" altLang="zh-CN" sz="1200" kern="100" dirty="0" smtClean="0">
              <a:solidFill>
                <a:srgbClr val="000000"/>
              </a:solidFill>
              <a:latin typeface="Calibri" panose="020F0502020204030204" pitchFamily="34" charset="0"/>
            </a:endParaRPr>
          </a:p>
          <a:p>
            <a:pPr indent="137160" algn="just" fontAlgn="t"/>
            <a:r>
              <a:rPr lang="en-US" altLang="zh-CN" sz="1200" kern="100" dirty="0" smtClean="0">
                <a:solidFill>
                  <a:srgbClr val="000000"/>
                </a:solidFill>
                <a:latin typeface="Calibri" panose="020F0502020204030204" pitchFamily="34" charset="0"/>
              </a:rPr>
              <a:t>“</a:t>
            </a:r>
            <a:r>
              <a:rPr lang="en-US" altLang="zh-CN" sz="1200" kern="100" dirty="0" err="1">
                <a:solidFill>
                  <a:srgbClr val="000000"/>
                </a:solidFill>
                <a:latin typeface="Calibri" panose="020F0502020204030204" pitchFamily="34" charset="0"/>
              </a:rPr>
              <a:t>vin_sz</a:t>
            </a:r>
            <a:r>
              <a:rPr lang="en-US" altLang="zh-CN" sz="1200" kern="100" dirty="0">
                <a:solidFill>
                  <a:srgbClr val="000000"/>
                </a:solidFill>
                <a:latin typeface="Calibri" panose="020F0502020204030204" pitchFamily="34" charset="0"/>
              </a:rPr>
              <a:t>”: 1, </a:t>
            </a:r>
            <a:endParaRPr lang="zh-CN" altLang="zh-CN" sz="1600" dirty="0">
              <a:latin typeface="Arial" panose="020B0604020202020204" pitchFamily="34" charset="0"/>
            </a:endParaRPr>
          </a:p>
          <a:p>
            <a:pPr indent="137160" algn="just" fontAlgn="t"/>
            <a:r>
              <a:rPr lang="en-US" altLang="zh-CN" sz="1200" kern="100" dirty="0">
                <a:solidFill>
                  <a:srgbClr val="000000"/>
                </a:solidFill>
                <a:latin typeface="Calibri" panose="020F0502020204030204" pitchFamily="34" charset="0"/>
              </a:rPr>
              <a:t>“</a:t>
            </a:r>
            <a:r>
              <a:rPr lang="en-US" altLang="zh-CN" sz="1200" kern="100" dirty="0" err="1">
                <a:solidFill>
                  <a:srgbClr val="000000"/>
                </a:solidFill>
                <a:latin typeface="Calibri" panose="020F0502020204030204" pitchFamily="34" charset="0"/>
              </a:rPr>
              <a:t>vout_sz</a:t>
            </a:r>
            <a:r>
              <a:rPr lang="en-US" altLang="zh-CN" sz="1200" kern="100" dirty="0">
                <a:solidFill>
                  <a:srgbClr val="000000"/>
                </a:solidFill>
                <a:latin typeface="Calibri" panose="020F0502020204030204" pitchFamily="34" charset="0"/>
              </a:rPr>
              <a:t>”: </a:t>
            </a:r>
            <a:r>
              <a:rPr lang="en-US" altLang="zh-CN" sz="1200" kern="100" dirty="0" smtClean="0">
                <a:solidFill>
                  <a:srgbClr val="000000"/>
                </a:solidFill>
                <a:latin typeface="Calibri" panose="020F0502020204030204" pitchFamily="34" charset="0"/>
              </a:rPr>
              <a:t>2,</a:t>
            </a:r>
            <a:endParaRPr lang="zh-CN" altLang="zh-CN" sz="1600" dirty="0">
              <a:latin typeface="Arial" panose="020B0604020202020204" pitchFamily="34" charset="0"/>
            </a:endParaRPr>
          </a:p>
          <a:p>
            <a:pPr indent="137160" algn="just" fontAlgn="t"/>
            <a:r>
              <a:rPr lang="en-US" altLang="zh-CN" sz="1200" kern="100" dirty="0">
                <a:solidFill>
                  <a:srgbClr val="000000"/>
                </a:solidFill>
                <a:latin typeface="Calibri" panose="020F0502020204030204" pitchFamily="34" charset="0"/>
              </a:rPr>
              <a:t>“</a:t>
            </a:r>
            <a:r>
              <a:rPr lang="en-US" altLang="zh-CN" sz="1200" kern="100" dirty="0" err="1">
                <a:solidFill>
                  <a:srgbClr val="000000"/>
                </a:solidFill>
                <a:latin typeface="Calibri" panose="020F0502020204030204" pitchFamily="34" charset="0"/>
              </a:rPr>
              <a:t>lock_time</a:t>
            </a:r>
            <a:r>
              <a:rPr lang="en-US" altLang="zh-CN" sz="1200" kern="100" dirty="0">
                <a:solidFill>
                  <a:srgbClr val="000000"/>
                </a:solidFill>
                <a:latin typeface="Calibri" panose="020F0502020204030204" pitchFamily="34" charset="0"/>
              </a:rPr>
              <a:t>”: </a:t>
            </a:r>
            <a:r>
              <a:rPr lang="en-US" altLang="zh-CN" sz="1200" kern="100" dirty="0" smtClean="0">
                <a:solidFill>
                  <a:srgbClr val="000000"/>
                </a:solidFill>
                <a:latin typeface="Calibri" panose="020F0502020204030204" pitchFamily="34" charset="0"/>
              </a:rPr>
              <a:t>0</a:t>
            </a:r>
            <a:r>
              <a:rPr lang="en-US" altLang="zh-CN" sz="1200" kern="100" dirty="0">
                <a:solidFill>
                  <a:srgbClr val="000000"/>
                </a:solidFill>
                <a:latin typeface="Calibri" panose="020F0502020204030204" pitchFamily="34" charset="0"/>
              </a:rPr>
              <a:t>,</a:t>
            </a:r>
            <a:endParaRPr lang="zh-CN" altLang="zh-CN" sz="1600" dirty="0">
              <a:latin typeface="Arial" panose="020B0604020202020204" pitchFamily="34" charset="0"/>
            </a:endParaRPr>
          </a:p>
          <a:p>
            <a:pPr indent="137160" algn="just" fontAlgn="t"/>
            <a:r>
              <a:rPr lang="en-US" altLang="zh-CN" sz="1200" kern="100" dirty="0">
                <a:solidFill>
                  <a:srgbClr val="000000"/>
                </a:solidFill>
                <a:latin typeface="Calibri" panose="020F0502020204030204" pitchFamily="34" charset="0"/>
              </a:rPr>
              <a:t>“size”: </a:t>
            </a:r>
            <a:r>
              <a:rPr lang="en-US" altLang="zh-CN" sz="1200" dirty="0"/>
              <a:t>258</a:t>
            </a:r>
            <a:r>
              <a:rPr lang="en-US" altLang="zh-CN" sz="1200" kern="100" dirty="0" smtClean="0">
                <a:solidFill>
                  <a:srgbClr val="000000"/>
                </a:solidFill>
                <a:latin typeface="Calibri" panose="020F0502020204030204" pitchFamily="34" charset="0"/>
              </a:rPr>
              <a:t>,  </a:t>
            </a:r>
            <a:endParaRPr lang="zh-CN" altLang="zh-CN" sz="1600" dirty="0">
              <a:latin typeface="Arial" panose="020B0604020202020204" pitchFamily="34" charset="0"/>
            </a:endParaRPr>
          </a:p>
          <a:p>
            <a:pPr algn="just"/>
            <a:r>
              <a:rPr lang="en-US" altLang="zh-CN" sz="1200" dirty="0" smtClean="0"/>
              <a:t>    "</a:t>
            </a:r>
            <a:r>
              <a:rPr lang="en-US" altLang="zh-CN" sz="1200" dirty="0"/>
              <a:t>vin": [</a:t>
            </a:r>
          </a:p>
          <a:p>
            <a:pPr algn="just"/>
            <a:r>
              <a:rPr lang="en-US" altLang="zh-CN" sz="1200" dirty="0"/>
              <a:t>    {</a:t>
            </a:r>
          </a:p>
          <a:p>
            <a:pPr algn="just"/>
            <a:r>
              <a:rPr lang="en-US" altLang="zh-CN" sz="1200" dirty="0"/>
              <a:t>      "txid</a:t>
            </a:r>
            <a:r>
              <a:rPr lang="en-US" altLang="zh-CN" sz="1200" dirty="0" smtClean="0"/>
              <a:t>":"</a:t>
            </a:r>
            <a:r>
              <a:rPr lang="en-US" altLang="zh-CN" sz="1200" dirty="0">
                <a:hlinkClick r:id="rId3"/>
              </a:rPr>
              <a:t>7957a35fe64f80d234d76d83a2a8f1a0d8149a41d81de548f0a65a8a999f6f18</a:t>
            </a:r>
            <a:r>
              <a:rPr lang="en-US" altLang="zh-CN" sz="1200" dirty="0" smtClean="0"/>
              <a:t>",</a:t>
            </a:r>
            <a:endParaRPr lang="en-US" altLang="zh-CN" sz="1200" dirty="0"/>
          </a:p>
          <a:p>
            <a:r>
              <a:rPr lang="en-US" altLang="zh-CN" sz="1200" dirty="0"/>
              <a:t>      "</a:t>
            </a:r>
            <a:r>
              <a:rPr lang="en-US" altLang="zh-CN" sz="1200" dirty="0" err="1"/>
              <a:t>vout</a:t>
            </a:r>
            <a:r>
              <a:rPr lang="en-US" altLang="zh-CN" sz="1200" dirty="0"/>
              <a:t>": 0</a:t>
            </a:r>
            <a:r>
              <a:rPr lang="en-US" altLang="zh-CN" sz="1200" dirty="0" smtClean="0"/>
              <a:t>,  "</a:t>
            </a:r>
            <a:r>
              <a:rPr lang="en-US" altLang="zh-CN" sz="1200" dirty="0" err="1" smtClean="0"/>
              <a:t>scriptSig</a:t>
            </a:r>
            <a:r>
              <a:rPr lang="en-US" altLang="zh-CN" sz="1200" dirty="0" smtClean="0"/>
              <a:t>":PUSHDATA(72)[3045022100884d142d86652a3f47ba4746ec719bbfbd040a570b1deccbb6498c75c4ae24cb02204b9f039ff08df09cbe9f6addac960298cad530a863ea8f53982c09db8f6e381301] PUSHDATA(65)[0484ecc0d46f1918b30928fa0e4ed99f16a0fb4fde0735e7ade8416ab9fe423cc5412336376789d172787ec3457eee41c04f4938de5cc17b4a10fa336a8d752adf],</a:t>
            </a:r>
          </a:p>
          <a:p>
            <a:r>
              <a:rPr lang="en-US" altLang="zh-CN" sz="1200" dirty="0" smtClean="0"/>
              <a:t>      </a:t>
            </a:r>
            <a:r>
              <a:rPr lang="en-US" altLang="zh-CN" sz="1200" dirty="0">
                <a:solidFill>
                  <a:srgbClr val="FF0000"/>
                </a:solidFill>
              </a:rPr>
              <a:t>"sequence": 4294967295</a:t>
            </a:r>
          </a:p>
          <a:p>
            <a:pPr algn="just"/>
            <a:r>
              <a:rPr lang="en-US" altLang="zh-CN" sz="1200" dirty="0"/>
              <a:t>    }</a:t>
            </a:r>
          </a:p>
          <a:p>
            <a:pPr algn="just"/>
            <a:r>
              <a:rPr lang="en-US" altLang="zh-CN" sz="1200" dirty="0"/>
              <a:t> ],</a:t>
            </a:r>
          </a:p>
          <a:p>
            <a:pPr algn="just"/>
            <a:r>
              <a:rPr lang="en-US" altLang="zh-CN" sz="1200" dirty="0"/>
              <a:t>  "</a:t>
            </a:r>
            <a:r>
              <a:rPr lang="en-US" altLang="zh-CN" sz="1200" dirty="0" err="1"/>
              <a:t>vout</a:t>
            </a:r>
            <a:r>
              <a:rPr lang="en-US" altLang="zh-CN" sz="1200" dirty="0"/>
              <a:t>": [</a:t>
            </a:r>
          </a:p>
          <a:p>
            <a:pPr algn="just"/>
            <a:r>
              <a:rPr lang="en-US" altLang="zh-CN" sz="1200" dirty="0"/>
              <a:t>    {</a:t>
            </a:r>
          </a:p>
          <a:p>
            <a:pPr algn="just"/>
            <a:r>
              <a:rPr lang="en-US" altLang="zh-CN" sz="1200" dirty="0"/>
              <a:t>      "value": 0.01500000,</a:t>
            </a:r>
          </a:p>
          <a:p>
            <a:pPr algn="just"/>
            <a:r>
              <a:rPr lang="en-US" altLang="zh-CN" sz="1200" dirty="0"/>
              <a:t>      "</a:t>
            </a:r>
            <a:r>
              <a:rPr lang="en-US" altLang="zh-CN" sz="1200" dirty="0" err="1"/>
              <a:t>scriptPubKey</a:t>
            </a:r>
            <a:r>
              <a:rPr lang="en-US" altLang="zh-CN" sz="1200" dirty="0"/>
              <a:t>": "DUP HASH160 PUSHDATA(20)[ab68025513c3dbd2f7b92a94e0581f5d50f654e7] EQUALVERIFY CHECKSIG"</a:t>
            </a:r>
          </a:p>
          <a:p>
            <a:pPr algn="just"/>
            <a:r>
              <a:rPr lang="en-US" altLang="zh-CN" sz="1200" dirty="0"/>
              <a:t>    },</a:t>
            </a:r>
          </a:p>
          <a:p>
            <a:pPr algn="just"/>
            <a:r>
              <a:rPr lang="en-US" altLang="zh-CN" sz="1200" dirty="0"/>
              <a:t>    {</a:t>
            </a:r>
          </a:p>
          <a:p>
            <a:pPr algn="just"/>
            <a:r>
              <a:rPr lang="en-US" altLang="zh-CN" sz="1200" dirty="0"/>
              <a:t>      "value": 0.08450000,</a:t>
            </a:r>
          </a:p>
          <a:p>
            <a:pPr algn="just"/>
            <a:r>
              <a:rPr lang="en-US" altLang="zh-CN" sz="1200" dirty="0"/>
              <a:t>      "</a:t>
            </a:r>
            <a:r>
              <a:rPr lang="en-US" altLang="zh-CN" sz="1200" dirty="0" err="1"/>
              <a:t>scriptPubKey</a:t>
            </a:r>
            <a:r>
              <a:rPr lang="en-US" altLang="zh-CN" sz="1200" dirty="0"/>
              <a:t>": "DUP HASH160 PUSHDATA(20)[7f9b1a7fb68d60c536c2fd8aeaa53a8f3cc025a8] EQUALVERIFY CHECKSIG",</a:t>
            </a:r>
          </a:p>
          <a:p>
            <a:pPr algn="just"/>
            <a:r>
              <a:rPr lang="en-US" altLang="zh-CN" sz="1200" dirty="0"/>
              <a:t>    }</a:t>
            </a:r>
          </a:p>
          <a:p>
            <a:pPr algn="just"/>
            <a:r>
              <a:rPr lang="en-US" altLang="zh-CN" sz="1200" dirty="0"/>
              <a:t>  ]</a:t>
            </a:r>
          </a:p>
          <a:p>
            <a:pPr algn="just"/>
            <a:r>
              <a:rPr lang="en-US" altLang="zh-CN" sz="1200" dirty="0" smtClean="0"/>
              <a:t>}</a:t>
            </a:r>
          </a:p>
        </p:txBody>
      </p:sp>
      <p:sp>
        <p:nvSpPr>
          <p:cNvPr id="8" name="矩形 7"/>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交易实例</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22000001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114955" cy="523220"/>
          </a:xfrm>
          <a:prstGeom prst="rect">
            <a:avLst/>
          </a:prstGeom>
        </p:spPr>
        <p:txBody>
          <a:bodyPr wrap="none">
            <a:spAutoFit/>
          </a:bodyPr>
          <a:lstStyle/>
          <a:p>
            <a:r>
              <a:rPr lang="zh-CN" altLang="en-US" sz="2800" kern="0" dirty="0" smtClean="0">
                <a:solidFill>
                  <a:prstClr val="black"/>
                </a:solidFill>
                <a:ea typeface="黑体" pitchFamily="49" charset="-122"/>
              </a:rPr>
              <a:t>难度</a:t>
            </a:r>
            <a:r>
              <a:rPr lang="en-US" altLang="zh-CN" sz="2800" kern="0" dirty="0" smtClean="0">
                <a:solidFill>
                  <a:prstClr val="black"/>
                </a:solidFill>
                <a:ea typeface="黑体" pitchFamily="49" charset="-122"/>
              </a:rPr>
              <a:t>(difficulty)</a:t>
            </a:r>
            <a:r>
              <a:rPr lang="zh-CN" altLang="en-US" sz="2800" kern="0" dirty="0" smtClean="0">
                <a:solidFill>
                  <a:prstClr val="black"/>
                </a:solidFill>
                <a:ea typeface="黑体" pitchFamily="49" charset="-122"/>
              </a:rPr>
              <a:t>调整</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04790" y="1193178"/>
            <a:ext cx="8553460" cy="331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smtClean="0">
                <a:latin typeface="微软雅黑" panose="020B0503020204020204" pitchFamily="34" charset="-122"/>
                <a:ea typeface="微软雅黑" panose="020B0503020204020204" pitchFamily="34" charset="-122"/>
                <a:cs typeface="Times New Roman" pitchFamily="18" charset="0"/>
              </a:rPr>
              <a:t>区块头目标</a:t>
            </a:r>
            <a:r>
              <a:rPr lang="en-US" altLang="zh-CN" sz="1800" dirty="0" smtClean="0">
                <a:latin typeface="微软雅黑" panose="020B0503020204020204" pitchFamily="34" charset="-122"/>
                <a:ea typeface="微软雅黑" panose="020B0503020204020204" pitchFamily="34" charset="-122"/>
                <a:cs typeface="Times New Roman" pitchFamily="18" charset="0"/>
              </a:rPr>
              <a:t>Hash</a:t>
            </a:r>
            <a:r>
              <a:rPr lang="zh-CN" altLang="en-US" sz="1800" dirty="0" smtClean="0">
                <a:latin typeface="微软雅黑" panose="020B0503020204020204" pitchFamily="34" charset="-122"/>
                <a:ea typeface="微软雅黑" panose="020B0503020204020204" pitchFamily="34" charset="-122"/>
                <a:cs typeface="Times New Roman" pitchFamily="18" charset="0"/>
              </a:rPr>
              <a:t>值</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en-US" altLang="zh-CN"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target</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1800" dirty="0" smtClean="0">
                <a:latin typeface="微软雅黑" panose="020B0503020204020204" pitchFamily="34" charset="-122"/>
                <a:ea typeface="微软雅黑" panose="020B0503020204020204" pitchFamily="34" charset="-122"/>
                <a:cs typeface="Times New Roman" pitchFamily="18" charset="0"/>
              </a:rPr>
              <a:t>决定了难度</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en-US" altLang="zh-CN"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difficulty</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1800" dirty="0" smtClean="0">
                <a:latin typeface="微软雅黑" panose="020B0503020204020204" pitchFamily="34" charset="-122"/>
                <a:ea typeface="微软雅黑" panose="020B0503020204020204" pitchFamily="34" charset="-122"/>
                <a:cs typeface="Times New Roman" pitchFamily="18" charset="0"/>
              </a:rPr>
              <a:t>进而影响比特币的出块时间。</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为了保证比特币的平均出块时间稳定在</a:t>
            </a:r>
            <a:r>
              <a:rPr lang="en-US" altLang="zh-CN" sz="1600" dirty="0" smtClean="0">
                <a:latin typeface="微软雅黑" panose="020B0503020204020204" pitchFamily="34" charset="-122"/>
                <a:ea typeface="微软雅黑" panose="020B0503020204020204" pitchFamily="34" charset="-122"/>
                <a:cs typeface="Times New Roman" pitchFamily="18" charset="0"/>
              </a:rPr>
              <a:t>10</a:t>
            </a:r>
            <a:r>
              <a:rPr lang="zh-CN" altLang="en-US" sz="1600" dirty="0" smtClean="0">
                <a:latin typeface="微软雅黑" panose="020B0503020204020204" pitchFamily="34" charset="-122"/>
                <a:ea typeface="微软雅黑" panose="020B0503020204020204" pitchFamily="34" charset="-122"/>
                <a:cs typeface="Times New Roman" pitchFamily="18" charset="0"/>
              </a:rPr>
              <a:t>分钟，需要定期调整难度。</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smtClean="0">
                <a:latin typeface="微软雅黑" panose="020B0503020204020204" pitchFamily="34" charset="-122"/>
                <a:ea typeface="微软雅黑" panose="020B0503020204020204" pitchFamily="34" charset="-122"/>
                <a:cs typeface="Times New Roman" pitchFamily="18" charset="0"/>
              </a:rPr>
              <a:t>难度调整逻辑被写在代码中，在每个全节点中独立自动发生。</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每产生</a:t>
            </a:r>
            <a:r>
              <a:rPr lang="en-US" altLang="zh-CN" sz="1600" dirty="0" smtClean="0">
                <a:latin typeface="微软雅黑" panose="020B0503020204020204" pitchFamily="34" charset="-122"/>
                <a:ea typeface="微软雅黑" panose="020B0503020204020204" pitchFamily="34" charset="-122"/>
                <a:cs typeface="Times New Roman" pitchFamily="18" charset="0"/>
              </a:rPr>
              <a:t>2016</a:t>
            </a:r>
            <a:r>
              <a:rPr lang="zh-CN" altLang="en-US" sz="1600" dirty="0" smtClean="0">
                <a:latin typeface="微软雅黑" panose="020B0503020204020204" pitchFamily="34" charset="-122"/>
                <a:ea typeface="微软雅黑" panose="020B0503020204020204" pitchFamily="34" charset="-122"/>
                <a:cs typeface="Times New Roman" pitchFamily="18" charset="0"/>
              </a:rPr>
              <a:t>个区块，网络中的所有全节点都会调整难度。</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按</a:t>
            </a:r>
            <a:r>
              <a:rPr lang="en-US" altLang="zh-CN" sz="1600" dirty="0">
                <a:latin typeface="微软雅黑" panose="020B0503020204020204" pitchFamily="34" charset="-122"/>
                <a:ea typeface="微软雅黑" panose="020B0503020204020204" pitchFamily="34" charset="-122"/>
                <a:cs typeface="Times New Roman" pitchFamily="18" charset="0"/>
              </a:rPr>
              <a:t>10</a:t>
            </a:r>
            <a:r>
              <a:rPr lang="zh-CN" altLang="en-US" sz="1600" dirty="0">
                <a:latin typeface="微软雅黑" panose="020B0503020204020204" pitchFamily="34" charset="-122"/>
                <a:ea typeface="微软雅黑" panose="020B0503020204020204" pitchFamily="34" charset="-122"/>
                <a:cs typeface="Times New Roman" pitchFamily="18" charset="0"/>
              </a:rPr>
              <a:t>分钟一个区块生成速度，</a:t>
            </a:r>
            <a:r>
              <a:rPr lang="en-US" altLang="zh-CN" sz="1600" dirty="0">
                <a:latin typeface="微软雅黑" panose="020B0503020204020204" pitchFamily="34" charset="-122"/>
                <a:ea typeface="微软雅黑" panose="020B0503020204020204" pitchFamily="34" charset="-122"/>
                <a:cs typeface="Times New Roman" pitchFamily="18" charset="0"/>
              </a:rPr>
              <a:t>2016</a:t>
            </a:r>
            <a:r>
              <a:rPr lang="zh-CN" altLang="en-US" sz="1600" dirty="0">
                <a:latin typeface="微软雅黑" panose="020B0503020204020204" pitchFamily="34" charset="-122"/>
                <a:ea typeface="微软雅黑" panose="020B0503020204020204" pitchFamily="34" charset="-122"/>
                <a:cs typeface="Times New Roman" pitchFamily="18" charset="0"/>
              </a:rPr>
              <a:t>个区块生成时间为</a:t>
            </a:r>
            <a:r>
              <a:rPr lang="en-US" altLang="zh-CN" sz="1600" dirty="0" smtClean="0">
                <a:latin typeface="微软雅黑" panose="020B0503020204020204" pitchFamily="34" charset="-122"/>
                <a:ea typeface="微软雅黑" panose="020B0503020204020204" pitchFamily="34" charset="-122"/>
                <a:cs typeface="Times New Roman" pitchFamily="18" charset="0"/>
              </a:rPr>
              <a:t>2016</a:t>
            </a:r>
            <a:r>
              <a:rPr lang="en-US" altLang="zh-CN" sz="1600" dirty="0">
                <a:latin typeface="微软雅黑" panose="020B0503020204020204" pitchFamily="34" charset="-122"/>
                <a:ea typeface="微软雅黑" panose="020B0503020204020204" pitchFamily="34" charset="-122"/>
                <a:cs typeface="Times New Roman" pitchFamily="18" charset="0"/>
              </a:rPr>
              <a:t>×</a:t>
            </a:r>
            <a:r>
              <a:rPr lang="en-US" altLang="zh-CN" sz="1600" dirty="0" smtClean="0">
                <a:latin typeface="微软雅黑" panose="020B0503020204020204" pitchFamily="34" charset="-122"/>
                <a:ea typeface="微软雅黑" panose="020B0503020204020204" pitchFamily="34" charset="-122"/>
                <a:cs typeface="Times New Roman" pitchFamily="18" charset="0"/>
              </a:rPr>
              <a:t>10</a:t>
            </a:r>
            <a:r>
              <a:rPr lang="zh-CN" altLang="en-US" sz="1600" dirty="0">
                <a:latin typeface="微软雅黑" panose="020B0503020204020204" pitchFamily="34" charset="-122"/>
                <a:ea typeface="微软雅黑" panose="020B0503020204020204" pitchFamily="34" charset="-122"/>
                <a:cs typeface="Times New Roman" pitchFamily="18" charset="0"/>
              </a:rPr>
              <a:t>分钟</a:t>
            </a:r>
            <a:r>
              <a:rPr lang="en-US" altLang="zh-CN" sz="1600" dirty="0">
                <a:latin typeface="微软雅黑" panose="020B0503020204020204" pitchFamily="34" charset="-122"/>
                <a:ea typeface="微软雅黑" panose="020B0503020204020204" pitchFamily="34" charset="-122"/>
                <a:cs typeface="Times New Roman" pitchFamily="18" charset="0"/>
              </a:rPr>
              <a:t>=14</a:t>
            </a:r>
            <a:r>
              <a:rPr lang="zh-CN" altLang="en-US" sz="1600" dirty="0">
                <a:latin typeface="微软雅黑" panose="020B0503020204020204" pitchFamily="34" charset="-122"/>
                <a:ea typeface="微软雅黑" panose="020B0503020204020204" pitchFamily="34" charset="-122"/>
                <a:cs typeface="Times New Roman" pitchFamily="18" charset="0"/>
              </a:rPr>
              <a:t>天。 </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
        <p:nvSpPr>
          <p:cNvPr id="8" name="矩形 7"/>
          <p:cNvSpPr/>
          <p:nvPr/>
        </p:nvSpPr>
        <p:spPr>
          <a:xfrm>
            <a:off x="331096" y="4416120"/>
            <a:ext cx="8692707" cy="5078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spcBef>
                <a:spcPts val="600"/>
              </a:spcBef>
            </a:pPr>
            <a:r>
              <a:rPr lang="zh-CN" altLang="en-US" dirty="0">
                <a:latin typeface="微软雅黑" panose="020B0503020204020204" pitchFamily="34" charset="-122"/>
                <a:ea typeface="微软雅黑" panose="020B0503020204020204" pitchFamily="34" charset="-122"/>
                <a:cs typeface="Times New Roman" pitchFamily="18" charset="0"/>
              </a:rPr>
              <a:t>新目标值</a:t>
            </a:r>
            <a:r>
              <a:rPr lang="en-US" altLang="zh-CN" dirty="0">
                <a:latin typeface="微软雅黑" panose="020B0503020204020204" pitchFamily="34" charset="-122"/>
                <a:ea typeface="微软雅黑" panose="020B0503020204020204" pitchFamily="34" charset="-122"/>
                <a:cs typeface="Times New Roman" pitchFamily="18" charset="0"/>
              </a:rPr>
              <a:t>= </a:t>
            </a:r>
            <a:r>
              <a:rPr lang="zh-CN" altLang="en-US" dirty="0">
                <a:latin typeface="微软雅黑" panose="020B0503020204020204" pitchFamily="34" charset="-122"/>
                <a:ea typeface="微软雅黑" panose="020B0503020204020204" pitchFamily="34" charset="-122"/>
                <a:cs typeface="Times New Roman" pitchFamily="18" charset="0"/>
              </a:rPr>
              <a:t>当前目标值 </a:t>
            </a:r>
            <a:r>
              <a:rPr lang="en-US" altLang="zh-CN" dirty="0" smtClean="0">
                <a:latin typeface="微软雅黑" panose="020B0503020204020204" pitchFamily="34" charset="-122"/>
                <a:ea typeface="微软雅黑" panose="020B0503020204020204" pitchFamily="34" charset="-122"/>
                <a:cs typeface="Times New Roman" pitchFamily="18" charset="0"/>
              </a:rPr>
              <a:t>×</a:t>
            </a:r>
            <a:r>
              <a:rPr lang="zh-CN" altLang="en-US" dirty="0" smtClean="0">
                <a:latin typeface="微软雅黑" panose="020B0503020204020204" pitchFamily="34" charset="-122"/>
                <a:ea typeface="微软雅黑" panose="020B0503020204020204" pitchFamily="34" charset="-122"/>
                <a:cs typeface="Times New Roman" pitchFamily="18" charset="0"/>
              </a:rPr>
              <a:t> </a:t>
            </a:r>
            <a:r>
              <a:rPr lang="zh-CN" altLang="en-US" dirty="0">
                <a:latin typeface="微软雅黑" panose="020B0503020204020204" pitchFamily="34" charset="-122"/>
                <a:ea typeface="微软雅黑" panose="020B0503020204020204" pitchFamily="34" charset="-122"/>
                <a:cs typeface="Times New Roman" pitchFamily="18" charset="0"/>
              </a:rPr>
              <a:t>实际</a:t>
            </a:r>
            <a:r>
              <a:rPr lang="en-US" altLang="zh-CN" dirty="0">
                <a:latin typeface="微软雅黑" panose="020B0503020204020204" pitchFamily="34" charset="-122"/>
                <a:ea typeface="微软雅黑" panose="020B0503020204020204" pitchFamily="34" charset="-122"/>
                <a:cs typeface="Times New Roman" pitchFamily="18" charset="0"/>
              </a:rPr>
              <a:t>2016</a:t>
            </a:r>
            <a:r>
              <a:rPr lang="zh-CN" altLang="en-US" dirty="0">
                <a:latin typeface="微软雅黑" panose="020B0503020204020204" pitchFamily="34" charset="-122"/>
                <a:ea typeface="微软雅黑" panose="020B0503020204020204" pitchFamily="34" charset="-122"/>
                <a:cs typeface="Times New Roman" pitchFamily="18" charset="0"/>
              </a:rPr>
              <a:t>个区块出块时间 </a:t>
            </a:r>
            <a:r>
              <a:rPr lang="en-US" altLang="zh-CN" dirty="0">
                <a:latin typeface="微软雅黑" panose="020B0503020204020204" pitchFamily="34" charset="-122"/>
                <a:ea typeface="微软雅黑" panose="020B0503020204020204" pitchFamily="34" charset="-122"/>
                <a:cs typeface="Times New Roman" pitchFamily="18" charset="0"/>
              </a:rPr>
              <a:t>/ </a:t>
            </a:r>
            <a:r>
              <a:rPr lang="zh-CN" altLang="en-US" dirty="0">
                <a:latin typeface="微软雅黑" panose="020B0503020204020204" pitchFamily="34" charset="-122"/>
                <a:ea typeface="微软雅黑" panose="020B0503020204020204" pitchFamily="34" charset="-122"/>
                <a:cs typeface="Times New Roman" pitchFamily="18" charset="0"/>
              </a:rPr>
              <a:t>理论</a:t>
            </a:r>
            <a:r>
              <a:rPr lang="en-US" altLang="zh-CN" dirty="0">
                <a:latin typeface="微软雅黑" panose="020B0503020204020204" pitchFamily="34" charset="-122"/>
                <a:ea typeface="微软雅黑" panose="020B0503020204020204" pitchFamily="34" charset="-122"/>
                <a:cs typeface="Times New Roman" pitchFamily="18" charset="0"/>
              </a:rPr>
              <a:t>2016</a:t>
            </a:r>
            <a:r>
              <a:rPr lang="zh-CN" altLang="en-US" dirty="0">
                <a:latin typeface="微软雅黑" panose="020B0503020204020204" pitchFamily="34" charset="-122"/>
                <a:ea typeface="微软雅黑" panose="020B0503020204020204" pitchFamily="34" charset="-122"/>
                <a:cs typeface="Times New Roman" pitchFamily="18" charset="0"/>
              </a:rPr>
              <a:t>个区块出块时间</a:t>
            </a:r>
            <a:r>
              <a:rPr lang="en-US" altLang="zh-CN" dirty="0">
                <a:latin typeface="微软雅黑" panose="020B0503020204020204" pitchFamily="34" charset="-122"/>
                <a:ea typeface="微软雅黑" panose="020B0503020204020204" pitchFamily="34" charset="-122"/>
                <a:cs typeface="Times New Roman" pitchFamily="18" charset="0"/>
              </a:rPr>
              <a:t>(2</a:t>
            </a:r>
            <a:r>
              <a:rPr lang="zh-CN" altLang="en-US" dirty="0">
                <a:latin typeface="微软雅黑" panose="020B0503020204020204" pitchFamily="34" charset="-122"/>
                <a:ea typeface="微软雅黑" panose="020B0503020204020204" pitchFamily="34" charset="-122"/>
                <a:cs typeface="Times New Roman" pitchFamily="18" charset="0"/>
              </a:rPr>
              <a:t>周</a:t>
            </a:r>
            <a:r>
              <a:rPr lang="en-US" altLang="zh-CN" dirty="0" smtClean="0">
                <a:latin typeface="微软雅黑" panose="020B0503020204020204" pitchFamily="34" charset="-122"/>
                <a:ea typeface="微软雅黑" panose="020B0503020204020204" pitchFamily="34" charset="-122"/>
                <a:cs typeface="Times New Roman" pitchFamily="18" charset="0"/>
              </a:rPr>
              <a:t>)</a:t>
            </a:r>
            <a:r>
              <a:rPr lang="zh-CN" altLang="en-US" dirty="0" smtClean="0">
                <a:latin typeface="微软雅黑" panose="020B0503020204020204" pitchFamily="34" charset="-122"/>
                <a:ea typeface="微软雅黑" panose="020B0503020204020204" pitchFamily="34" charset="-122"/>
                <a:cs typeface="Times New Roman" pitchFamily="18" charset="0"/>
              </a:rPr>
              <a:t> </a:t>
            </a:r>
            <a:endParaRPr lang="zh-CN" altLang="en-US" dirty="0">
              <a:latin typeface="微软雅黑" panose="020B0503020204020204" pitchFamily="34" charset="-122"/>
              <a:ea typeface="微软雅黑" panose="020B0503020204020204" pitchFamily="34" charset="-122"/>
              <a:cs typeface="Times New Roman" pitchFamily="18" charset="0"/>
            </a:endParaRPr>
          </a:p>
        </p:txBody>
      </p:sp>
      <p:sp>
        <p:nvSpPr>
          <p:cNvPr id="11" name="圆角矩形 10"/>
          <p:cNvSpPr/>
          <p:nvPr/>
        </p:nvSpPr>
        <p:spPr>
          <a:xfrm>
            <a:off x="331096" y="5123729"/>
            <a:ext cx="8679553" cy="1481257"/>
          </a:xfrm>
          <a:prstGeom prst="roundRect">
            <a:avLst/>
          </a:prstGeom>
          <a:solidFill>
            <a:srgbClr val="FFFF66"/>
          </a:solidFill>
        </p:spPr>
        <p:style>
          <a:lnRef idx="2">
            <a:schemeClr val="accent4"/>
          </a:lnRef>
          <a:fillRef idx="1">
            <a:schemeClr val="lt1"/>
          </a:fillRef>
          <a:effectRef idx="0">
            <a:schemeClr val="accent4"/>
          </a:effectRef>
          <a:fontRef idx="minor">
            <a:schemeClr val="dk1"/>
          </a:fontRef>
        </p:style>
        <p:txBody>
          <a:bodyPr wrap="square">
            <a:spAutoFit/>
          </a:bodyPr>
          <a:lstStyle/>
          <a:p>
            <a:pPr marL="342900" indent="-342900" algn="just" fontAlgn="base">
              <a:lnSpc>
                <a:spcPct val="150000"/>
              </a:lnSpc>
              <a:buClr>
                <a:srgbClr val="0070C0"/>
              </a:buClr>
              <a:buSzPct val="85000"/>
              <a:buFont typeface="Wingdings" pitchFamily="2" charset="2"/>
              <a:buChar char="p"/>
            </a:pP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目标难度与交易的数量和金额</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无关。</a:t>
            </a:r>
            <a:endPar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p>
            <a:pPr marL="342900" indent="-342900" algn="just" fontAlgn="base">
              <a:lnSpc>
                <a:spcPct val="150000"/>
              </a:lnSpc>
              <a:buClr>
                <a:srgbClr val="0070C0"/>
              </a:buClr>
              <a:buSzPct val="85000"/>
              <a:buFont typeface="Wingdings" pitchFamily="2" charset="2"/>
              <a:buChar char="p"/>
            </a:pP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难度调整是</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通过调整区块头</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中</a:t>
            </a: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Bits</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字段实现，</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区块</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头没有</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直接存储全网难度（</a:t>
            </a:r>
            <a:r>
              <a:rPr lang="en-US" altLang="zh-CN" dirty="0">
                <a:solidFill>
                  <a:schemeClr val="tx1"/>
                </a:solidFill>
                <a:latin typeface="微软雅黑" panose="020B0503020204020204" pitchFamily="34" charset="-122"/>
                <a:ea typeface="微软雅黑" panose="020B0503020204020204" pitchFamily="34" charset="-122"/>
                <a:cs typeface="Times New Roman" pitchFamily="18" charset="0"/>
              </a:rPr>
              <a:t>difficulty</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）的字段</a:t>
            </a:r>
          </a:p>
        </p:txBody>
      </p:sp>
    </p:spTree>
    <p:extLst>
      <p:ext uri="{BB962C8B-B14F-4D97-AF65-F5344CB8AC3E}">
        <p14:creationId xmlns:p14="http://schemas.microsoft.com/office/powerpoint/2010/main" val="240151864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80029" cy="523220"/>
          </a:xfrm>
          <a:prstGeom prst="rect">
            <a:avLst/>
          </a:prstGeom>
        </p:spPr>
        <p:txBody>
          <a:bodyPr wrap="none">
            <a:spAutoFit/>
          </a:bodyPr>
          <a:lstStyle/>
          <a:p>
            <a:r>
              <a:rPr lang="zh-CN" altLang="en-US" sz="2800" kern="0" dirty="0">
                <a:solidFill>
                  <a:prstClr val="black"/>
                </a:solidFill>
                <a:ea typeface="黑体" pitchFamily="49" charset="-122"/>
              </a:rPr>
              <a:t>校验新区块</a:t>
            </a:r>
          </a:p>
        </p:txBody>
      </p:sp>
      <p:sp>
        <p:nvSpPr>
          <p:cNvPr id="3" name="内容占位符 2"/>
          <p:cNvSpPr txBox="1">
            <a:spLocks/>
          </p:cNvSpPr>
          <p:nvPr/>
        </p:nvSpPr>
        <p:spPr bwMode="auto">
          <a:xfrm>
            <a:off x="304790" y="1193178"/>
            <a:ext cx="8553460" cy="407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当新区块在网络中传播时，每一个节点在将</a:t>
            </a:r>
            <a:r>
              <a:rPr lang="zh-CN" altLang="en-US" sz="1800" dirty="0" smtClean="0">
                <a:latin typeface="微软雅黑" panose="020B0503020204020204" pitchFamily="34" charset="-122"/>
                <a:ea typeface="微软雅黑" panose="020B0503020204020204" pitchFamily="34" charset="-122"/>
                <a:cs typeface="Times New Roman" pitchFamily="18" charset="0"/>
              </a:rPr>
              <a:t>它转发</a:t>
            </a:r>
            <a:r>
              <a:rPr lang="zh-CN" altLang="en-US" sz="1800" dirty="0">
                <a:latin typeface="微软雅黑" panose="020B0503020204020204" pitchFamily="34" charset="-122"/>
                <a:ea typeface="微软雅黑" panose="020B0503020204020204" pitchFamily="34" charset="-122"/>
                <a:cs typeface="Times New Roman" pitchFamily="18" charset="0"/>
              </a:rPr>
              <a:t>到</a:t>
            </a:r>
            <a:r>
              <a:rPr lang="zh-CN" altLang="en-US" sz="1800" dirty="0" smtClean="0">
                <a:latin typeface="微软雅黑" panose="020B0503020204020204" pitchFamily="34" charset="-122"/>
                <a:ea typeface="微软雅黑" panose="020B0503020204020204" pitchFamily="34" charset="-122"/>
                <a:cs typeface="Times New Roman" pitchFamily="18" charset="0"/>
              </a:rPr>
              <a:t>其它节点</a:t>
            </a:r>
            <a:r>
              <a:rPr lang="zh-CN" altLang="en-US" sz="1800" dirty="0">
                <a:latin typeface="微软雅黑" panose="020B0503020204020204" pitchFamily="34" charset="-122"/>
                <a:ea typeface="微软雅黑" panose="020B0503020204020204" pitchFamily="34" charset="-122"/>
                <a:cs typeface="Times New Roman" pitchFamily="18" charset="0"/>
              </a:rPr>
              <a:t>之前，会进行</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一系列的测试</a:t>
            </a:r>
            <a:r>
              <a:rPr lang="zh-CN" altLang="en-US" sz="1800" dirty="0">
                <a:latin typeface="微软雅黑" panose="020B0503020204020204" pitchFamily="34" charset="-122"/>
                <a:ea typeface="微软雅黑" panose="020B0503020204020204" pitchFamily="34" charset="-122"/>
                <a:cs typeface="Times New Roman" pitchFamily="18" charset="0"/>
              </a:rPr>
              <a:t>去验证</a:t>
            </a:r>
            <a:r>
              <a:rPr lang="zh-CN" altLang="en-US" sz="1800" dirty="0" smtClean="0">
                <a:latin typeface="微软雅黑" panose="020B0503020204020204" pitchFamily="34" charset="-122"/>
                <a:ea typeface="微软雅黑" panose="020B0503020204020204" pitchFamily="34" charset="-122"/>
                <a:cs typeface="Times New Roman" pitchFamily="18" charset="0"/>
              </a:rPr>
              <a:t>它。</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区块的数据结构语法上有效</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区块</a:t>
            </a:r>
            <a:r>
              <a:rPr lang="zh-CN" altLang="en-US" sz="1600" dirty="0">
                <a:latin typeface="微软雅黑" panose="020B0503020204020204" pitchFamily="34" charset="-122"/>
                <a:ea typeface="微软雅黑" panose="020B0503020204020204" pitchFamily="34" charset="-122"/>
                <a:cs typeface="Times New Roman" pitchFamily="18" charset="0"/>
              </a:rPr>
              <a:t>头的哈希值小于目标难度（确认包含足够的工作量证明）</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区块时间戳早于验证时刻未来两个小时（允许时间错误</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区块大小在长度限制</a:t>
            </a:r>
            <a:r>
              <a:rPr lang="zh-CN" altLang="en-US" sz="1600" dirty="0" smtClean="0">
                <a:latin typeface="微软雅黑" panose="020B0503020204020204" pitchFamily="34" charset="-122"/>
                <a:ea typeface="微软雅黑" panose="020B0503020204020204" pitchFamily="34" charset="-122"/>
                <a:cs typeface="Times New Roman" pitchFamily="18" charset="0"/>
              </a:rPr>
              <a:t>之内</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第一个交易（且只有第一个）是</a:t>
            </a:r>
            <a:r>
              <a:rPr lang="en-US" altLang="zh-CN" sz="1600" dirty="0" err="1">
                <a:latin typeface="微软雅黑" panose="020B0503020204020204" pitchFamily="34" charset="-122"/>
                <a:ea typeface="微软雅黑" panose="020B0503020204020204" pitchFamily="34" charset="-122"/>
                <a:cs typeface="Times New Roman" pitchFamily="18" charset="0"/>
              </a:rPr>
              <a:t>coinbase</a:t>
            </a:r>
            <a:r>
              <a:rPr lang="zh-CN" altLang="en-US" sz="1600" dirty="0">
                <a:latin typeface="微软雅黑" panose="020B0503020204020204" pitchFamily="34" charset="-122"/>
                <a:ea typeface="微软雅黑" panose="020B0503020204020204" pitchFamily="34" charset="-122"/>
                <a:cs typeface="Times New Roman" pitchFamily="18" charset="0"/>
              </a:rPr>
              <a:t>交易</a:t>
            </a:r>
          </a:p>
          <a:p>
            <a:pPr eaLnBrk="1" hangingPunct="1">
              <a:lnSpc>
                <a:spcPct val="150000"/>
              </a:lnSpc>
              <a:spcBef>
                <a:spcPts val="600"/>
              </a:spcBef>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使用</a:t>
            </a:r>
            <a:r>
              <a:rPr lang="zh-CN" altLang="en-US" sz="1600" dirty="0">
                <a:latin typeface="微软雅黑" panose="020B0503020204020204" pitchFamily="34" charset="-122"/>
                <a:ea typeface="微软雅黑" panose="020B0503020204020204" pitchFamily="34" charset="-122"/>
                <a:cs typeface="Times New Roman" pitchFamily="18" charset="0"/>
              </a:rPr>
              <a:t>检查清单验证区块内的交易并确保它们的有效性</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73166922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416320" cy="523220"/>
          </a:xfrm>
          <a:prstGeom prst="rect">
            <a:avLst/>
          </a:prstGeom>
        </p:spPr>
        <p:txBody>
          <a:bodyPr wrap="none">
            <a:spAutoFit/>
          </a:bodyPr>
          <a:lstStyle/>
          <a:p>
            <a:r>
              <a:rPr lang="zh-CN" altLang="en-US" sz="2800" kern="0">
                <a:solidFill>
                  <a:prstClr val="black"/>
                </a:solidFill>
                <a:ea typeface="黑体" pitchFamily="49" charset="-122"/>
              </a:rPr>
              <a:t>区块链的组装与选择</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04790" y="1193178"/>
            <a:ext cx="8553460" cy="360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一旦一个节点验证了一个新的区块， 它将尝试将新的区块连接到到现存的区块链，将它们组装</a:t>
            </a:r>
            <a:r>
              <a:rPr lang="zh-CN" altLang="en-US" sz="1800" dirty="0" smtClean="0">
                <a:latin typeface="微软雅黑" panose="020B0503020204020204" pitchFamily="34" charset="-122"/>
                <a:ea typeface="微软雅黑" panose="020B0503020204020204" pitchFamily="34" charset="-122"/>
                <a:cs typeface="Times New Roman" pitchFamily="18" charset="0"/>
              </a:rPr>
              <a:t>起来。</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连接到</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主链：</a:t>
            </a:r>
            <a:r>
              <a:rPr lang="zh-CN" altLang="en-US" sz="1600" dirty="0">
                <a:latin typeface="微软雅黑" panose="020B0503020204020204" pitchFamily="34" charset="-122"/>
                <a:ea typeface="微软雅黑" panose="020B0503020204020204" pitchFamily="34" charset="-122"/>
                <a:cs typeface="Times New Roman" pitchFamily="18" charset="0"/>
              </a:rPr>
              <a:t>大多数</a:t>
            </a:r>
            <a:r>
              <a:rPr lang="zh-CN" altLang="en-US" sz="1600" dirty="0" smtClean="0">
                <a:latin typeface="微软雅黑" panose="020B0503020204020204" pitchFamily="34" charset="-122"/>
                <a:ea typeface="微软雅黑" panose="020B0503020204020204" pitchFamily="34" charset="-122"/>
                <a:cs typeface="Times New Roman" pitchFamily="18" charset="0"/>
              </a:rPr>
              <a:t>情况下</a:t>
            </a:r>
            <a:r>
              <a:rPr lang="zh-CN" altLang="en-US" sz="1600" dirty="0">
                <a:latin typeface="微软雅黑" panose="020B0503020204020204" pitchFamily="34" charset="-122"/>
                <a:ea typeface="微软雅黑" panose="020B0503020204020204" pitchFamily="34" charset="-122"/>
                <a:cs typeface="Times New Roman" pitchFamily="18" charset="0"/>
              </a:rPr>
              <a:t>，父区块是主</a:t>
            </a:r>
            <a:r>
              <a:rPr lang="zh-CN" altLang="en-US" sz="1600" dirty="0" smtClean="0">
                <a:latin typeface="微软雅黑" panose="020B0503020204020204" pitchFamily="34" charset="-122"/>
                <a:ea typeface="微软雅黑" panose="020B0503020204020204" pitchFamily="34" charset="-122"/>
                <a:cs typeface="Times New Roman" pitchFamily="18" charset="0"/>
              </a:rPr>
              <a:t>块链“顶点”，意味着</a:t>
            </a:r>
            <a:r>
              <a:rPr lang="zh-CN" altLang="en-US" sz="1600" dirty="0">
                <a:latin typeface="微软雅黑" panose="020B0503020204020204" pitchFamily="34" charset="-122"/>
                <a:ea typeface="微软雅黑" panose="020B0503020204020204" pitchFamily="34" charset="-122"/>
                <a:cs typeface="Times New Roman" pitchFamily="18" charset="0"/>
              </a:rPr>
              <a:t>这个新的区块延长了主链。</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从主链上产生</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分支（</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备用链）</a:t>
            </a:r>
            <a:r>
              <a:rPr lang="zh-CN" altLang="en-US" sz="1600" dirty="0" smtClean="0">
                <a:latin typeface="微软雅黑" panose="020B0503020204020204" pitchFamily="34" charset="-122"/>
                <a:ea typeface="微软雅黑" panose="020B0503020204020204" pitchFamily="34" charset="-122"/>
                <a:cs typeface="Times New Roman" pitchFamily="18" charset="0"/>
              </a:rPr>
              <a:t>：若备用</a:t>
            </a:r>
            <a:r>
              <a:rPr lang="zh-CN" altLang="en-US" sz="1600" dirty="0">
                <a:latin typeface="微软雅黑" panose="020B0503020204020204" pitchFamily="34" charset="-122"/>
                <a:ea typeface="微软雅黑" panose="020B0503020204020204" pitchFamily="34" charset="-122"/>
                <a:cs typeface="Times New Roman" pitchFamily="18" charset="0"/>
              </a:rPr>
              <a:t>链比主链积累了更多的难度，节点将收敛于备用链。</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在已知链中没有找到已知父区块的</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“孤块”</a:t>
            </a:r>
            <a:r>
              <a:rPr lang="zh-CN" altLang="en-US" sz="1600" dirty="0" smtClean="0">
                <a:latin typeface="微软雅黑" panose="020B0503020204020204" pitchFamily="34" charset="-122"/>
                <a:ea typeface="微软雅黑" panose="020B0503020204020204" pitchFamily="34" charset="-122"/>
                <a:cs typeface="Times New Roman" pitchFamily="18" charset="0"/>
              </a:rPr>
              <a:t>：孤</a:t>
            </a:r>
            <a:r>
              <a:rPr lang="zh-CN" altLang="en-US" sz="1600" dirty="0">
                <a:latin typeface="微软雅黑" panose="020B0503020204020204" pitchFamily="34" charset="-122"/>
                <a:ea typeface="微软雅黑" panose="020B0503020204020204" pitchFamily="34" charset="-122"/>
                <a:cs typeface="Times New Roman" pitchFamily="18" charset="0"/>
              </a:rPr>
              <a:t>块会</a:t>
            </a:r>
            <a:r>
              <a:rPr lang="zh-CN" altLang="en-US" sz="1600" dirty="0" smtClean="0">
                <a:latin typeface="微软雅黑" panose="020B0503020204020204" pitchFamily="34" charset="-122"/>
                <a:ea typeface="微软雅黑" panose="020B0503020204020204" pitchFamily="34" charset="-122"/>
                <a:cs typeface="Times New Roman" pitchFamily="18" charset="0"/>
              </a:rPr>
              <a:t>被保存</a:t>
            </a:r>
            <a:r>
              <a:rPr lang="zh-CN" altLang="en-US" sz="1600" dirty="0">
                <a:latin typeface="微软雅黑" panose="020B0503020204020204" pitchFamily="34" charset="-122"/>
                <a:ea typeface="微软雅黑" panose="020B0503020204020204" pitchFamily="34" charset="-122"/>
                <a:cs typeface="Times New Roman" pitchFamily="18" charset="0"/>
              </a:rPr>
              <a:t>在孤块池中，直到它们的父区块被节点收到。</a:t>
            </a:r>
            <a:endParaRPr lang="en-US" altLang="zh-CN" sz="1600" dirty="0">
              <a:latin typeface="微软雅黑" panose="020B0503020204020204" pitchFamily="34" charset="-122"/>
              <a:ea typeface="微软雅黑" panose="020B0503020204020204" pitchFamily="34" charset="-122"/>
              <a:cs typeface="Times New Roman" pitchFamily="18" charset="0"/>
            </a:endParaRPr>
          </a:p>
        </p:txBody>
      </p:sp>
      <p:sp>
        <p:nvSpPr>
          <p:cNvPr id="5" name="圆角矩形 4"/>
          <p:cNvSpPr/>
          <p:nvPr/>
        </p:nvSpPr>
        <p:spPr>
          <a:xfrm>
            <a:off x="331096" y="5123729"/>
            <a:ext cx="8679553" cy="967429"/>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fontAlgn="base">
              <a:lnSpc>
                <a:spcPct val="150000"/>
              </a:lnSpc>
              <a:buClr>
                <a:srgbClr val="0070C0"/>
              </a:buClr>
              <a:buSzPct val="85000"/>
              <a:buFont typeface="Wingdings" panose="05000000000000000000" pitchFamily="2" charset="2"/>
              <a:buChar char="p"/>
            </a:pP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选择了最大难度的区块链后，所有的节点最终在全网范围内达成共识</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a:t>
            </a:r>
            <a:endPar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p>
            <a:pPr marL="285750" indent="-285750" fontAlgn="base">
              <a:lnSpc>
                <a:spcPct val="150000"/>
              </a:lnSpc>
              <a:buClr>
                <a:srgbClr val="0070C0"/>
              </a:buClr>
              <a:buSzPct val="85000"/>
              <a:buFont typeface="Wingdings" panose="05000000000000000000" pitchFamily="2" charset="2"/>
              <a:buChar char="p"/>
            </a:pP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随着</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更多的工作量证明被添加到链中，链的</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暂时性</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差异最终会得到</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解决。</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50805976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587557"/>
            <a:ext cx="9144000" cy="5143024"/>
          </a:xfrm>
          <a:prstGeom prst="rect">
            <a:avLst/>
          </a:prstGeom>
        </p:spPr>
      </p:pic>
      <p:sp>
        <p:nvSpPr>
          <p:cNvPr id="71" name="文本框 70"/>
          <p:cNvSpPr txBox="1"/>
          <p:nvPr/>
        </p:nvSpPr>
        <p:spPr>
          <a:xfrm>
            <a:off x="1796796" y="1521274"/>
            <a:ext cx="4544458" cy="461665"/>
          </a:xfrm>
          <a:prstGeom prst="rect">
            <a:avLst/>
          </a:prstGeom>
          <a:noFill/>
        </p:spPr>
        <p:txBody>
          <a:bodyPr wrap="square" rtlCol="0">
            <a:spAutoFit/>
          </a:bodyPr>
          <a:lstStyle/>
          <a:p>
            <a:pPr algn="ctr"/>
            <a:r>
              <a:rPr lang="zh-CN" altLang="en-US"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区块链分叉</a:t>
            </a:r>
          </a:p>
        </p:txBody>
      </p:sp>
      <p:sp>
        <p:nvSpPr>
          <p:cNvPr id="77" name="文本框 76"/>
          <p:cNvSpPr txBox="1"/>
          <p:nvPr/>
        </p:nvSpPr>
        <p:spPr>
          <a:xfrm>
            <a:off x="471192" y="2079856"/>
            <a:ext cx="2889228" cy="2382191"/>
          </a:xfrm>
          <a:prstGeom prst="rect">
            <a:avLst/>
          </a:prstGeom>
          <a:noFill/>
        </p:spPr>
        <p:txBody>
          <a:bodyPr wrap="square" rtlCol="0">
            <a:spAutoFit/>
          </a:bodyPr>
          <a:lstStyle/>
          <a:p>
            <a:pPr algn="just">
              <a:lnSpc>
                <a:spcPct val="160000"/>
              </a:lnSpc>
            </a:pPr>
            <a:r>
              <a:rPr lang="zh-CN" altLang="en-US" sz="15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分叉（</a:t>
            </a:r>
            <a:r>
              <a:rPr lang="en-US" altLang="zh-CN" sz="15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Fork</a:t>
            </a:r>
            <a:r>
              <a:rPr lang="zh-CN" altLang="en-US" sz="15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500" dirty="0">
                <a:solidFill>
                  <a:prstClr val="black"/>
                </a:solidFill>
                <a:latin typeface="Times New Roman" panose="02020603050405020304" pitchFamily="18" charset="0"/>
                <a:ea typeface="微软雅黑" panose="020B0503020204020204" charset="-122"/>
                <a:cs typeface="Times New Roman" panose="02020603050405020304" pitchFamily="18" charset="0"/>
              </a:rPr>
              <a:t>由于网络会延迟等原因，可能会出现两个矿工同一时间挖出区块的可能。如果他们一起参与记账，就会造成区块链分叉。难道我们两边都承认吗</a:t>
            </a:r>
            <a:r>
              <a:rPr lang="en-US" altLang="zh-CN" sz="1500" dirty="0">
                <a:solidFill>
                  <a:prstClr val="black"/>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15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4" name="图片 3" descr="LGlogo"/>
          <p:cNvPicPr>
            <a:picLocks noChangeAspect="1"/>
          </p:cNvPicPr>
          <p:nvPr/>
        </p:nvPicPr>
        <p:blipFill>
          <a:blip r:embed="rId3"/>
          <a:stretch>
            <a:fillRect/>
          </a:stretch>
        </p:blipFill>
        <p:spPr>
          <a:xfrm>
            <a:off x="341471" y="1208246"/>
            <a:ext cx="1941195" cy="431483"/>
          </a:xfrm>
          <a:prstGeom prst="rect">
            <a:avLst/>
          </a:prstGeom>
        </p:spPr>
      </p:pic>
      <p:pic>
        <p:nvPicPr>
          <p:cNvPr id="5" name="图片 4"/>
          <p:cNvPicPr>
            <a:picLocks noChangeAspect="1"/>
          </p:cNvPicPr>
          <p:nvPr/>
        </p:nvPicPr>
        <p:blipFill>
          <a:blip r:embed="rId4"/>
          <a:stretch>
            <a:fillRect/>
          </a:stretch>
        </p:blipFill>
        <p:spPr>
          <a:xfrm>
            <a:off x="3545586" y="2272882"/>
            <a:ext cx="4069433" cy="2716004"/>
          </a:xfrm>
          <a:prstGeom prst="rect">
            <a:avLst/>
          </a:prstGeom>
        </p:spPr>
      </p:pic>
    </p:spTree>
    <p:extLst>
      <p:ext uri="{BB962C8B-B14F-4D97-AF65-F5344CB8AC3E}">
        <p14:creationId xmlns:p14="http://schemas.microsoft.com/office/powerpoint/2010/main" val="19424848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587557"/>
            <a:ext cx="9144000" cy="5143024"/>
          </a:xfrm>
          <a:prstGeom prst="rect">
            <a:avLst/>
          </a:prstGeom>
        </p:spPr>
      </p:pic>
      <p:sp>
        <p:nvSpPr>
          <p:cNvPr id="71" name="文本框 70"/>
          <p:cNvSpPr txBox="1"/>
          <p:nvPr/>
        </p:nvSpPr>
        <p:spPr>
          <a:xfrm>
            <a:off x="1796796" y="1521274"/>
            <a:ext cx="4544458" cy="461665"/>
          </a:xfrm>
          <a:prstGeom prst="rect">
            <a:avLst/>
          </a:prstGeom>
          <a:noFill/>
        </p:spPr>
        <p:txBody>
          <a:bodyPr wrap="square" rtlCol="0">
            <a:spAutoFit/>
          </a:bodyPr>
          <a:lstStyle/>
          <a:p>
            <a:pPr algn="ctr"/>
            <a:r>
              <a:rPr lang="zh-CN" altLang="en-US"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最长链原则</a:t>
            </a:r>
          </a:p>
        </p:txBody>
      </p:sp>
      <p:sp>
        <p:nvSpPr>
          <p:cNvPr id="77" name="文本框 76"/>
          <p:cNvSpPr txBox="1"/>
          <p:nvPr/>
        </p:nvSpPr>
        <p:spPr>
          <a:xfrm>
            <a:off x="471192" y="2079856"/>
            <a:ext cx="2889228" cy="2931572"/>
          </a:xfrm>
          <a:prstGeom prst="rect">
            <a:avLst/>
          </a:prstGeom>
          <a:noFill/>
        </p:spPr>
        <p:txBody>
          <a:bodyPr wrap="square" rtlCol="0">
            <a:spAutoFit/>
          </a:bodyPr>
          <a:lstStyle/>
          <a:p>
            <a:pPr lvl="0" algn="just">
              <a:lnSpc>
                <a:spcPct val="150000"/>
              </a:lnSpc>
            </a:pPr>
            <a:r>
              <a:rPr lang="zh-CN" altLang="en-US" sz="15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最长链原则</a:t>
            </a:r>
            <a:r>
              <a:rPr lang="zh-CN" altLang="en-US"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500" dirty="0">
                <a:solidFill>
                  <a:prstClr val="black"/>
                </a:solidFill>
                <a:latin typeface="微软雅黑" panose="020B0503020204020204" charset="-122"/>
                <a:ea typeface="微软雅黑" panose="020B0503020204020204" charset="-122"/>
                <a:cs typeface="微软雅黑" panose="020B0503020204020204" charset="-122"/>
                <a:sym typeface="+mn-ea"/>
              </a:rPr>
              <a:t>矿工发现块的时间不同，产生了两个相互竞争的区块链。</a:t>
            </a:r>
            <a:r>
              <a:rPr lang="zh-CN" altLang="en-US" sz="1500" b="1" dirty="0">
                <a:solidFill>
                  <a:prstClr val="black"/>
                </a:solidFill>
                <a:latin typeface="微软雅黑" panose="020B0503020204020204" charset="-122"/>
                <a:ea typeface="微软雅黑" panose="020B0503020204020204" charset="-122"/>
                <a:cs typeface="微软雅黑" panose="020B0503020204020204" charset="-122"/>
                <a:sym typeface="+mn-ea"/>
              </a:rPr>
              <a:t>最长的区块链</a:t>
            </a:r>
            <a:r>
              <a:rPr lang="zh-CN" altLang="en-US" sz="1500" dirty="0">
                <a:solidFill>
                  <a:prstClr val="black"/>
                </a:solidFill>
                <a:latin typeface="微软雅黑" panose="020B0503020204020204" charset="-122"/>
                <a:ea typeface="微软雅黑" panose="020B0503020204020204" charset="-122"/>
                <a:cs typeface="微软雅黑" panose="020B0503020204020204" charset="-122"/>
                <a:sym typeface="+mn-ea"/>
              </a:rPr>
              <a:t>将胜出并被认为是“真正的”区块链，而较短的链将被放弃。</a:t>
            </a:r>
            <a:endParaRPr lang="en-US" altLang="zh-CN" sz="15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lvl="0" algn="just">
              <a:lnSpc>
                <a:spcPct val="150000"/>
              </a:lnSpc>
            </a:pPr>
            <a:endParaRPr lang="en-US" altLang="zh-CN" sz="15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lvl="0" algn="just">
              <a:lnSpc>
                <a:spcPct val="150000"/>
              </a:lnSpc>
            </a:pPr>
            <a:r>
              <a:rPr lang="zh-CN" altLang="en-US" sz="1500" dirty="0">
                <a:solidFill>
                  <a:prstClr val="black"/>
                </a:solidFill>
                <a:latin typeface="微软雅黑" panose="020B0503020204020204" charset="-122"/>
                <a:ea typeface="微软雅黑" panose="020B0503020204020204" charset="-122"/>
                <a:cs typeface="微软雅黑" panose="020B0503020204020204" charset="-122"/>
                <a:sym typeface="+mn-ea"/>
              </a:rPr>
              <a:t>最长的区块链未必安全，实际采用的是</a:t>
            </a:r>
            <a:r>
              <a:rPr lang="zh-CN" altLang="en-US" sz="1500" b="1" dirty="0">
                <a:solidFill>
                  <a:prstClr val="black"/>
                </a:solidFill>
                <a:latin typeface="微软雅黑" panose="020B0503020204020204" charset="-122"/>
                <a:ea typeface="微软雅黑" panose="020B0503020204020204" charset="-122"/>
                <a:cs typeface="微软雅黑" panose="020B0503020204020204" charset="-122"/>
                <a:sym typeface="+mn-ea"/>
              </a:rPr>
              <a:t>最大工作量链原则。</a:t>
            </a:r>
            <a:endParaRPr lang="en-US" altLang="zh-CN" sz="1500" b="1"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LGlogo"/>
          <p:cNvPicPr>
            <a:picLocks noChangeAspect="1"/>
          </p:cNvPicPr>
          <p:nvPr/>
        </p:nvPicPr>
        <p:blipFill>
          <a:blip r:embed="rId3"/>
          <a:stretch>
            <a:fillRect/>
          </a:stretch>
        </p:blipFill>
        <p:spPr>
          <a:xfrm>
            <a:off x="341471" y="1208246"/>
            <a:ext cx="1941195" cy="431483"/>
          </a:xfrm>
          <a:prstGeom prst="rect">
            <a:avLst/>
          </a:prstGeom>
        </p:spPr>
      </p:pic>
      <p:pic>
        <p:nvPicPr>
          <p:cNvPr id="5" name="图片 4"/>
          <p:cNvPicPr>
            <a:picLocks noChangeAspect="1"/>
          </p:cNvPicPr>
          <p:nvPr/>
        </p:nvPicPr>
        <p:blipFill>
          <a:blip r:embed="rId4"/>
          <a:stretch>
            <a:fillRect/>
          </a:stretch>
        </p:blipFill>
        <p:spPr>
          <a:xfrm>
            <a:off x="3505834" y="2170012"/>
            <a:ext cx="4937521" cy="2925482"/>
          </a:xfrm>
          <a:prstGeom prst="rect">
            <a:avLst/>
          </a:prstGeom>
        </p:spPr>
      </p:pic>
    </p:spTree>
    <p:extLst>
      <p:ext uri="{BB962C8B-B14F-4D97-AF65-F5344CB8AC3E}">
        <p14:creationId xmlns:p14="http://schemas.microsoft.com/office/powerpoint/2010/main" val="381488251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80029" cy="523220"/>
          </a:xfrm>
          <a:prstGeom prst="rect">
            <a:avLst/>
          </a:prstGeom>
        </p:spPr>
        <p:txBody>
          <a:bodyPr wrap="none">
            <a:spAutoFit/>
          </a:bodyPr>
          <a:lstStyle/>
          <a:p>
            <a:r>
              <a:rPr lang="zh-CN" altLang="en-US" sz="2800" kern="0" dirty="0">
                <a:solidFill>
                  <a:prstClr val="black"/>
                </a:solidFill>
                <a:ea typeface="黑体" pitchFamily="49" charset="-122"/>
              </a:rPr>
              <a:t>区块链分叉</a:t>
            </a:r>
          </a:p>
        </p:txBody>
      </p:sp>
      <p:sp>
        <p:nvSpPr>
          <p:cNvPr id="3" name="内容占位符 2"/>
          <p:cNvSpPr txBox="1">
            <a:spLocks/>
          </p:cNvSpPr>
          <p:nvPr/>
        </p:nvSpPr>
        <p:spPr bwMode="auto">
          <a:xfrm>
            <a:off x="304790" y="1193178"/>
            <a:ext cx="8724159" cy="3428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区块链中各节点区块之间不一致性问题。 </a:t>
            </a:r>
            <a:endPar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所有节点总是选择将</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累计了最大工作量证明的区块链（最长或最大累计难度的链）</a:t>
            </a:r>
            <a:r>
              <a:rPr lang="zh-CN" altLang="en-US" sz="1800" dirty="0">
                <a:latin typeface="微软雅黑" panose="020B0503020204020204" pitchFamily="34" charset="-122"/>
                <a:ea typeface="微软雅黑" panose="020B0503020204020204" pitchFamily="34" charset="-122"/>
                <a:cs typeface="Times New Roman" pitchFamily="18" charset="0"/>
              </a:rPr>
              <a:t>作为主链，这样整个比特币网络最终会收敛到一致的状态</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分叉即在不同区块链间发生的临时差异，当更多的区块添加到了某个分叉中，这个问题便会迎刃而解。</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pic>
        <p:nvPicPr>
          <p:cNvPr id="44034" name="Picture 2" descr="http://upload-images.jianshu.io/upload_images/1785959-e8e7c3fd9aea73a2.png?imageMogr2/auto-orient/strip%7CimageView2/2/w/12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8190" y="3515521"/>
            <a:ext cx="3770110" cy="320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64302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1980029" cy="523220"/>
          </a:xfrm>
          <a:prstGeom prst="rect">
            <a:avLst/>
          </a:prstGeom>
        </p:spPr>
        <p:txBody>
          <a:bodyPr wrap="none">
            <a:spAutoFit/>
          </a:bodyPr>
          <a:lstStyle/>
          <a:p>
            <a:r>
              <a:rPr lang="zh-CN" altLang="en-US" sz="2800" kern="0" dirty="0">
                <a:solidFill>
                  <a:prstClr val="black"/>
                </a:solidFill>
                <a:ea typeface="黑体" pitchFamily="49" charset="-122"/>
              </a:rPr>
              <a:t>区块链分叉</a:t>
            </a:r>
          </a:p>
        </p:txBody>
      </p:sp>
      <p:pic>
        <p:nvPicPr>
          <p:cNvPr id="45058" name="Picture 2" descr="http://upload-images.jianshu.io/upload_images/1785959-7eb26bd9bb741ebd.png?imageMogr2/auto-orient/strip%7CimageView2/2/w/12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225" y="1739840"/>
            <a:ext cx="3649509" cy="4720817"/>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http://upload-images.jianshu.io/upload_images/1785959-4590443fa1d0f846.png?imageMogr2/auto-orient/strip%7CimageView2/2/w/12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013" y="1739840"/>
            <a:ext cx="3934013" cy="472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57183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80029" cy="523220"/>
          </a:xfrm>
          <a:prstGeom prst="rect">
            <a:avLst/>
          </a:prstGeom>
        </p:spPr>
        <p:txBody>
          <a:bodyPr wrap="none">
            <a:spAutoFit/>
          </a:bodyPr>
          <a:lstStyle/>
          <a:p>
            <a:r>
              <a:rPr lang="zh-CN" altLang="en-US" sz="2800" kern="0" dirty="0">
                <a:solidFill>
                  <a:prstClr val="black"/>
                </a:solidFill>
                <a:ea typeface="黑体" pitchFamily="49" charset="-122"/>
              </a:rPr>
              <a:t>区块链分叉</a:t>
            </a:r>
          </a:p>
        </p:txBody>
      </p:sp>
      <p:pic>
        <p:nvPicPr>
          <p:cNvPr id="46082" name="Picture 2" descr="http://upload-images.jianshu.io/upload_images/1785959-f3150701b88a4b49.png?imageMogr2/auto-orient/strip%7CimageView2/2/w/12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1" y="1416050"/>
            <a:ext cx="3592347" cy="516255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http://upload-images.jianshu.io/upload_images/1785959-272e80704cfe9f76.png?imageMogr2/auto-orient/strip%7CimageView2/2/w/12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8108" y="1416050"/>
            <a:ext cx="3592347"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9442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4756430" cy="523220"/>
          </a:xfrm>
          <a:prstGeom prst="rect">
            <a:avLst/>
          </a:prstGeom>
        </p:spPr>
        <p:txBody>
          <a:bodyPr wrap="none">
            <a:spAutoFit/>
          </a:bodyPr>
          <a:lstStyle/>
          <a:p>
            <a:r>
              <a:rPr lang="zh-CN" altLang="en-US" sz="2800" kern="0" dirty="0" smtClean="0">
                <a:solidFill>
                  <a:prstClr val="black"/>
                </a:solidFill>
                <a:ea typeface="黑体" pitchFamily="49" charset="-122"/>
              </a:rPr>
              <a:t>比特币共识攻击（</a:t>
            </a:r>
            <a:r>
              <a:rPr lang="en-US" altLang="zh-CN" sz="2800" kern="0" dirty="0" smtClean="0">
                <a:solidFill>
                  <a:prstClr val="black"/>
                </a:solidFill>
                <a:ea typeface="黑体" pitchFamily="49" charset="-122"/>
              </a:rPr>
              <a:t>51%</a:t>
            </a:r>
            <a:r>
              <a:rPr lang="zh-CN" altLang="en-US" sz="2800" kern="0" dirty="0" smtClean="0">
                <a:solidFill>
                  <a:prstClr val="black"/>
                </a:solidFill>
                <a:ea typeface="黑体" pitchFamily="49" charset="-122"/>
              </a:rPr>
              <a:t>攻击</a:t>
            </a:r>
            <a:r>
              <a:rPr lang="zh-CN" altLang="en-US" sz="2800" kern="0" dirty="0">
                <a:solidFill>
                  <a:prstClr val="black"/>
                </a:solidFill>
                <a:ea typeface="黑体" pitchFamily="49" charset="-122"/>
              </a:rPr>
              <a:t>）</a:t>
            </a:r>
          </a:p>
        </p:txBody>
      </p:sp>
      <p:sp>
        <p:nvSpPr>
          <p:cNvPr id="4" name="内容占位符 2"/>
          <p:cNvSpPr txBox="1">
            <a:spLocks/>
          </p:cNvSpPr>
          <p:nvPr/>
        </p:nvSpPr>
        <p:spPr bwMode="auto">
          <a:xfrm>
            <a:off x="304790" y="1193177"/>
            <a:ext cx="8553460" cy="343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cs typeface="Times New Roman" pitchFamily="18" charset="0"/>
              </a:rPr>
              <a:t>矿工</a:t>
            </a:r>
            <a:r>
              <a:rPr lang="zh-CN" altLang="en-US" sz="2000" dirty="0">
                <a:latin typeface="微软雅黑" panose="020B0503020204020204" pitchFamily="34" charset="-122"/>
                <a:ea typeface="微软雅黑" panose="020B0503020204020204" pitchFamily="34" charset="-122"/>
                <a:cs typeface="Times New Roman" pitchFamily="18" charset="0"/>
              </a:rPr>
              <a:t>（或矿池）</a:t>
            </a:r>
            <a:r>
              <a:rPr lang="zh-CN" altLang="en-US" sz="2000" dirty="0" smtClean="0">
                <a:latin typeface="微软雅黑" panose="020B0503020204020204" pitchFamily="34" charset="-122"/>
                <a:ea typeface="微软雅黑" panose="020B0503020204020204" pitchFamily="34" charset="-122"/>
                <a:cs typeface="Times New Roman" pitchFamily="18" charset="0"/>
              </a:rPr>
              <a:t>试图使用</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自己的算力</a:t>
            </a:r>
            <a:r>
              <a:rPr lang="zh-CN" altLang="en-US" sz="2000" dirty="0">
                <a:latin typeface="微软雅黑" panose="020B0503020204020204" pitchFamily="34" charset="-122"/>
                <a:ea typeface="微软雅黑" panose="020B0503020204020204" pitchFamily="34" charset="-122"/>
                <a:cs typeface="Times New Roman" pitchFamily="18" charset="0"/>
              </a:rPr>
              <a:t>实行欺骗或破坏的行为。</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拥有系统</a:t>
            </a:r>
            <a:r>
              <a:rPr lang="zh-CN" altLang="en-US" sz="1800" dirty="0">
                <a:latin typeface="微软雅黑" panose="020B0503020204020204" pitchFamily="34" charset="-122"/>
                <a:ea typeface="微软雅黑" panose="020B0503020204020204" pitchFamily="34" charset="-122"/>
                <a:cs typeface="Times New Roman" pitchFamily="18" charset="0"/>
              </a:rPr>
              <a:t>中大量算</a:t>
            </a:r>
            <a:r>
              <a:rPr lang="zh-CN" altLang="en-US" sz="1800" dirty="0" smtClean="0">
                <a:latin typeface="微软雅黑" panose="020B0503020204020204" pitchFamily="34" charset="-122"/>
                <a:ea typeface="微软雅黑" panose="020B0503020204020204" pitchFamily="34" charset="-122"/>
                <a:cs typeface="Times New Roman" pitchFamily="18" charset="0"/>
              </a:rPr>
              <a:t>力矿工可通过</a:t>
            </a:r>
            <a:r>
              <a:rPr lang="zh-CN" altLang="en-US" sz="1800" dirty="0">
                <a:latin typeface="微软雅黑" panose="020B0503020204020204" pitchFamily="34" charset="-122"/>
                <a:ea typeface="微软雅黑" panose="020B0503020204020204" pitchFamily="34" charset="-122"/>
                <a:cs typeface="Times New Roman" pitchFamily="18" charset="0"/>
              </a:rPr>
              <a:t>攻击比特</a:t>
            </a:r>
            <a:r>
              <a:rPr lang="zh-CN" altLang="en-US" sz="1800" dirty="0" smtClean="0">
                <a:latin typeface="微软雅黑" panose="020B0503020204020204" pitchFamily="34" charset="-122"/>
                <a:ea typeface="微软雅黑" panose="020B0503020204020204" pitchFamily="34" charset="-122"/>
                <a:cs typeface="Times New Roman" pitchFamily="18" charset="0"/>
              </a:rPr>
              <a:t>币共识机制达到</a:t>
            </a:r>
            <a:r>
              <a:rPr lang="zh-CN" altLang="en-US" sz="1800" dirty="0">
                <a:latin typeface="微软雅黑" panose="020B0503020204020204" pitchFamily="34" charset="-122"/>
                <a:ea typeface="微软雅黑" panose="020B0503020204020204" pitchFamily="34" charset="-122"/>
                <a:cs typeface="Times New Roman" pitchFamily="18" charset="0"/>
              </a:rPr>
              <a:t>破坏比特币</a:t>
            </a:r>
            <a:r>
              <a:rPr lang="zh-CN" altLang="en-US" sz="1800" dirty="0" smtClean="0">
                <a:latin typeface="微软雅黑" panose="020B0503020204020204" pitchFamily="34" charset="-122"/>
                <a:ea typeface="微软雅黑" panose="020B0503020204020204" pitchFamily="34" charset="-122"/>
                <a:cs typeface="Times New Roman" pitchFamily="18" charset="0"/>
              </a:rPr>
              <a:t>网络安全性</a:t>
            </a:r>
            <a:r>
              <a:rPr lang="zh-CN" altLang="en-US" sz="1800" dirty="0">
                <a:latin typeface="微软雅黑" panose="020B0503020204020204" pitchFamily="34" charset="-122"/>
                <a:ea typeface="微软雅黑" panose="020B0503020204020204" pitchFamily="34" charset="-122"/>
                <a:cs typeface="Times New Roman" pitchFamily="18" charset="0"/>
              </a:rPr>
              <a:t>和</a:t>
            </a:r>
            <a:r>
              <a:rPr lang="zh-CN" altLang="en-US" sz="1800" dirty="0" smtClean="0">
                <a:latin typeface="微软雅黑" panose="020B0503020204020204" pitchFamily="34" charset="-122"/>
                <a:ea typeface="微软雅黑" panose="020B0503020204020204" pitchFamily="34" charset="-122"/>
                <a:cs typeface="Times New Roman" pitchFamily="18" charset="0"/>
              </a:rPr>
              <a:t>可靠性。</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只要有足够的挖矿算力</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（超过维护系统算力的</a:t>
            </a:r>
            <a:r>
              <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51%</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r>
              <a:rPr lang="zh-CN" altLang="en-US" sz="1800" dirty="0" smtClean="0">
                <a:latin typeface="微软雅黑" panose="020B0503020204020204" pitchFamily="34" charset="-122"/>
                <a:ea typeface="微软雅黑" panose="020B0503020204020204" pitchFamily="34" charset="-122"/>
                <a:cs typeface="Times New Roman" pitchFamily="18" charset="0"/>
              </a:rPr>
              <a:t>就能对系统成功进行攻击。</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影响</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最近的区块（最多</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10</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个）</a:t>
            </a:r>
            <a:r>
              <a:rPr lang="zh-CN" altLang="en-US" sz="1800" dirty="0">
                <a:latin typeface="微软雅黑" panose="020B0503020204020204" pitchFamily="34" charset="-122"/>
                <a:ea typeface="微软雅黑" panose="020B0503020204020204" pitchFamily="34" charset="-122"/>
                <a:cs typeface="Times New Roman" pitchFamily="18" charset="0"/>
              </a:rPr>
              <a:t>并且通过</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拒绝服务</a:t>
            </a:r>
            <a:r>
              <a:rPr lang="zh-CN" altLang="en-US" sz="1800" dirty="0">
                <a:latin typeface="微软雅黑" panose="020B0503020204020204" pitchFamily="34" charset="-122"/>
                <a:ea typeface="微软雅黑" panose="020B0503020204020204" pitchFamily="34" charset="-122"/>
                <a:cs typeface="Times New Roman" pitchFamily="18" charset="0"/>
              </a:rPr>
              <a:t>来影响未来区块的生成</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cs typeface="Times New Roman" pitchFamily="18" charset="0"/>
              </a:rPr>
              <a:t>比特币</a:t>
            </a:r>
            <a:r>
              <a:rPr lang="en-US" altLang="zh-CN" sz="2000" dirty="0" smtClean="0">
                <a:latin typeface="微软雅黑" panose="020B0503020204020204" pitchFamily="34" charset="-122"/>
                <a:ea typeface="微软雅黑" panose="020B0503020204020204" pitchFamily="34" charset="-122"/>
                <a:cs typeface="Times New Roman" pitchFamily="18" charset="0"/>
              </a:rPr>
              <a:t>51%</a:t>
            </a:r>
            <a:r>
              <a:rPr lang="zh-CN" altLang="en-US" sz="2000" dirty="0" smtClean="0">
                <a:latin typeface="微软雅黑" panose="020B0503020204020204" pitchFamily="34" charset="-122"/>
                <a:ea typeface="微软雅黑" panose="020B0503020204020204" pitchFamily="34" charset="-122"/>
                <a:cs typeface="Times New Roman" pitchFamily="18" charset="0"/>
              </a:rPr>
              <a:t>攻击方式</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拒绝服务攻击</a:t>
            </a:r>
            <a:r>
              <a:rPr lang="en-US" altLang="zh-CN" sz="1800" dirty="0">
                <a:latin typeface="微软雅黑" panose="020B0503020204020204" pitchFamily="34" charset="-122"/>
                <a:ea typeface="微软雅黑" panose="020B0503020204020204" pitchFamily="34" charset="-122"/>
                <a:cs typeface="Times New Roman" pitchFamily="18" charset="0"/>
              </a:rPr>
              <a:t>(</a:t>
            </a:r>
            <a:r>
              <a:rPr lang="en-US" altLang="zh-CN" sz="1800" dirty="0" err="1">
                <a:latin typeface="微软雅黑" panose="020B0503020204020204" pitchFamily="34" charset="-122"/>
                <a:ea typeface="微软雅黑" panose="020B0503020204020204" pitchFamily="34" charset="-122"/>
                <a:cs typeface="Times New Roman" pitchFamily="18" charset="0"/>
              </a:rPr>
              <a:t>DoS</a:t>
            </a:r>
            <a:r>
              <a:rPr lang="en-US" altLang="zh-CN" sz="1800" dirty="0">
                <a:latin typeface="微软雅黑" panose="020B0503020204020204" pitchFamily="34" charset="-122"/>
                <a:ea typeface="微软雅黑" panose="020B0503020204020204" pitchFamily="34" charset="-122"/>
                <a:cs typeface="Times New Roman" pitchFamily="18" charset="0"/>
              </a:rPr>
              <a:t>)</a:t>
            </a: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双花攻击</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pic>
        <p:nvPicPr>
          <p:cNvPr id="47106" name="Picture 2" descr="Image result for æ¯ç¹å¸å±è¯æ»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349" y="4727845"/>
            <a:ext cx="4684113" cy="1924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9807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587557"/>
            <a:ext cx="9144000" cy="5143024"/>
          </a:xfrm>
          <a:prstGeom prst="rect">
            <a:avLst/>
          </a:prstGeom>
        </p:spPr>
      </p:pic>
      <p:sp>
        <p:nvSpPr>
          <p:cNvPr id="71" name="文本框 70"/>
          <p:cNvSpPr txBox="1"/>
          <p:nvPr/>
        </p:nvSpPr>
        <p:spPr>
          <a:xfrm>
            <a:off x="1796796" y="1521274"/>
            <a:ext cx="4544458" cy="461665"/>
          </a:xfrm>
          <a:prstGeom prst="rect">
            <a:avLst/>
          </a:prstGeom>
          <a:noFill/>
        </p:spPr>
        <p:txBody>
          <a:bodyPr wrap="square" rtlCol="0">
            <a:spAutoFit/>
          </a:bodyPr>
          <a:lstStyle/>
          <a:p>
            <a:pPr algn="ctr"/>
            <a:r>
              <a:rPr lang="en-US" altLang="zh-CN"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51%</a:t>
            </a:r>
            <a:r>
              <a:rPr lang="zh-CN" altLang="en-US"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攻击</a:t>
            </a:r>
          </a:p>
        </p:txBody>
      </p:sp>
      <p:sp>
        <p:nvSpPr>
          <p:cNvPr id="77" name="文本框 76"/>
          <p:cNvSpPr txBox="1"/>
          <p:nvPr/>
        </p:nvSpPr>
        <p:spPr>
          <a:xfrm>
            <a:off x="471192" y="2079856"/>
            <a:ext cx="6935448" cy="830997"/>
          </a:xfrm>
          <a:prstGeom prst="rect">
            <a:avLst/>
          </a:prstGeom>
          <a:noFill/>
        </p:spPr>
        <p:txBody>
          <a:bodyPr wrap="square" rtlCol="0">
            <a:spAutoFit/>
          </a:bodyPr>
          <a:lstStyle/>
          <a:p>
            <a:pPr algn="just">
              <a:lnSpc>
                <a:spcPct val="150000"/>
              </a:lnSpc>
            </a:pPr>
            <a:r>
              <a:rPr lang="zh-CN" altLang="en-US"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在区块链世界中，当一个人或一群人控制了</a:t>
            </a:r>
            <a:r>
              <a:rPr lang="en-US" altLang="zh-CN"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50% + 1</a:t>
            </a:r>
            <a:r>
              <a:rPr lang="zh-CN" altLang="en-US"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的网络单元时，就会发生</a:t>
            </a:r>
            <a:r>
              <a:rPr lang="en-US" altLang="zh-CN"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51% </a:t>
            </a:r>
            <a:r>
              <a:rPr lang="zh-CN" altLang="en-US"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的攻击。没有人说</a:t>
            </a:r>
            <a:r>
              <a:rPr lang="en-US" altLang="zh-CN"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50% + 1</a:t>
            </a:r>
            <a:r>
              <a:rPr lang="zh-CN" altLang="en-US"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单位，所以简称为</a:t>
            </a:r>
            <a:r>
              <a:rPr lang="en-US" altLang="zh-CN"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51%</a:t>
            </a:r>
            <a:r>
              <a:rPr lang="zh-CN" altLang="en-US"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攻击。</a:t>
            </a:r>
          </a:p>
        </p:txBody>
      </p:sp>
      <p:pic>
        <p:nvPicPr>
          <p:cNvPr id="4" name="图片 3" descr="LGlogo"/>
          <p:cNvPicPr>
            <a:picLocks noChangeAspect="1"/>
          </p:cNvPicPr>
          <p:nvPr/>
        </p:nvPicPr>
        <p:blipFill>
          <a:blip r:embed="rId3"/>
          <a:stretch>
            <a:fillRect/>
          </a:stretch>
        </p:blipFill>
        <p:spPr>
          <a:xfrm>
            <a:off x="341471" y="1208246"/>
            <a:ext cx="1941195" cy="431483"/>
          </a:xfrm>
          <a:prstGeom prst="rect">
            <a:avLst/>
          </a:prstGeom>
        </p:spPr>
      </p:pic>
      <p:sp>
        <p:nvSpPr>
          <p:cNvPr id="9" name="文本框 8"/>
          <p:cNvSpPr txBox="1"/>
          <p:nvPr/>
        </p:nvSpPr>
        <p:spPr>
          <a:xfrm>
            <a:off x="471192" y="3083445"/>
            <a:ext cx="3081252" cy="2431435"/>
          </a:xfrm>
          <a:prstGeom prst="rect">
            <a:avLst/>
          </a:prstGeom>
          <a:noFill/>
        </p:spPr>
        <p:txBody>
          <a:bodyPr wrap="square" rtlCol="0">
            <a:spAutoFit/>
          </a:bodyPr>
          <a:lstStyle/>
          <a:p>
            <a:pPr algn="just">
              <a:lnSpc>
                <a:spcPct val="160000"/>
              </a:lnSpc>
            </a:pPr>
            <a:r>
              <a:rPr lang="zh-CN" altLang="en-US" sz="16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当一个团队设法控制区块链网络的大部分，它被认为对它有绝对的权力控制整个区块链，这意味着交易的完整性和安全性不能再得到保证</a:t>
            </a:r>
            <a:r>
              <a:rPr lang="zh-CN" altLang="en-US" sz="1500" dirty="0">
                <a:solidFill>
                  <a:prstClr val="black"/>
                </a:solidFill>
                <a:latin typeface="Times New Roman" panose="02020603050405020304" pitchFamily="18" charset="0"/>
                <a:ea typeface="微软雅黑" panose="020B0503020204020204" charset="-122"/>
                <a:cs typeface="Times New Roman" panose="02020603050405020304" pitchFamily="18" charset="0"/>
              </a:rPr>
              <a:t>。</a:t>
            </a:r>
          </a:p>
          <a:p>
            <a:pPr algn="just">
              <a:lnSpc>
                <a:spcPct val="160000"/>
              </a:lnSpc>
            </a:pPr>
            <a:endParaRPr lang="zh-CN" altLang="en-US" sz="15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p:cNvPicPr>
            <a:picLocks noChangeAspect="1"/>
          </p:cNvPicPr>
          <p:nvPr/>
        </p:nvPicPr>
        <p:blipFill>
          <a:blip r:embed="rId4"/>
          <a:stretch>
            <a:fillRect/>
          </a:stretch>
        </p:blipFill>
        <p:spPr>
          <a:xfrm>
            <a:off x="3698886" y="2920679"/>
            <a:ext cx="4579144" cy="2571750"/>
          </a:xfrm>
          <a:prstGeom prst="rect">
            <a:avLst/>
          </a:prstGeom>
        </p:spPr>
      </p:pic>
    </p:spTree>
    <p:extLst>
      <p:ext uri="{BB962C8B-B14F-4D97-AF65-F5344CB8AC3E}">
        <p14:creationId xmlns:p14="http://schemas.microsoft.com/office/powerpoint/2010/main" val="2640878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97692" y="3290844"/>
            <a:ext cx="8064896" cy="2304256"/>
          </a:xfrm>
          <a:prstGeom prst="rect">
            <a:avLst/>
          </a:prstGeom>
        </p:spPr>
      </p:pic>
      <p:sp>
        <p:nvSpPr>
          <p:cNvPr id="3" name="矩形 2"/>
          <p:cNvSpPr/>
          <p:nvPr/>
        </p:nvSpPr>
        <p:spPr>
          <a:xfrm>
            <a:off x="1071538" y="476672"/>
            <a:ext cx="1980029"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a:t>
            </a:r>
            <a:endParaRPr lang="zh-CN" altLang="en-US" sz="2800" kern="0" dirty="0">
              <a:solidFill>
                <a:prstClr val="black"/>
              </a:solidFill>
              <a:ea typeface="黑体" pitchFamily="49" charset="-122"/>
            </a:endParaRPr>
          </a:p>
        </p:txBody>
      </p:sp>
      <p:sp>
        <p:nvSpPr>
          <p:cNvPr id="5" name="内容占位符 2"/>
          <p:cNvSpPr txBox="1">
            <a:spLocks/>
          </p:cNvSpPr>
          <p:nvPr/>
        </p:nvSpPr>
        <p:spPr bwMode="auto">
          <a:xfrm>
            <a:off x="260186" y="1262527"/>
            <a:ext cx="8101295" cy="176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500"/>
              </a:spcBef>
              <a:spcAft>
                <a:spcPts val="500"/>
              </a:spcAft>
            </a:pPr>
            <a:r>
              <a:rPr lang="zh-CN" altLang="en-US" sz="2000" dirty="0" smtClean="0">
                <a:latin typeface="微软雅黑" panose="020B0503020204020204" pitchFamily="34" charset="-122"/>
                <a:ea typeface="微软雅黑" panose="020B0503020204020204" pitchFamily="34" charset="-122"/>
                <a:cs typeface="Times New Roman" pitchFamily="18" charset="0"/>
              </a:rPr>
              <a:t>发送者地址在哪里？</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pPr>
            <a:r>
              <a:rPr lang="zh-CN" altLang="en-US" sz="2000" dirty="0" smtClean="0">
                <a:latin typeface="微软雅黑" panose="020B0503020204020204" pitchFamily="34" charset="-122"/>
                <a:ea typeface="微软雅黑" panose="020B0503020204020204" pitchFamily="34" charset="-122"/>
                <a:cs typeface="Times New Roman" pitchFamily="18" charset="0"/>
              </a:rPr>
              <a:t>接收者地址</a:t>
            </a:r>
            <a:r>
              <a:rPr lang="zh-CN" altLang="en-US" sz="2000" dirty="0">
                <a:latin typeface="微软雅黑" panose="020B0503020204020204" pitchFamily="34" charset="-122"/>
                <a:ea typeface="微软雅黑" panose="020B0503020204020204" pitchFamily="34" charset="-122"/>
                <a:cs typeface="Times New Roman" pitchFamily="18" charset="0"/>
              </a:rPr>
              <a:t>在哪里？ </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pPr>
            <a:r>
              <a:rPr lang="zh-CN" altLang="en-US" sz="2000" dirty="0" smtClean="0">
                <a:latin typeface="微软雅黑" panose="020B0503020204020204" pitchFamily="34" charset="-122"/>
                <a:ea typeface="微软雅黑" panose="020B0503020204020204" pitchFamily="34" charset="-122"/>
                <a:cs typeface="Times New Roman" pitchFamily="18" charset="0"/>
              </a:rPr>
              <a:t>发送者发送</a:t>
            </a:r>
            <a:r>
              <a:rPr lang="zh-CN" altLang="en-US" sz="2000" dirty="0">
                <a:latin typeface="微软雅黑" panose="020B0503020204020204" pitchFamily="34" charset="-122"/>
                <a:ea typeface="微软雅黑" panose="020B0503020204020204" pitchFamily="34" charset="-122"/>
                <a:cs typeface="Times New Roman" pitchFamily="18" charset="0"/>
              </a:rPr>
              <a:t>的“</a:t>
            </a:r>
            <a:r>
              <a:rPr lang="en-US" altLang="zh-CN" sz="2000" dirty="0">
                <a:latin typeface="微软雅黑" panose="020B0503020204020204" pitchFamily="34" charset="-122"/>
                <a:ea typeface="微软雅黑" panose="020B0503020204020204" pitchFamily="34" charset="-122"/>
                <a:cs typeface="Times New Roman" pitchFamily="18" charset="0"/>
              </a:rPr>
              <a:t>0.1”</a:t>
            </a:r>
            <a:r>
              <a:rPr lang="zh-CN" altLang="en-US" sz="2000" dirty="0">
                <a:latin typeface="微软雅黑" panose="020B0503020204020204" pitchFamily="34" charset="-122"/>
                <a:ea typeface="微软雅黑" panose="020B0503020204020204" pitchFamily="34" charset="-122"/>
                <a:cs typeface="Times New Roman" pitchFamily="18" charset="0"/>
              </a:rPr>
              <a:t>个币的输入在哪里？</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sp>
        <p:nvSpPr>
          <p:cNvPr id="9" name="圆角矩形 8"/>
          <p:cNvSpPr/>
          <p:nvPr/>
        </p:nvSpPr>
        <p:spPr>
          <a:xfrm>
            <a:off x="283772" y="6135718"/>
            <a:ext cx="8578234" cy="552775"/>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比特币是一种基于交易的模型，没有账户概念。</a:t>
            </a:r>
            <a:endPar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pic>
        <p:nvPicPr>
          <p:cNvPr id="6" name="图片 5"/>
          <p:cNvPicPr>
            <a:picLocks noChangeAspect="1"/>
          </p:cNvPicPr>
          <p:nvPr/>
        </p:nvPicPr>
        <p:blipFill>
          <a:blip r:embed="rId3"/>
          <a:stretch>
            <a:fillRect/>
          </a:stretch>
        </p:blipFill>
        <p:spPr>
          <a:xfrm>
            <a:off x="3551591" y="147340"/>
            <a:ext cx="5310415" cy="2230374"/>
          </a:xfrm>
          <a:prstGeom prst="rect">
            <a:avLst/>
          </a:prstGeom>
        </p:spPr>
      </p:pic>
    </p:spTree>
    <p:extLst>
      <p:ext uri="{BB962C8B-B14F-4D97-AF65-F5344CB8AC3E}">
        <p14:creationId xmlns:p14="http://schemas.microsoft.com/office/powerpoint/2010/main" val="186405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587557"/>
            <a:ext cx="9144000" cy="5143024"/>
          </a:xfrm>
          <a:prstGeom prst="rect">
            <a:avLst/>
          </a:prstGeom>
        </p:spPr>
      </p:pic>
      <p:sp>
        <p:nvSpPr>
          <p:cNvPr id="71" name="文本框 70"/>
          <p:cNvSpPr txBox="1"/>
          <p:nvPr/>
        </p:nvSpPr>
        <p:spPr>
          <a:xfrm>
            <a:off x="1796796" y="1521274"/>
            <a:ext cx="4544458" cy="461665"/>
          </a:xfrm>
          <a:prstGeom prst="rect">
            <a:avLst/>
          </a:prstGeom>
          <a:noFill/>
        </p:spPr>
        <p:txBody>
          <a:bodyPr wrap="square" rtlCol="0">
            <a:spAutoFit/>
          </a:bodyPr>
          <a:lstStyle/>
          <a:p>
            <a:pPr algn="ctr"/>
            <a:r>
              <a:rPr lang="zh-CN" altLang="en-US" sz="24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双花（</a:t>
            </a:r>
            <a:r>
              <a:rPr lang="en-US" altLang="zh-CN" sz="24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double spend</a:t>
            </a:r>
            <a:r>
              <a:rPr lang="zh-CN" altLang="en-US" sz="2400" dirty="0" smtClean="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rPr>
              <a:t>）攻击</a:t>
            </a:r>
            <a:endParaRPr lang="zh-CN" altLang="en-US" sz="2400" dirty="0">
              <a:solidFill>
                <a:srgbClr val="5B9BD5">
                  <a:lumMod val="75000"/>
                </a:srgbClr>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4" name="图片 3" descr="LGlogo"/>
          <p:cNvPicPr>
            <a:picLocks noChangeAspect="1"/>
          </p:cNvPicPr>
          <p:nvPr/>
        </p:nvPicPr>
        <p:blipFill>
          <a:blip r:embed="rId3"/>
          <a:stretch>
            <a:fillRect/>
          </a:stretch>
        </p:blipFill>
        <p:spPr>
          <a:xfrm>
            <a:off x="341471" y="1208246"/>
            <a:ext cx="1941195" cy="431483"/>
          </a:xfrm>
          <a:prstGeom prst="rect">
            <a:avLst/>
          </a:prstGeom>
        </p:spPr>
      </p:pic>
      <p:sp>
        <p:nvSpPr>
          <p:cNvPr id="9" name="文本框 8"/>
          <p:cNvSpPr txBox="1"/>
          <p:nvPr/>
        </p:nvSpPr>
        <p:spPr>
          <a:xfrm>
            <a:off x="519199" y="2260418"/>
            <a:ext cx="2937233" cy="3369064"/>
          </a:xfrm>
          <a:prstGeom prst="rect">
            <a:avLst/>
          </a:prstGeom>
          <a:noFill/>
        </p:spPr>
        <p:txBody>
          <a:bodyPr wrap="square" rtlCol="0">
            <a:spAutoFit/>
          </a:bodyPr>
          <a:lstStyle/>
          <a:p>
            <a:pPr algn="just">
              <a:lnSpc>
                <a:spcPct val="160000"/>
              </a:lnSpc>
            </a:pPr>
            <a:r>
              <a:rPr lang="zh-CN" altLang="en-US" sz="2000" dirty="0">
                <a:solidFill>
                  <a:prstClr val="black"/>
                </a:solidFill>
                <a:latin typeface="Times New Roman" panose="02020603050405020304" pitchFamily="18" charset="0"/>
                <a:ea typeface="微软雅黑" panose="020B0503020204020204" charset="-122"/>
                <a:cs typeface="Times New Roman" panose="02020603050405020304" pitchFamily="18" charset="0"/>
              </a:rPr>
              <a:t>当一个团队设法控制区块链网络的大部分，它被认为对它有绝对的权力控制整个区块链，这意味着交易的完整性和安全性不能再得到保证。</a:t>
            </a:r>
          </a:p>
          <a:p>
            <a:pPr algn="just">
              <a:lnSpc>
                <a:spcPct val="160000"/>
              </a:lnSpc>
            </a:pPr>
            <a:endParaRPr lang="zh-CN" altLang="en-US" sz="1500" dirty="0">
              <a:solidFill>
                <a:prstClr val="black"/>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5" name="图片 4"/>
          <p:cNvPicPr>
            <a:picLocks noChangeAspect="1"/>
          </p:cNvPicPr>
          <p:nvPr/>
        </p:nvPicPr>
        <p:blipFill>
          <a:blip r:embed="rId4"/>
          <a:stretch>
            <a:fillRect/>
          </a:stretch>
        </p:blipFill>
        <p:spPr>
          <a:xfrm>
            <a:off x="3600451" y="2326149"/>
            <a:ext cx="4572000" cy="2743200"/>
          </a:xfrm>
          <a:prstGeom prst="rect">
            <a:avLst/>
          </a:prstGeom>
        </p:spPr>
      </p:pic>
    </p:spTree>
    <p:extLst>
      <p:ext uri="{BB962C8B-B14F-4D97-AF65-F5344CB8AC3E}">
        <p14:creationId xmlns:p14="http://schemas.microsoft.com/office/powerpoint/2010/main" val="260270117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1071538" y="476672"/>
            <a:ext cx="3132589" cy="523220"/>
          </a:xfrm>
          <a:prstGeom prst="rect">
            <a:avLst/>
          </a:prstGeom>
        </p:spPr>
        <p:txBody>
          <a:bodyPr wrap="none">
            <a:spAutoFit/>
          </a:bodyPr>
          <a:lstStyle/>
          <a:p>
            <a:r>
              <a:rPr lang="zh-CN" altLang="en-US" sz="2800" kern="0" dirty="0">
                <a:solidFill>
                  <a:prstClr val="black"/>
                </a:solidFill>
                <a:ea typeface="黑体" pitchFamily="49" charset="-122"/>
              </a:rPr>
              <a:t>拒绝服务攻击</a:t>
            </a:r>
            <a:r>
              <a:rPr lang="en-US" altLang="zh-CN" sz="2800" kern="0" dirty="0">
                <a:solidFill>
                  <a:prstClr val="black"/>
                </a:solidFill>
                <a:ea typeface="黑体" pitchFamily="49" charset="-122"/>
              </a:rPr>
              <a:t>(</a:t>
            </a:r>
            <a:r>
              <a:rPr lang="en-US" altLang="zh-CN" sz="2800" kern="0" dirty="0" err="1">
                <a:solidFill>
                  <a:prstClr val="black"/>
                </a:solidFill>
                <a:ea typeface="黑体" pitchFamily="49" charset="-122"/>
              </a:rPr>
              <a:t>DoS</a:t>
            </a:r>
            <a:r>
              <a:rPr lang="en-US" altLang="zh-CN" sz="2800" kern="0" dirty="0">
                <a:solidFill>
                  <a:prstClr val="black"/>
                </a:solidFill>
                <a:ea typeface="黑体" pitchFamily="49" charset="-122"/>
              </a:rPr>
              <a:t>)</a:t>
            </a:r>
          </a:p>
        </p:txBody>
      </p:sp>
      <p:sp>
        <p:nvSpPr>
          <p:cNvPr id="3" name="内容占位符 2"/>
          <p:cNvSpPr txBox="1">
            <a:spLocks/>
          </p:cNvSpPr>
          <p:nvPr/>
        </p:nvSpPr>
        <p:spPr bwMode="auto">
          <a:xfrm>
            <a:off x="304790" y="1193180"/>
            <a:ext cx="8572510" cy="270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粉尘</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攻击：</a:t>
            </a:r>
            <a:r>
              <a:rPr lang="zh-CN" altLang="en-US" sz="2000" dirty="0">
                <a:latin typeface="微软雅黑" panose="020B0503020204020204" pitchFamily="34" charset="-122"/>
                <a:ea typeface="微软雅黑" panose="020B0503020204020204" pitchFamily="34" charset="-122"/>
                <a:cs typeface="Times New Roman" pitchFamily="18" charset="0"/>
              </a:rPr>
              <a:t>大量低额，低手续费的垃圾交易，让网络拥</a:t>
            </a:r>
            <a:r>
              <a:rPr lang="zh-CN" altLang="en-US" sz="2000" dirty="0" smtClean="0">
                <a:latin typeface="微软雅黑" panose="020B0503020204020204" pitchFamily="34" charset="-122"/>
                <a:ea typeface="微软雅黑" panose="020B0503020204020204" pitchFamily="34" charset="-122"/>
                <a:cs typeface="Times New Roman" pitchFamily="18" charset="0"/>
              </a:rPr>
              <a:t>堵。</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拒绝</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对某个特定的比特币地址提供</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服务</a:t>
            </a:r>
            <a:endParaRPr lang="en-US" altLang="zh-CN" sz="18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一个拥有了系统中绝大多数算力的攻击者，可以轻易地忽略某一笔特定的</a:t>
            </a:r>
            <a:r>
              <a:rPr lang="zh-CN" altLang="en-US" sz="1800" dirty="0" smtClean="0">
                <a:latin typeface="微软雅黑" panose="020B0503020204020204" pitchFamily="34" charset="-122"/>
                <a:ea typeface="微软雅黑" panose="020B0503020204020204" pitchFamily="34" charset="-122"/>
                <a:cs typeface="Times New Roman" pitchFamily="18" charset="0"/>
              </a:rPr>
              <a:t>交易。</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如果这笔交易存在于另一个矿工所产生的区块中，该攻击者可以故意分叉，然后重新产生这个区块，并且把想忽略的交易从这个区块中移除</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pic>
        <p:nvPicPr>
          <p:cNvPr id="46084" name="Picture 4" descr="https://cdn-images-1.medium.com/max/1600/1*bhzBRqWJ0_2QYOEDzPmKn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1045" y="4322983"/>
            <a:ext cx="4204072" cy="2241845"/>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http://www.qukuaiwang.com.cn/Public/attached/2018/12/01/1543652711198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87" y="4305128"/>
            <a:ext cx="3887354" cy="225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84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132589" cy="523220"/>
          </a:xfrm>
          <a:prstGeom prst="rect">
            <a:avLst/>
          </a:prstGeom>
        </p:spPr>
        <p:txBody>
          <a:bodyPr wrap="none">
            <a:spAutoFit/>
          </a:bodyPr>
          <a:lstStyle/>
          <a:p>
            <a:r>
              <a:rPr lang="zh-CN" altLang="en-US" sz="2800" kern="0" dirty="0">
                <a:solidFill>
                  <a:prstClr val="black"/>
                </a:solidFill>
                <a:ea typeface="黑体" pitchFamily="49" charset="-122"/>
              </a:rPr>
              <a:t>拒绝服务攻击</a:t>
            </a:r>
            <a:r>
              <a:rPr lang="en-US" altLang="zh-CN" sz="2800" kern="0" dirty="0">
                <a:solidFill>
                  <a:prstClr val="black"/>
                </a:solidFill>
                <a:ea typeface="黑体" pitchFamily="49" charset="-122"/>
              </a:rPr>
              <a:t>(</a:t>
            </a:r>
            <a:r>
              <a:rPr lang="en-US" altLang="zh-CN" sz="2800" kern="0" dirty="0" err="1">
                <a:solidFill>
                  <a:prstClr val="black"/>
                </a:solidFill>
                <a:ea typeface="黑体" pitchFamily="49" charset="-122"/>
              </a:rPr>
              <a:t>DoS</a:t>
            </a:r>
            <a:r>
              <a:rPr lang="en-US" altLang="zh-CN" sz="2800" kern="0" dirty="0">
                <a:solidFill>
                  <a:prstClr val="black"/>
                </a:solidFill>
                <a:ea typeface="黑体" pitchFamily="49" charset="-122"/>
              </a:rPr>
              <a:t>)</a:t>
            </a:r>
          </a:p>
        </p:txBody>
      </p:sp>
      <p:sp>
        <p:nvSpPr>
          <p:cNvPr id="3" name="内容占位符 2"/>
          <p:cNvSpPr txBox="1">
            <a:spLocks/>
          </p:cNvSpPr>
          <p:nvPr/>
        </p:nvSpPr>
        <p:spPr bwMode="auto">
          <a:xfrm>
            <a:off x="304790" y="1193180"/>
            <a:ext cx="8572510" cy="270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拒绝</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对某个特定的比特币地址提供</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服务</a:t>
            </a:r>
            <a:endParaRPr lang="en-US" altLang="zh-CN" sz="18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一个拥有了系统中绝大多数算力的攻击者，可以轻易地忽略某一笔特定的</a:t>
            </a:r>
            <a:r>
              <a:rPr lang="zh-CN" altLang="en-US" sz="1800" dirty="0" smtClean="0">
                <a:latin typeface="微软雅黑" panose="020B0503020204020204" pitchFamily="34" charset="-122"/>
                <a:ea typeface="微软雅黑" panose="020B0503020204020204" pitchFamily="34" charset="-122"/>
                <a:cs typeface="Times New Roman" pitchFamily="18" charset="0"/>
              </a:rPr>
              <a:t>交易。</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如果这笔交易存在于另一个矿工所产生的区块中，该攻击者可以故意分叉，然后重新产生这个区块，并且把想忽略的交易从这个区块中移除</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pic>
        <p:nvPicPr>
          <p:cNvPr id="46084" name="Picture 4" descr="https://cdn-images-1.medium.com/max/1600/1*bhzBRqWJ0_2QYOEDzPmKn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1045" y="4322983"/>
            <a:ext cx="4204072" cy="2241845"/>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http://www.qukuaiwang.com.cn/Public/attached/2018/12/01/1543652711198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87" y="4305128"/>
            <a:ext cx="3887354" cy="225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581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2"/>
          <p:cNvSpPr/>
          <p:nvPr/>
        </p:nvSpPr>
        <p:spPr>
          <a:xfrm>
            <a:off x="1071538" y="476672"/>
            <a:ext cx="1524776" cy="523220"/>
          </a:xfrm>
          <a:prstGeom prst="rect">
            <a:avLst/>
          </a:prstGeom>
        </p:spPr>
        <p:txBody>
          <a:bodyPr wrap="none">
            <a:spAutoFit/>
          </a:bodyPr>
          <a:lstStyle/>
          <a:p>
            <a:r>
              <a:rPr lang="en-US" altLang="zh-CN" sz="2800" kern="0" dirty="0">
                <a:solidFill>
                  <a:prstClr val="black"/>
                </a:solidFill>
                <a:ea typeface="黑体" pitchFamily="49" charset="-122"/>
              </a:rPr>
              <a:t>51%</a:t>
            </a:r>
            <a:r>
              <a:rPr lang="zh-CN" altLang="en-US" sz="2800" kern="0" dirty="0" smtClean="0">
                <a:solidFill>
                  <a:prstClr val="black"/>
                </a:solidFill>
                <a:ea typeface="黑体" pitchFamily="49" charset="-122"/>
              </a:rPr>
              <a:t>攻击</a:t>
            </a:r>
            <a:endParaRPr lang="zh-CN" altLang="en-US" sz="2800" kern="0" dirty="0">
              <a:solidFill>
                <a:prstClr val="black"/>
              </a:solidFill>
              <a:ea typeface="黑体" pitchFamily="49" charset="-122"/>
            </a:endParaRPr>
          </a:p>
        </p:txBody>
      </p:sp>
      <p:sp>
        <p:nvSpPr>
          <p:cNvPr id="4" name="内容占位符 2"/>
          <p:cNvSpPr txBox="1">
            <a:spLocks/>
          </p:cNvSpPr>
          <p:nvPr/>
        </p:nvSpPr>
        <p:spPr bwMode="auto">
          <a:xfrm>
            <a:off x="304790" y="1193178"/>
            <a:ext cx="8553460" cy="430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marL="342900" lvl="1" indent="-342900" algn="just" eaLnBrk="1" hangingPunct="1">
              <a:lnSpc>
                <a:spcPct val="150000"/>
              </a:lnSpc>
              <a:spcBef>
                <a:spcPts val="300"/>
              </a:spcBef>
              <a:spcAft>
                <a:spcPts val="300"/>
              </a:spcAft>
              <a:buClr>
                <a:srgbClr val="0070C0"/>
              </a:buClr>
              <a:buSzPct val="85000"/>
              <a:buFont typeface="Wingdings" pitchFamily="2" charset="2"/>
              <a:buChar char="p"/>
            </a:pP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双花攻击：</a:t>
            </a:r>
            <a:r>
              <a:rPr lang="zh-CN" altLang="en-US" sz="1600" dirty="0" smtClean="0">
                <a:latin typeface="微软雅黑" panose="020B0503020204020204" pitchFamily="34" charset="-122"/>
                <a:ea typeface="微软雅黑" panose="020B0503020204020204" pitchFamily="34" charset="-122"/>
                <a:cs typeface="Times New Roman" pitchFamily="18" charset="0"/>
              </a:rPr>
              <a:t>一笔钱支付给两个不同的人（没有等</a:t>
            </a:r>
            <a:r>
              <a:rPr lang="en-US" altLang="zh-CN" sz="1600" dirty="0" smtClean="0">
                <a:latin typeface="微软雅黑" panose="020B0503020204020204" pitchFamily="34" charset="-122"/>
                <a:ea typeface="微软雅黑" panose="020B0503020204020204" pitchFamily="34" charset="-122"/>
                <a:cs typeface="Times New Roman" pitchFamily="18" charset="0"/>
              </a:rPr>
              <a:t>6</a:t>
            </a:r>
            <a:r>
              <a:rPr lang="zh-CN" altLang="en-US" sz="1600" dirty="0" smtClean="0">
                <a:latin typeface="微软雅黑" panose="020B0503020204020204" pitchFamily="34" charset="-122"/>
                <a:ea typeface="微软雅黑" panose="020B0503020204020204" pitchFamily="34" charset="-122"/>
                <a:cs typeface="Times New Roman" pitchFamily="18" charset="0"/>
              </a:rPr>
              <a:t>个交易后就发货的风险）。</a:t>
            </a:r>
            <a:endPar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pP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自私</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挖矿</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攻击：</a:t>
            </a:r>
            <a:r>
              <a:rPr lang="zh-CN" altLang="en-US" sz="1600" dirty="0" smtClean="0">
                <a:latin typeface="微软雅黑" panose="020B0503020204020204" pitchFamily="34" charset="-122"/>
                <a:ea typeface="微软雅黑" panose="020B0503020204020204" pitchFamily="34" charset="-122"/>
                <a:cs typeface="Times New Roman" pitchFamily="18" charset="0"/>
              </a:rPr>
              <a:t>拥有</a:t>
            </a:r>
            <a:r>
              <a:rPr lang="zh-CN" altLang="en-US" sz="1600" dirty="0">
                <a:latin typeface="微软雅黑" panose="020B0503020204020204" pitchFamily="34" charset="-122"/>
                <a:ea typeface="微软雅黑" panose="020B0503020204020204" pitchFamily="34" charset="-122"/>
                <a:cs typeface="Times New Roman" pitchFamily="18" charset="0"/>
              </a:rPr>
              <a:t>较大算力的情况下，可以隐藏算力挖矿，找到新块并不广播，并继续</a:t>
            </a:r>
            <a:r>
              <a:rPr lang="zh-CN" altLang="en-US" sz="1600" dirty="0" smtClean="0">
                <a:latin typeface="微软雅黑" panose="020B0503020204020204" pitchFamily="34" charset="-122"/>
                <a:ea typeface="微软雅黑" panose="020B0503020204020204" pitchFamily="34" charset="-122"/>
                <a:cs typeface="Times New Roman" pitchFamily="18" charset="0"/>
              </a:rPr>
              <a:t>挖，直到</a:t>
            </a:r>
            <a:r>
              <a:rPr lang="zh-CN" altLang="en-US" sz="1600" dirty="0">
                <a:latin typeface="微软雅黑" panose="020B0503020204020204" pitchFamily="34" charset="-122"/>
                <a:ea typeface="微软雅黑" panose="020B0503020204020204" pitchFamily="34" charset="-122"/>
                <a:cs typeface="Times New Roman" pitchFamily="18" charset="0"/>
              </a:rPr>
              <a:t>一定长度，并且长度超过公开记账的链后，一起广播所有区块。</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难度</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炸弹：</a:t>
            </a:r>
            <a:r>
              <a:rPr lang="zh-CN" altLang="en-US" sz="1600" dirty="0" smtClean="0">
                <a:latin typeface="微软雅黑" panose="020B0503020204020204" pitchFamily="34" charset="-122"/>
                <a:ea typeface="微软雅黑" panose="020B0503020204020204" pitchFamily="34" charset="-122"/>
                <a:cs typeface="Times New Roman" pitchFamily="18" charset="0"/>
              </a:rPr>
              <a:t>拥有</a:t>
            </a:r>
            <a:r>
              <a:rPr lang="zh-CN" altLang="en-US" sz="1600" dirty="0">
                <a:latin typeface="微软雅黑" panose="020B0503020204020204" pitchFamily="34" charset="-122"/>
                <a:ea typeface="微软雅黑" panose="020B0503020204020204" pitchFamily="34" charset="-122"/>
                <a:cs typeface="Times New Roman" pitchFamily="18" charset="0"/>
              </a:rPr>
              <a:t>大量算力的攻击者突然调集数倍的算力挖矿，这将使出块速度迅速加快，导致下一个周期难度调整的很</a:t>
            </a:r>
            <a:r>
              <a:rPr lang="zh-CN" altLang="en-US" sz="1600" dirty="0" smtClean="0">
                <a:latin typeface="微软雅黑" panose="020B0503020204020204" pitchFamily="34" charset="-122"/>
                <a:ea typeface="微软雅黑" panose="020B0503020204020204" pitchFamily="34" charset="-122"/>
                <a:cs typeface="Times New Roman" pitchFamily="18" charset="0"/>
              </a:rPr>
              <a:t>高。此时，攻击</a:t>
            </a:r>
            <a:r>
              <a:rPr lang="zh-CN" altLang="en-US" sz="1600" dirty="0">
                <a:latin typeface="微软雅黑" panose="020B0503020204020204" pitchFamily="34" charset="-122"/>
                <a:ea typeface="微软雅黑" panose="020B0503020204020204" pitchFamily="34" charset="-122"/>
                <a:cs typeface="Times New Roman" pitchFamily="18" charset="0"/>
              </a:rPr>
              <a:t>者突然撤出所有算力，那么留下的算力在很高的难度下，出块间隔就大幅度拉长，造成系统拥堵，达到攻击目的。</a:t>
            </a:r>
          </a:p>
          <a:p>
            <a:pPr eaLnBrk="1" hangingPunct="1">
              <a:lnSpc>
                <a:spcPct val="150000"/>
              </a:lnSpc>
              <a:spcBef>
                <a:spcPts val="300"/>
              </a:spcBef>
              <a:spcAft>
                <a:spcPts val="300"/>
              </a:spcAft>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空区块</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攻击：</a:t>
            </a:r>
            <a:endPar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p>
            <a:pPr marL="342900" lvl="1" indent="-342900" algn="just" eaLnBrk="1" hangingPunct="1">
              <a:lnSpc>
                <a:spcPct val="150000"/>
              </a:lnSpc>
              <a:spcBef>
                <a:spcPts val="300"/>
              </a:spcBef>
              <a:spcAft>
                <a:spcPts val="300"/>
              </a:spcAft>
              <a:buClr>
                <a:srgbClr val="0070C0"/>
              </a:buClr>
              <a:buSzPct val="85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不打包交易，只有</a:t>
            </a:r>
            <a:r>
              <a:rPr lang="en-US" altLang="zh-CN" sz="1600" dirty="0" err="1">
                <a:latin typeface="微软雅黑" panose="020B0503020204020204" pitchFamily="34" charset="-122"/>
                <a:ea typeface="微软雅黑" panose="020B0503020204020204" pitchFamily="34" charset="-122"/>
                <a:cs typeface="Times New Roman" pitchFamily="18" charset="0"/>
              </a:rPr>
              <a:t>coinbase</a:t>
            </a:r>
            <a:r>
              <a:rPr lang="en-US" altLang="zh-CN" sz="1600" dirty="0">
                <a:latin typeface="微软雅黑" panose="020B0503020204020204" pitchFamily="34" charset="-122"/>
                <a:ea typeface="微软雅黑" panose="020B0503020204020204" pitchFamily="34" charset="-122"/>
                <a:cs typeface="Times New Roman" pitchFamily="18" charset="0"/>
              </a:rPr>
              <a:t>,</a:t>
            </a:r>
            <a:r>
              <a:rPr lang="zh-CN" altLang="en-US" sz="1600" dirty="0">
                <a:latin typeface="微软雅黑" panose="020B0503020204020204" pitchFamily="34" charset="-122"/>
                <a:ea typeface="微软雅黑" panose="020B0503020204020204" pitchFamily="34" charset="-122"/>
                <a:cs typeface="Times New Roman" pitchFamily="18" charset="0"/>
              </a:rPr>
              <a:t>由矿工提交的交易。</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marL="342900" lvl="1" indent="-342900" algn="just" eaLnBrk="1" hangingPunct="1">
              <a:lnSpc>
                <a:spcPct val="150000"/>
              </a:lnSpc>
              <a:spcBef>
                <a:spcPts val="300"/>
              </a:spcBef>
              <a:spcAft>
                <a:spcPts val="300"/>
              </a:spcAft>
              <a:buClr>
                <a:srgbClr val="0070C0"/>
              </a:buClr>
              <a:buSzPct val="8500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形成威胁的空块一般是攻击者</a:t>
            </a:r>
            <a:r>
              <a:rPr lang="en-US" altLang="zh-CN" sz="1600" dirty="0">
                <a:latin typeface="微软雅黑" panose="020B0503020204020204" pitchFamily="34" charset="-122"/>
                <a:ea typeface="微软雅黑" panose="020B0503020204020204" pitchFamily="34" charset="-122"/>
                <a:cs typeface="Times New Roman" pitchFamily="18" charset="0"/>
              </a:rPr>
              <a:t>A</a:t>
            </a:r>
            <a:r>
              <a:rPr lang="zh-CN" altLang="en-US" sz="1600" dirty="0">
                <a:latin typeface="微软雅黑" panose="020B0503020204020204" pitchFamily="34" charset="-122"/>
                <a:ea typeface="微软雅黑" panose="020B0503020204020204" pitchFamily="34" charset="-122"/>
                <a:cs typeface="Times New Roman" pitchFamily="18" charset="0"/>
              </a:rPr>
              <a:t>有很大算力，能连续较长时间记出空块，这就使得大量交易长时间不能记账，产生拥堵，影响系统的正常使用</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
        <p:nvSpPr>
          <p:cNvPr id="7" name="圆角矩形 6"/>
          <p:cNvSpPr/>
          <p:nvPr/>
        </p:nvSpPr>
        <p:spPr>
          <a:xfrm>
            <a:off x="304790" y="5653897"/>
            <a:ext cx="8679553" cy="967429"/>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fontAlgn="base">
              <a:lnSpc>
                <a:spcPct val="150000"/>
              </a:lnSpc>
              <a:buClr>
                <a:srgbClr val="0070C0"/>
              </a:buClr>
              <a:buSzPct val="85000"/>
            </a:pP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双花和重组一般认为需要</a:t>
            </a:r>
            <a:r>
              <a:rPr lang="en-US" altLang="zh-CN" dirty="0">
                <a:solidFill>
                  <a:schemeClr val="tx1"/>
                </a:solidFill>
                <a:latin typeface="微软雅黑" panose="020B0503020204020204" pitchFamily="34" charset="-122"/>
                <a:ea typeface="微软雅黑" panose="020B0503020204020204" pitchFamily="34" charset="-122"/>
                <a:cs typeface="Times New Roman" pitchFamily="18" charset="0"/>
              </a:rPr>
              <a:t>51%</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的算力，实际上结合一些策略，有可能更低一些。而空块攻击和难度炸弹如果要产生明显的危害，往往需要</a:t>
            </a:r>
            <a:r>
              <a:rPr lang="en-US" altLang="zh-CN" dirty="0">
                <a:solidFill>
                  <a:schemeClr val="tx1"/>
                </a:solidFill>
                <a:latin typeface="微软雅黑" panose="020B0503020204020204" pitchFamily="34" charset="-122"/>
                <a:ea typeface="微软雅黑" panose="020B0503020204020204" pitchFamily="34" charset="-122"/>
                <a:cs typeface="Times New Roman" pitchFamily="18" charset="0"/>
              </a:rPr>
              <a:t>51%</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以上的算力。</a:t>
            </a:r>
          </a:p>
        </p:txBody>
      </p:sp>
    </p:spTree>
    <p:extLst>
      <p:ext uri="{BB962C8B-B14F-4D97-AF65-F5344CB8AC3E}">
        <p14:creationId xmlns:p14="http://schemas.microsoft.com/office/powerpoint/2010/main" val="1450974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1071538" y="476672"/>
            <a:ext cx="1524776" cy="523220"/>
          </a:xfrm>
          <a:prstGeom prst="rect">
            <a:avLst/>
          </a:prstGeom>
        </p:spPr>
        <p:txBody>
          <a:bodyPr wrap="none">
            <a:spAutoFit/>
          </a:bodyPr>
          <a:lstStyle/>
          <a:p>
            <a:r>
              <a:rPr lang="en-US" altLang="zh-CN" sz="2800" kern="0" dirty="0">
                <a:solidFill>
                  <a:prstClr val="black"/>
                </a:solidFill>
                <a:ea typeface="黑体" pitchFamily="49" charset="-122"/>
              </a:rPr>
              <a:t>51%</a:t>
            </a:r>
            <a:r>
              <a:rPr lang="zh-CN" altLang="en-US" sz="2800" kern="0" dirty="0" smtClean="0">
                <a:solidFill>
                  <a:prstClr val="black"/>
                </a:solidFill>
                <a:ea typeface="黑体" pitchFamily="49" charset="-122"/>
              </a:rPr>
              <a:t>攻击</a:t>
            </a:r>
            <a:endParaRPr lang="zh-CN" altLang="en-US" sz="2800" kern="0" dirty="0">
              <a:solidFill>
                <a:prstClr val="black"/>
              </a:solidFill>
              <a:ea typeface="黑体" pitchFamily="49" charset="-122"/>
            </a:endParaRPr>
          </a:p>
        </p:txBody>
      </p:sp>
      <p:pic>
        <p:nvPicPr>
          <p:cNvPr id="4" name="图片 3"/>
          <p:cNvPicPr>
            <a:picLocks noChangeAspect="1"/>
          </p:cNvPicPr>
          <p:nvPr/>
        </p:nvPicPr>
        <p:blipFill>
          <a:blip r:embed="rId3"/>
          <a:stretch>
            <a:fillRect/>
          </a:stretch>
        </p:blipFill>
        <p:spPr>
          <a:xfrm>
            <a:off x="834934" y="1578519"/>
            <a:ext cx="7620000" cy="4857750"/>
          </a:xfrm>
          <a:prstGeom prst="rect">
            <a:avLst/>
          </a:prstGeom>
        </p:spPr>
      </p:pic>
    </p:spTree>
    <p:extLst>
      <p:ext uri="{BB962C8B-B14F-4D97-AF65-F5344CB8AC3E}">
        <p14:creationId xmlns:p14="http://schemas.microsoft.com/office/powerpoint/2010/main" val="313962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bwMode="auto">
          <a:xfrm>
            <a:off x="304790" y="1193177"/>
            <a:ext cx="8553460" cy="291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临时</a:t>
            </a:r>
            <a:r>
              <a:rPr lang="zh-CN" altLang="en-US" sz="2000" dirty="0" smtClean="0">
                <a:latin typeface="微软雅黑" panose="020B0503020204020204" pitchFamily="34" charset="-122"/>
                <a:ea typeface="微软雅黑" panose="020B0503020204020204" pitchFamily="34" charset="-122"/>
                <a:cs typeface="Times New Roman" pitchFamily="18" charset="0"/>
              </a:rPr>
              <a:t>分叉：</a:t>
            </a:r>
            <a:r>
              <a:rPr lang="zh-CN" altLang="en-US" sz="1800" dirty="0" smtClean="0">
                <a:latin typeface="微软雅黑" panose="020B0503020204020204" pitchFamily="34" charset="-122"/>
                <a:ea typeface="微软雅黑" panose="020B0503020204020204" pitchFamily="34" charset="-122"/>
                <a:cs typeface="Times New Roman" pitchFamily="18" charset="0"/>
              </a:rPr>
              <a:t>算法</a:t>
            </a:r>
            <a:r>
              <a:rPr lang="zh-CN" altLang="en-US" sz="1800" dirty="0">
                <a:latin typeface="微软雅黑" panose="020B0503020204020204" pitchFamily="34" charset="-122"/>
                <a:ea typeface="微软雅黑" panose="020B0503020204020204" pitchFamily="34" charset="-122"/>
                <a:cs typeface="Times New Roman" pitchFamily="18" charset="0"/>
              </a:rPr>
              <a:t>导致的</a:t>
            </a:r>
            <a:r>
              <a:rPr lang="zh-CN" altLang="en-US" sz="1800" dirty="0" smtClean="0">
                <a:latin typeface="微软雅黑" panose="020B0503020204020204" pitchFamily="34" charset="-122"/>
                <a:ea typeface="微软雅黑" panose="020B0503020204020204" pitchFamily="34" charset="-122"/>
                <a:cs typeface="Times New Roman" pitchFamily="18" charset="0"/>
              </a:rPr>
              <a:t>分叉，通过最大工作量证明保证最终收敛性。</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硬分叉：重新升级比特币系统，通过代码形式将区块的高度彻底改变，以</a:t>
            </a:r>
            <a:r>
              <a:rPr lang="en-US" altLang="zh-CN" sz="2000" dirty="0">
                <a:latin typeface="微软雅黑" panose="020B0503020204020204" pitchFamily="34" charset="-122"/>
                <a:ea typeface="微软雅黑" panose="020B0503020204020204" pitchFamily="34" charset="-122"/>
                <a:cs typeface="Times New Roman" pitchFamily="18" charset="0"/>
              </a:rPr>
              <a:t>bitcoin unlimited</a:t>
            </a:r>
            <a:r>
              <a:rPr lang="zh-CN" altLang="en-US" sz="2000" dirty="0">
                <a:latin typeface="微软雅黑" panose="020B0503020204020204" pitchFamily="34" charset="-122"/>
                <a:ea typeface="微软雅黑" panose="020B0503020204020204" pitchFamily="34" charset="-122"/>
                <a:cs typeface="Times New Roman" pitchFamily="18" charset="0"/>
              </a:rPr>
              <a:t>为主流解决</a:t>
            </a:r>
            <a:r>
              <a:rPr lang="zh-CN" altLang="en-US" sz="2000" dirty="0" smtClean="0">
                <a:latin typeface="微软雅黑" panose="020B0503020204020204" pitchFamily="34" charset="-122"/>
                <a:ea typeface="微软雅黑" panose="020B0503020204020204" pitchFamily="34" charset="-122"/>
                <a:cs typeface="Times New Roman" pitchFamily="18" charset="0"/>
              </a:rPr>
              <a:t>方案。</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cs typeface="Times New Roman" pitchFamily="18" charset="0"/>
              </a:rPr>
              <a:t>软</a:t>
            </a:r>
            <a:r>
              <a:rPr lang="zh-CN" altLang="en-US" sz="2000" dirty="0">
                <a:latin typeface="微软雅黑" panose="020B0503020204020204" pitchFamily="34" charset="-122"/>
                <a:ea typeface="微软雅黑" panose="020B0503020204020204" pitchFamily="34" charset="-122"/>
                <a:cs typeface="Times New Roman" pitchFamily="18" charset="0"/>
              </a:rPr>
              <a:t>分叉：在原有的比特币网络里面进行优化修改</a:t>
            </a:r>
            <a:r>
              <a:rPr lang="en-US" altLang="zh-CN" sz="2000" dirty="0">
                <a:latin typeface="微软雅黑" panose="020B0503020204020204" pitchFamily="34" charset="-122"/>
                <a:ea typeface="微软雅黑" panose="020B0503020204020204" pitchFamily="34" charset="-122"/>
                <a:cs typeface="Times New Roman" pitchFamily="18" charset="0"/>
              </a:rPr>
              <a:t>bug</a:t>
            </a:r>
            <a:r>
              <a:rPr lang="zh-CN" altLang="en-US" sz="2000" dirty="0">
                <a:latin typeface="微软雅黑" panose="020B0503020204020204" pitchFamily="34" charset="-122"/>
                <a:ea typeface="微软雅黑" panose="020B0503020204020204" pitchFamily="34" charset="-122"/>
                <a:cs typeface="Times New Roman" pitchFamily="18" charset="0"/>
              </a:rPr>
              <a:t>提升区块的容量，以</a:t>
            </a:r>
            <a:r>
              <a:rPr lang="en-US" altLang="zh-CN" sz="2000" dirty="0" err="1" smtClean="0">
                <a:latin typeface="微软雅黑" panose="020B0503020204020204" pitchFamily="34" charset="-122"/>
                <a:ea typeface="微软雅黑" panose="020B0503020204020204" pitchFamily="34" charset="-122"/>
                <a:cs typeface="Times New Roman" pitchFamily="18" charset="0"/>
              </a:rPr>
              <a:t>segwit</a:t>
            </a:r>
            <a:r>
              <a:rPr lang="en-US" altLang="zh-CN" sz="2000" dirty="0">
                <a:latin typeface="微软雅黑" panose="020B0503020204020204" pitchFamily="34" charset="-122"/>
                <a:ea typeface="微软雅黑" panose="020B0503020204020204" pitchFamily="34" charset="-122"/>
                <a:cs typeface="Times New Roman" pitchFamily="18" charset="0"/>
              </a:rPr>
              <a:t>/</a:t>
            </a:r>
            <a:r>
              <a:rPr lang="zh-CN" altLang="en-US" sz="2000" dirty="0" smtClean="0">
                <a:latin typeface="微软雅黑" panose="020B0503020204020204" pitchFamily="34" charset="-122"/>
                <a:ea typeface="微软雅黑" panose="020B0503020204020204" pitchFamily="34" charset="-122"/>
                <a:cs typeface="Times New Roman" pitchFamily="18" charset="0"/>
              </a:rPr>
              <a:t>闪电</a:t>
            </a:r>
            <a:r>
              <a:rPr lang="zh-CN" altLang="en-US" sz="2000" dirty="0">
                <a:latin typeface="微软雅黑" panose="020B0503020204020204" pitchFamily="34" charset="-122"/>
                <a:ea typeface="微软雅黑" panose="020B0503020204020204" pitchFamily="34" charset="-122"/>
                <a:cs typeface="Times New Roman" pitchFamily="18" charset="0"/>
              </a:rPr>
              <a:t>网络为主流解决方案。</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pic>
        <p:nvPicPr>
          <p:cNvPr id="44036" name="Picture 4" descr="https://img1.jiemian.com/101/original/20170721/15006119466164400_a580x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58" y="3951134"/>
            <a:ext cx="4118351" cy="259172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858016" y="6344506"/>
            <a:ext cx="3173561" cy="369332"/>
          </a:xfrm>
          <a:prstGeom prst="rect">
            <a:avLst/>
          </a:prstGeom>
        </p:spPr>
        <p:txBody>
          <a:bodyPr wrap="none">
            <a:spAutoFit/>
          </a:bodyPr>
          <a:lstStyle/>
          <a:p>
            <a:r>
              <a:rPr lang="en-US" altLang="zh-CN" dirty="0"/>
              <a:t>https://github.com/bitcoin/bips</a:t>
            </a:r>
            <a:endParaRPr lang="zh-CN" altLang="en-US" dirty="0"/>
          </a:p>
        </p:txBody>
      </p:sp>
      <p:pic>
        <p:nvPicPr>
          <p:cNvPr id="7" name="Picture 2" descr="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573" y="3951134"/>
            <a:ext cx="2766271" cy="805596"/>
          </a:xfrm>
          <a:prstGeom prst="rect">
            <a:avLst/>
          </a:prstGeom>
          <a:noFill/>
          <a:extLst>
            <a:ext uri="{909E8E84-426E-40DD-AFC4-6F175D3DCCD1}">
              <a14:hiddenFill xmlns:a14="http://schemas.microsoft.com/office/drawing/2010/main">
                <a:solidFill>
                  <a:srgbClr val="FFFFFF"/>
                </a:solidFill>
              </a14:hiddenFill>
            </a:ext>
          </a:extLst>
        </p:spPr>
      </p:pic>
      <p:pic>
        <p:nvPicPr>
          <p:cNvPr id="45058" name="Picture 2" descr="im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7823" y="5235580"/>
            <a:ext cx="2907225" cy="91113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071538" y="476672"/>
            <a:ext cx="902811" cy="523220"/>
          </a:xfrm>
          <a:prstGeom prst="rect">
            <a:avLst/>
          </a:prstGeom>
        </p:spPr>
        <p:txBody>
          <a:bodyPr wrap="none">
            <a:spAutoFit/>
          </a:bodyPr>
          <a:lstStyle/>
          <a:p>
            <a:r>
              <a:rPr lang="zh-CN" altLang="en-US" sz="2800" kern="0" dirty="0" smtClean="0">
                <a:solidFill>
                  <a:prstClr val="black"/>
                </a:solidFill>
                <a:ea typeface="黑体" pitchFamily="49" charset="-122"/>
              </a:rPr>
              <a:t>分叉</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324800004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https://img2.jiemian.com/101/original/20170721/150061184216427800_a580x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552" y="1145590"/>
            <a:ext cx="4209318" cy="528464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71538" y="476672"/>
            <a:ext cx="1980029" cy="523220"/>
          </a:xfrm>
          <a:prstGeom prst="rect">
            <a:avLst/>
          </a:prstGeom>
        </p:spPr>
        <p:txBody>
          <a:bodyPr wrap="none">
            <a:spAutoFit/>
          </a:bodyPr>
          <a:lstStyle/>
          <a:p>
            <a:r>
              <a:rPr lang="zh-CN" altLang="en-US" sz="2800" kern="0" dirty="0" smtClean="0">
                <a:solidFill>
                  <a:prstClr val="black"/>
                </a:solidFill>
                <a:ea typeface="黑体" pitchFamily="49" charset="-122"/>
              </a:rPr>
              <a:t>比特币分叉</a:t>
            </a:r>
            <a:endParaRPr lang="zh-CN" altLang="en-US" sz="2800" kern="0" dirty="0">
              <a:solidFill>
                <a:prstClr val="black"/>
              </a:solidFill>
              <a:ea typeface="黑体" pitchFamily="49" charset="-122"/>
            </a:endParaRPr>
          </a:p>
        </p:txBody>
      </p:sp>
      <p:sp>
        <p:nvSpPr>
          <p:cNvPr id="4" name="矩形 3"/>
          <p:cNvSpPr/>
          <p:nvPr/>
        </p:nvSpPr>
        <p:spPr>
          <a:xfrm>
            <a:off x="5886591" y="6430231"/>
            <a:ext cx="3173561" cy="369332"/>
          </a:xfrm>
          <a:prstGeom prst="rect">
            <a:avLst/>
          </a:prstGeom>
        </p:spPr>
        <p:txBody>
          <a:bodyPr wrap="none">
            <a:spAutoFit/>
          </a:bodyPr>
          <a:lstStyle/>
          <a:p>
            <a:r>
              <a:rPr lang="en-US" altLang="zh-CN" dirty="0"/>
              <a:t>https://github.com/bitcoin/bips</a:t>
            </a:r>
            <a:endParaRPr lang="zh-CN" altLang="en-US" dirty="0"/>
          </a:p>
        </p:txBody>
      </p:sp>
    </p:spTree>
    <p:extLst>
      <p:ext uri="{BB962C8B-B14F-4D97-AF65-F5344CB8AC3E}">
        <p14:creationId xmlns:p14="http://schemas.microsoft.com/office/powerpoint/2010/main" val="215741961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4" y="1714500"/>
            <a:ext cx="8399823" cy="418941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071538" y="476672"/>
            <a:ext cx="1980029" cy="523220"/>
          </a:xfrm>
          <a:prstGeom prst="rect">
            <a:avLst/>
          </a:prstGeom>
        </p:spPr>
        <p:txBody>
          <a:bodyPr wrap="none">
            <a:spAutoFit/>
          </a:bodyPr>
          <a:lstStyle/>
          <a:p>
            <a:r>
              <a:rPr lang="zh-CN" altLang="en-US" sz="2800" kern="0" dirty="0" smtClean="0">
                <a:solidFill>
                  <a:prstClr val="black"/>
                </a:solidFill>
                <a:ea typeface="黑体" pitchFamily="49" charset="-122"/>
              </a:rPr>
              <a:t>比特币分叉</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31561123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784737" cy="523220"/>
          </a:xfrm>
          <a:prstGeom prst="rect">
            <a:avLst/>
          </a:prstGeom>
        </p:spPr>
        <p:txBody>
          <a:bodyPr wrap="none">
            <a:spAutoFit/>
          </a:bodyPr>
          <a:lstStyle/>
          <a:p>
            <a:r>
              <a:rPr lang="zh-CN" altLang="en-US" sz="2800" kern="0" dirty="0" smtClean="0">
                <a:solidFill>
                  <a:prstClr val="black"/>
                </a:solidFill>
                <a:ea typeface="黑体" pitchFamily="49" charset="-122"/>
              </a:rPr>
              <a:t>隔离见证</a:t>
            </a:r>
            <a:r>
              <a:rPr lang="en-US" altLang="zh-CN" sz="2800" kern="0" dirty="0" smtClean="0">
                <a:solidFill>
                  <a:prstClr val="black"/>
                </a:solidFill>
                <a:ea typeface="黑体" pitchFamily="49" charset="-122"/>
              </a:rPr>
              <a:t>(</a:t>
            </a:r>
            <a:r>
              <a:rPr lang="en-US" altLang="zh-CN" sz="2800" kern="0" dirty="0" err="1" smtClean="0">
                <a:solidFill>
                  <a:prstClr val="black"/>
                </a:solidFill>
                <a:ea typeface="黑体" pitchFamily="49" charset="-122"/>
              </a:rPr>
              <a:t>segwit</a:t>
            </a:r>
            <a:r>
              <a:rPr lang="en-US" altLang="zh-CN" sz="2800" kern="0" dirty="0" smtClean="0">
                <a:solidFill>
                  <a:prstClr val="black"/>
                </a:solidFill>
                <a:ea typeface="黑体" pitchFamily="49" charset="-122"/>
              </a:rPr>
              <a:t>)</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04790" y="1193177"/>
            <a:ext cx="8553460" cy="304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隔离</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见证</a:t>
            </a: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(Segregated Witness, </a:t>
            </a:r>
            <a:r>
              <a:rPr lang="en-US" altLang="zh-CN" sz="2000" dirty="0" err="1" smtClean="0">
                <a:solidFill>
                  <a:srgbClr val="FF0000"/>
                </a:solidFill>
                <a:latin typeface="微软雅黑" panose="020B0503020204020204" pitchFamily="34" charset="-122"/>
                <a:ea typeface="微软雅黑" panose="020B0503020204020204" pitchFamily="34" charset="-122"/>
                <a:cs typeface="Times New Roman" pitchFamily="18" charset="0"/>
              </a:rPr>
              <a:t>SegWit</a:t>
            </a: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2000" dirty="0">
                <a:latin typeface="微软雅黑" panose="020B0503020204020204" pitchFamily="34" charset="-122"/>
                <a:ea typeface="微软雅黑" panose="020B0503020204020204" pitchFamily="34" charset="-122"/>
                <a:cs typeface="Times New Roman" pitchFamily="18" charset="0"/>
              </a:rPr>
              <a:t>：将交易</a:t>
            </a:r>
            <a:r>
              <a:rPr lang="zh-CN" altLang="en-US" sz="2000" dirty="0" smtClean="0">
                <a:latin typeface="微软雅黑" panose="020B0503020204020204" pitchFamily="34" charset="-122"/>
                <a:ea typeface="微软雅黑" panose="020B0503020204020204" pitchFamily="34" charset="-122"/>
                <a:cs typeface="Times New Roman" pitchFamily="18" charset="0"/>
              </a:rPr>
              <a:t>中</a:t>
            </a:r>
            <a:r>
              <a:rPr lang="zh-CN" altLang="en-US" sz="2000" dirty="0">
                <a:latin typeface="微软雅黑" panose="020B0503020204020204" pitchFamily="34" charset="-122"/>
                <a:ea typeface="微软雅黑" panose="020B0503020204020204" pitchFamily="34" charset="-122"/>
                <a:cs typeface="Times New Roman" pitchFamily="18" charset="0"/>
              </a:rPr>
              <a:t>脚本签名</a:t>
            </a:r>
            <a:r>
              <a:rPr lang="en-US" altLang="zh-CN" sz="2000" dirty="0">
                <a:latin typeface="微软雅黑" panose="020B0503020204020204" pitchFamily="34" charset="-122"/>
                <a:ea typeface="微软雅黑" panose="020B0503020204020204" pitchFamily="34" charset="-122"/>
                <a:cs typeface="Times New Roman" pitchFamily="18" charset="0"/>
              </a:rPr>
              <a:t>(</a:t>
            </a:r>
            <a:r>
              <a:rPr lang="en-US" altLang="zh-CN" sz="2000" dirty="0" err="1" smtClean="0">
                <a:latin typeface="微软雅黑" panose="020B0503020204020204" pitchFamily="34" charset="-122"/>
                <a:ea typeface="微软雅黑" panose="020B0503020204020204" pitchFamily="34" charset="-122"/>
                <a:cs typeface="Times New Roman" pitchFamily="18" charset="0"/>
              </a:rPr>
              <a:t>scriptSig</a:t>
            </a:r>
            <a:r>
              <a:rPr lang="en-US" altLang="zh-CN" sz="2000" dirty="0" smtClean="0">
                <a:latin typeface="微软雅黑" panose="020B0503020204020204" pitchFamily="34" charset="-122"/>
                <a:ea typeface="微软雅黑" panose="020B0503020204020204" pitchFamily="34" charset="-122"/>
                <a:cs typeface="Times New Roman" pitchFamily="18" charset="0"/>
              </a:rPr>
              <a:t>)</a:t>
            </a:r>
            <a:r>
              <a:rPr lang="zh-CN" altLang="en-US" sz="2000" dirty="0" smtClean="0">
                <a:latin typeface="微软雅黑" panose="020B0503020204020204" pitchFamily="34" charset="-122"/>
                <a:ea typeface="微软雅黑" panose="020B0503020204020204" pitchFamily="34" charset="-122"/>
                <a:cs typeface="Times New Roman" pitchFamily="18" charset="0"/>
              </a:rPr>
              <a:t>单独拿出来，放到另一个叫</a:t>
            </a:r>
            <a:r>
              <a:rPr lang="en-US" altLang="zh-CN" sz="2000" dirty="0" smtClean="0">
                <a:latin typeface="微软雅黑" panose="020B0503020204020204" pitchFamily="34" charset="-122"/>
                <a:ea typeface="微软雅黑" panose="020B0503020204020204" pitchFamily="34" charset="-122"/>
                <a:cs typeface="Times New Roman" pitchFamily="18" charset="0"/>
              </a:rPr>
              <a:t>witness</a:t>
            </a:r>
            <a:r>
              <a:rPr lang="zh-CN" altLang="en-US" sz="2000" dirty="0" smtClean="0">
                <a:latin typeface="微软雅黑" panose="020B0503020204020204" pitchFamily="34" charset="-122"/>
                <a:ea typeface="微软雅黑" panose="020B0503020204020204" pitchFamily="34" charset="-122"/>
                <a:cs typeface="Times New Roman" pitchFamily="18" charset="0"/>
              </a:rPr>
              <a:t>的结构当中。</a:t>
            </a:r>
            <a:endParaRPr lang="en-US" altLang="zh-CN"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采用的是一种软分叉，而不是硬分叉来解决扩容问题，此方案已经于</a:t>
            </a:r>
            <a:r>
              <a:rPr lang="en-US" altLang="zh-CN" sz="1800" dirty="0">
                <a:latin typeface="微软雅黑" panose="020B0503020204020204" pitchFamily="34" charset="-122"/>
                <a:ea typeface="微软雅黑" panose="020B0503020204020204" pitchFamily="34" charset="-122"/>
                <a:cs typeface="Times New Roman" pitchFamily="18" charset="0"/>
              </a:rPr>
              <a:t>2017</a:t>
            </a:r>
            <a:r>
              <a:rPr lang="zh-CN" altLang="en-US" sz="1800" dirty="0">
                <a:latin typeface="微软雅黑" panose="020B0503020204020204" pitchFamily="34" charset="-122"/>
                <a:ea typeface="微软雅黑" panose="020B0503020204020204" pitchFamily="34" charset="-122"/>
                <a:cs typeface="Times New Roman" pitchFamily="18" charset="0"/>
              </a:rPr>
              <a:t>年</a:t>
            </a:r>
            <a:r>
              <a:rPr lang="en-US" altLang="zh-CN" sz="1800" dirty="0">
                <a:latin typeface="微软雅黑" panose="020B0503020204020204" pitchFamily="34" charset="-122"/>
                <a:ea typeface="微软雅黑" panose="020B0503020204020204" pitchFamily="34" charset="-122"/>
                <a:cs typeface="Times New Roman" pitchFamily="18" charset="0"/>
              </a:rPr>
              <a:t>8</a:t>
            </a:r>
            <a:r>
              <a:rPr lang="zh-CN" altLang="en-US" sz="1800" dirty="0">
                <a:latin typeface="微软雅黑" panose="020B0503020204020204" pitchFamily="34" charset="-122"/>
                <a:ea typeface="微软雅黑" panose="020B0503020204020204" pitchFamily="34" charset="-122"/>
                <a:cs typeface="Times New Roman" pitchFamily="18" charset="0"/>
              </a:rPr>
              <a:t>月在比特币网络上</a:t>
            </a:r>
            <a:r>
              <a:rPr lang="zh-CN" altLang="en-US" sz="1800" dirty="0" smtClean="0">
                <a:latin typeface="微软雅黑" panose="020B0503020204020204" pitchFamily="34" charset="-122"/>
                <a:ea typeface="微软雅黑" panose="020B0503020204020204" pitchFamily="34" charset="-122"/>
                <a:cs typeface="Times New Roman" pitchFamily="18" charset="0"/>
              </a:rPr>
              <a:t>激活。</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软分叉需要的代码变化不会对</a:t>
            </a:r>
            <a:r>
              <a:rPr lang="en-US" altLang="zh-CN" sz="1800" dirty="0" err="1" smtClean="0">
                <a:latin typeface="微软雅黑" panose="020B0503020204020204" pitchFamily="34" charset="-122"/>
                <a:ea typeface="微软雅黑" panose="020B0503020204020204" pitchFamily="34" charset="-122"/>
                <a:cs typeface="Times New Roman" pitchFamily="18" charset="0"/>
              </a:rPr>
              <a:t>Bitcoin</a:t>
            </a:r>
            <a:r>
              <a:rPr lang="en-US" altLang="zh-CN" sz="1800" dirty="0" smtClean="0">
                <a:latin typeface="微软雅黑" panose="020B0503020204020204" pitchFamily="34" charset="-122"/>
                <a:ea typeface="微软雅黑" panose="020B0503020204020204" pitchFamily="34" charset="-122"/>
                <a:cs typeface="Times New Roman" pitchFamily="18" charset="0"/>
              </a:rPr>
              <a:t> Core</a:t>
            </a:r>
            <a:r>
              <a:rPr lang="zh-CN" altLang="en-US" sz="1800" dirty="0">
                <a:latin typeface="微软雅黑" panose="020B0503020204020204" pitchFamily="34" charset="-122"/>
                <a:ea typeface="微软雅黑" panose="020B0503020204020204" pitchFamily="34" charset="-122"/>
                <a:cs typeface="Times New Roman" pitchFamily="18" charset="0"/>
              </a:rPr>
              <a:t>客户端的底层协议造成影响，而硬分叉虽然可以在短期内完成部署，</a:t>
            </a:r>
            <a:r>
              <a:rPr lang="zh-CN" altLang="en-US" sz="1800" dirty="0" smtClean="0">
                <a:latin typeface="微软雅黑" panose="020B0503020204020204" pitchFamily="34" charset="-122"/>
                <a:ea typeface="微软雅黑" panose="020B0503020204020204" pitchFamily="34" charset="-122"/>
                <a:cs typeface="Times New Roman" pitchFamily="18" charset="0"/>
              </a:rPr>
              <a:t>但会</a:t>
            </a:r>
            <a:r>
              <a:rPr lang="zh-CN" altLang="en-US" sz="1800" dirty="0">
                <a:latin typeface="微软雅黑" panose="020B0503020204020204" pitchFamily="34" charset="-122"/>
                <a:ea typeface="微软雅黑" panose="020B0503020204020204" pitchFamily="34" charset="-122"/>
                <a:cs typeface="Times New Roman" pitchFamily="18" charset="0"/>
              </a:rPr>
              <a:t>冒着整个比特币协议无法正确执行的</a:t>
            </a:r>
            <a:r>
              <a:rPr lang="zh-CN" altLang="en-US" sz="1800" dirty="0" smtClean="0">
                <a:latin typeface="微软雅黑" panose="020B0503020204020204" pitchFamily="34" charset="-122"/>
                <a:ea typeface="微软雅黑" panose="020B0503020204020204" pitchFamily="34" charset="-122"/>
                <a:cs typeface="Times New Roman" pitchFamily="18" charset="0"/>
              </a:rPr>
              <a:t>风险。</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p:txBody>
      </p:sp>
      <p:pic>
        <p:nvPicPr>
          <p:cNvPr id="53252" name="Picture 4" descr="Image result for segw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538" y="4241800"/>
            <a:ext cx="6887006" cy="242516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325763" y="4302593"/>
            <a:ext cx="3645244"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a:t>https://github.com/bitcoin/bips/blob/master/bip-0141.mediawiki</a:t>
            </a:r>
          </a:p>
        </p:txBody>
      </p:sp>
    </p:spTree>
    <p:extLst>
      <p:ext uri="{BB962C8B-B14F-4D97-AF65-F5344CB8AC3E}">
        <p14:creationId xmlns:p14="http://schemas.microsoft.com/office/powerpoint/2010/main" val="66977574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v2-b3221a80716ebc237b75cda177dfba39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38" y="1411055"/>
            <a:ext cx="7195223" cy="152898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071538" y="476672"/>
            <a:ext cx="1217000" cy="523220"/>
          </a:xfrm>
          <a:prstGeom prst="rect">
            <a:avLst/>
          </a:prstGeom>
        </p:spPr>
        <p:txBody>
          <a:bodyPr wrap="none">
            <a:spAutoFit/>
          </a:bodyPr>
          <a:lstStyle/>
          <a:p>
            <a:r>
              <a:rPr lang="en-US" altLang="zh-CN" sz="2800" kern="0" dirty="0" err="1" smtClean="0">
                <a:solidFill>
                  <a:prstClr val="black"/>
                </a:solidFill>
                <a:ea typeface="黑体" pitchFamily="49" charset="-122"/>
              </a:rPr>
              <a:t>SegWit</a:t>
            </a:r>
            <a:endParaRPr lang="zh-CN" altLang="en-US" sz="2800" kern="0" dirty="0">
              <a:solidFill>
                <a:prstClr val="black"/>
              </a:solidFill>
              <a:ea typeface="黑体" pitchFamily="49" charset="-122"/>
            </a:endParaRPr>
          </a:p>
        </p:txBody>
      </p:sp>
      <p:pic>
        <p:nvPicPr>
          <p:cNvPr id="56324" name="Picture 4" descr="v2-6b82f54a6831fb257c4c5545be37dae1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38" y="3497942"/>
            <a:ext cx="7284648" cy="282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009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775393" cy="523220"/>
          </a:xfrm>
          <a:prstGeom prst="rect">
            <a:avLst/>
          </a:prstGeom>
        </p:spPr>
        <p:txBody>
          <a:bodyPr wrap="none">
            <a:spAutoFit/>
          </a:bodyPr>
          <a:lstStyle/>
          <a:p>
            <a:r>
              <a:rPr lang="zh-CN" altLang="en-US" sz="2800" kern="0" dirty="0">
                <a:solidFill>
                  <a:prstClr val="black"/>
                </a:solidFill>
                <a:ea typeface="黑体" pitchFamily="49" charset="-122"/>
              </a:rPr>
              <a:t>比特币交易的输入输出</a:t>
            </a:r>
          </a:p>
        </p:txBody>
      </p:sp>
      <p:sp>
        <p:nvSpPr>
          <p:cNvPr id="3" name="内容占位符 2"/>
          <p:cNvSpPr txBox="1">
            <a:spLocks/>
          </p:cNvSpPr>
          <p:nvPr/>
        </p:nvSpPr>
        <p:spPr bwMode="auto">
          <a:xfrm>
            <a:off x="260186" y="1262525"/>
            <a:ext cx="8788564" cy="52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a:latin typeface="微软雅黑" panose="020B0503020204020204" pitchFamily="34" charset="-122"/>
                <a:ea typeface="微软雅黑" panose="020B0503020204020204" pitchFamily="34" charset="-122"/>
                <a:cs typeface="Times New Roman" pitchFamily="18" charset="0"/>
              </a:rPr>
              <a:t>比特币交易中的</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基础构建单元</a:t>
            </a:r>
            <a:r>
              <a:rPr lang="zh-CN" altLang="en-US" sz="1800" dirty="0">
                <a:latin typeface="微软雅黑" panose="020B0503020204020204" pitchFamily="34" charset="-122"/>
                <a:ea typeface="微软雅黑" panose="020B0503020204020204" pitchFamily="34" charset="-122"/>
                <a:cs typeface="Times New Roman" pitchFamily="18" charset="0"/>
              </a:rPr>
              <a:t>是</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交易</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输出</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交易</a:t>
            </a:r>
            <a:r>
              <a:rPr lang="zh-CN" altLang="en-US" sz="1600" dirty="0">
                <a:latin typeface="微软雅黑" panose="020B0503020204020204" pitchFamily="34" charset="-122"/>
                <a:ea typeface="微软雅黑" panose="020B0503020204020204" pitchFamily="34" charset="-122"/>
                <a:cs typeface="Times New Roman" pitchFamily="18" charset="0"/>
              </a:rPr>
              <a:t>输出是比特币不可分割的基本组合，</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记录在区块</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上，并</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被整个网络识别为</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有效</a:t>
            </a:r>
            <a:r>
              <a:rPr lang="zh-CN" altLang="en-US" sz="1600" dirty="0" smtClean="0">
                <a:latin typeface="微软雅黑" panose="020B0503020204020204" pitchFamily="34" charset="-122"/>
                <a:ea typeface="微软雅黑" panose="020B0503020204020204" pitchFamily="34" charset="-122"/>
                <a:cs typeface="Times New Roman" pitchFamily="18" charset="0"/>
              </a:rPr>
              <a:t>。 </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比特币完整节点跟踪所有</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可找到的和可使用的输出</a:t>
            </a:r>
            <a:r>
              <a:rPr lang="zh-CN" altLang="en-US" sz="1600" dirty="0">
                <a:latin typeface="微软雅黑" panose="020B0503020204020204" pitchFamily="34" charset="-122"/>
                <a:ea typeface="微软雅黑" panose="020B0503020204020204" pitchFamily="34" charset="-122"/>
                <a:cs typeface="Times New Roman" pitchFamily="18" charset="0"/>
              </a:rPr>
              <a:t>，称为 “未花费的交易输出”（</a:t>
            </a:r>
            <a:r>
              <a:rPr lang="en-US" altLang="zh-CN" sz="1600" dirty="0">
                <a:latin typeface="微软雅黑" panose="020B0503020204020204" pitchFamily="34" charset="-122"/>
                <a:ea typeface="微软雅黑" panose="020B0503020204020204" pitchFamily="34" charset="-122"/>
                <a:cs typeface="Times New Roman" pitchFamily="18" charset="0"/>
              </a:rPr>
              <a:t>unspent transaction outputs</a:t>
            </a:r>
            <a:r>
              <a:rPr lang="zh-CN" altLang="en-US" sz="1600" dirty="0">
                <a:latin typeface="微软雅黑" panose="020B0503020204020204" pitchFamily="34" charset="-122"/>
                <a:ea typeface="微软雅黑" panose="020B0503020204020204" pitchFamily="34" charset="-122"/>
                <a:cs typeface="Times New Roman" pitchFamily="18" charset="0"/>
              </a:rPr>
              <a:t>），</a:t>
            </a:r>
            <a:r>
              <a:rPr lang="zh-CN" altLang="en-US" sz="1600" dirty="0" smtClean="0">
                <a:latin typeface="微软雅黑" panose="020B0503020204020204" pitchFamily="34" charset="-122"/>
                <a:ea typeface="微软雅黑" panose="020B0503020204020204" pitchFamily="34" charset="-122"/>
                <a:cs typeface="Times New Roman" pitchFamily="18" charset="0"/>
              </a:rPr>
              <a:t>即</a:t>
            </a:r>
            <a:r>
              <a:rPr lang="en-US" altLang="zh-CN" sz="1600" dirty="0" smtClean="0">
                <a:latin typeface="微软雅黑" panose="020B0503020204020204" pitchFamily="34" charset="-122"/>
                <a:ea typeface="微软雅黑" panose="020B0503020204020204" pitchFamily="34" charset="-122"/>
                <a:cs typeface="Times New Roman" pitchFamily="18" charset="0"/>
              </a:rPr>
              <a:t>UTXO</a:t>
            </a:r>
            <a:r>
              <a:rPr lang="zh-CN" altLang="en-US" sz="1600" dirty="0" smtClean="0">
                <a:latin typeface="微软雅黑" panose="020B0503020204020204" pitchFamily="34" charset="-122"/>
                <a:ea typeface="微软雅黑" panose="020B0503020204020204" pitchFamily="34" charset="-122"/>
                <a:cs typeface="Times New Roman" pitchFamily="18" charset="0"/>
              </a:rPr>
              <a:t>；所有</a:t>
            </a:r>
            <a:r>
              <a:rPr lang="en-US" altLang="zh-CN" sz="1600" dirty="0">
                <a:latin typeface="微软雅黑" panose="020B0503020204020204" pitchFamily="34" charset="-122"/>
                <a:ea typeface="微软雅黑" panose="020B0503020204020204" pitchFamily="34" charset="-122"/>
                <a:cs typeface="Times New Roman" pitchFamily="18" charset="0"/>
              </a:rPr>
              <a:t>UTXO</a:t>
            </a:r>
            <a:r>
              <a:rPr lang="zh-CN" altLang="en-US" sz="1600" dirty="0">
                <a:latin typeface="微软雅黑" panose="020B0503020204020204" pitchFamily="34" charset="-122"/>
                <a:ea typeface="微软雅黑" panose="020B0503020204020204" pitchFamily="34" charset="-122"/>
                <a:cs typeface="Times New Roman" pitchFamily="18" charset="0"/>
              </a:rPr>
              <a:t>的集合被称为</a:t>
            </a: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UTXO</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集</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pP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比特</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币</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“余额”</a:t>
            </a:r>
            <a:r>
              <a:rPr lang="zh-CN" altLang="en-US" sz="1800" dirty="0" smtClean="0">
                <a:latin typeface="微软雅黑" panose="020B0503020204020204" pitchFamily="34" charset="-122"/>
                <a:ea typeface="微软雅黑" panose="020B0503020204020204" pitchFamily="34" charset="-122"/>
                <a:cs typeface="Times New Roman" pitchFamily="18" charset="0"/>
              </a:rPr>
              <a:t>：用户</a:t>
            </a:r>
            <a:r>
              <a:rPr lang="zh-CN" altLang="en-US" sz="1800" dirty="0">
                <a:latin typeface="微软雅黑" panose="020B0503020204020204" pitchFamily="34" charset="-122"/>
                <a:ea typeface="微软雅黑" panose="020B0503020204020204" pitchFamily="34" charset="-122"/>
                <a:cs typeface="Times New Roman" pitchFamily="18" charset="0"/>
              </a:rPr>
              <a:t>钱包中</a:t>
            </a:r>
            <a:r>
              <a:rPr lang="zh-CN" altLang="en-US" sz="1800" dirty="0" smtClean="0">
                <a:latin typeface="微软雅黑" panose="020B0503020204020204" pitchFamily="34" charset="-122"/>
                <a:ea typeface="微软雅黑" panose="020B0503020204020204" pitchFamily="34" charset="-122"/>
                <a:cs typeface="Times New Roman" pitchFamily="18" charset="0"/>
              </a:rPr>
              <a:t>可用</a:t>
            </a:r>
            <a:r>
              <a:rPr lang="en-US" altLang="zh-CN" sz="1800" dirty="0" smtClean="0">
                <a:latin typeface="微软雅黑" panose="020B0503020204020204" pitchFamily="34" charset="-122"/>
                <a:ea typeface="微软雅黑" panose="020B0503020204020204" pitchFamily="34" charset="-122"/>
                <a:cs typeface="Times New Roman" pitchFamily="18" charset="0"/>
              </a:rPr>
              <a:t>UTXO</a:t>
            </a:r>
            <a:r>
              <a:rPr lang="zh-CN" altLang="en-US" sz="1800" dirty="0">
                <a:latin typeface="微软雅黑" panose="020B0503020204020204" pitchFamily="34" charset="-122"/>
                <a:ea typeface="微软雅黑" panose="020B0503020204020204" pitchFamily="34" charset="-122"/>
                <a:cs typeface="Times New Roman" pitchFamily="18" charset="0"/>
              </a:rPr>
              <a:t>总和</a:t>
            </a:r>
            <a:r>
              <a:rPr lang="zh-CN" altLang="en-US" sz="1800" dirty="0" smtClean="0">
                <a:latin typeface="微软雅黑" panose="020B0503020204020204" pitchFamily="34" charset="-122"/>
                <a:ea typeface="微软雅黑" panose="020B0503020204020204" pitchFamily="34" charset="-122"/>
                <a:cs typeface="Times New Roman" pitchFamily="18" charset="0"/>
              </a:rPr>
              <a:t>，分散在多个交易</a:t>
            </a:r>
            <a:r>
              <a:rPr lang="zh-CN" altLang="en-US" sz="1800" dirty="0">
                <a:latin typeface="微软雅黑" panose="020B0503020204020204" pitchFamily="34" charset="-122"/>
                <a:ea typeface="微软雅黑" panose="020B0503020204020204" pitchFamily="34" charset="-122"/>
                <a:cs typeface="Times New Roman" pitchFamily="18" charset="0"/>
              </a:rPr>
              <a:t>和区块</a:t>
            </a:r>
            <a:r>
              <a:rPr lang="zh-CN" altLang="en-US" sz="1800" dirty="0" smtClean="0">
                <a:latin typeface="微软雅黑" panose="020B0503020204020204" pitchFamily="34" charset="-122"/>
                <a:ea typeface="微软雅黑" panose="020B0503020204020204" pitchFamily="34" charset="-122"/>
                <a:cs typeface="Times New Roman" pitchFamily="18" charset="0"/>
              </a:rPr>
              <a:t>中。</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比特币钱包通过扫描区块链并</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聚集所有属于该用户的</a:t>
            </a: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UTXO</a:t>
            </a:r>
            <a:r>
              <a:rPr lang="zh-CN" altLang="en-US" sz="1600" dirty="0">
                <a:latin typeface="微软雅黑" panose="020B0503020204020204" pitchFamily="34" charset="-122"/>
                <a:ea typeface="微软雅黑" panose="020B0503020204020204" pitchFamily="34" charset="-122"/>
                <a:cs typeface="Times New Roman" pitchFamily="18" charset="0"/>
              </a:rPr>
              <a:t>来计算该用户的</a:t>
            </a:r>
            <a:r>
              <a:rPr lang="zh-CN" altLang="en-US" sz="1600" dirty="0" smtClean="0">
                <a:latin typeface="微软雅黑" panose="020B0503020204020204" pitchFamily="34" charset="-122"/>
                <a:ea typeface="微软雅黑" panose="020B0503020204020204" pitchFamily="34" charset="-122"/>
                <a:cs typeface="Times New Roman" pitchFamily="18" charset="0"/>
              </a:rPr>
              <a:t>余额。</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通过</a:t>
            </a:r>
            <a:r>
              <a:rPr lang="zh-CN" altLang="en-US" sz="1600" dirty="0">
                <a:latin typeface="微软雅黑" panose="020B0503020204020204" pitchFamily="34" charset="-122"/>
                <a:ea typeface="微软雅黑" panose="020B0503020204020204" pitchFamily="34" charset="-122"/>
                <a:cs typeface="Times New Roman" pitchFamily="18" charset="0"/>
              </a:rPr>
              <a:t>钱包所控制的</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密钥</a:t>
            </a:r>
            <a:r>
              <a:rPr lang="zh-CN" altLang="en-US" sz="1600" dirty="0" smtClean="0">
                <a:latin typeface="微软雅黑" panose="020B0503020204020204" pitchFamily="34" charset="-122"/>
                <a:ea typeface="微软雅黑" panose="020B0503020204020204" pitchFamily="34" charset="-122"/>
                <a:cs typeface="Times New Roman" pitchFamily="18" charset="0"/>
              </a:rPr>
              <a:t>控制</a:t>
            </a:r>
            <a:r>
              <a:rPr lang="en-US" altLang="zh-CN" sz="1600" dirty="0" smtClean="0">
                <a:latin typeface="微软雅黑" panose="020B0503020204020204" pitchFamily="34" charset="-122"/>
                <a:ea typeface="微软雅黑" panose="020B0503020204020204" pitchFamily="34" charset="-122"/>
                <a:cs typeface="Times New Roman" pitchFamily="18" charset="0"/>
              </a:rPr>
              <a:t>UTXO</a:t>
            </a:r>
            <a:r>
              <a:rPr lang="zh-CN" altLang="en-US" sz="1600" dirty="0" smtClean="0">
                <a:latin typeface="微软雅黑" panose="020B0503020204020204" pitchFamily="34" charset="-122"/>
                <a:ea typeface="微软雅黑" panose="020B0503020204020204" pitchFamily="34" charset="-122"/>
                <a:cs typeface="Times New Roman" pitchFamily="18" charset="0"/>
              </a:rPr>
              <a:t>花费行为。</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pPr>
            <a:r>
              <a:rPr lang="en-US" altLang="zh-CN" sz="1800" dirty="0" smtClean="0">
                <a:latin typeface="微软雅黑" panose="020B0503020204020204" pitchFamily="34" charset="-122"/>
                <a:ea typeface="微软雅黑" panose="020B0503020204020204" pitchFamily="34" charset="-122"/>
                <a:cs typeface="Times New Roman" pitchFamily="18" charset="0"/>
              </a:rPr>
              <a:t>UTXO</a:t>
            </a:r>
            <a:r>
              <a:rPr lang="zh-CN" altLang="en-US" sz="1800" dirty="0">
                <a:latin typeface="微软雅黑" panose="020B0503020204020204" pitchFamily="34" charset="-122"/>
                <a:ea typeface="微软雅黑" panose="020B0503020204020204" pitchFamily="34" charset="-122"/>
                <a:cs typeface="Times New Roman" pitchFamily="18" charset="0"/>
              </a:rPr>
              <a:t>是面值为“聪”的</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离散（不连续）且不可分割</a:t>
            </a:r>
            <a:r>
              <a:rPr lang="zh-CN" altLang="en-US" sz="1800" dirty="0">
                <a:latin typeface="微软雅黑" panose="020B0503020204020204" pitchFamily="34" charset="-122"/>
                <a:ea typeface="微软雅黑" panose="020B0503020204020204" pitchFamily="34" charset="-122"/>
                <a:cs typeface="Times New Roman" pitchFamily="18" charset="0"/>
              </a:rPr>
              <a:t>的价值单元，一个</a:t>
            </a:r>
            <a:r>
              <a:rPr lang="en-US" altLang="zh-CN" sz="1800" dirty="0">
                <a:latin typeface="微软雅黑" panose="020B0503020204020204" pitchFamily="34" charset="-122"/>
                <a:ea typeface="微软雅黑" panose="020B0503020204020204" pitchFamily="34" charset="-122"/>
                <a:cs typeface="Times New Roman" pitchFamily="18" charset="0"/>
              </a:rPr>
              <a:t>UTXO</a:t>
            </a:r>
            <a:r>
              <a:rPr lang="zh-CN" altLang="en-US" sz="1800" dirty="0">
                <a:latin typeface="微软雅黑" panose="020B0503020204020204" pitchFamily="34" charset="-122"/>
                <a:ea typeface="微软雅黑" panose="020B0503020204020204" pitchFamily="34" charset="-122"/>
                <a:cs typeface="Times New Roman" pitchFamily="18" charset="0"/>
              </a:rPr>
              <a:t>只能在一次交易中作为一个整体被消耗</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一笔比特币交易可以是任意金额，但必须从用户可用的</a:t>
            </a:r>
            <a:r>
              <a:rPr lang="en-US" altLang="zh-CN" sz="1600" dirty="0">
                <a:latin typeface="微软雅黑" panose="020B0503020204020204" pitchFamily="34" charset="-122"/>
                <a:ea typeface="微软雅黑" panose="020B0503020204020204" pitchFamily="34" charset="-122"/>
                <a:cs typeface="Times New Roman" pitchFamily="18" charset="0"/>
              </a:rPr>
              <a:t>UTXO</a:t>
            </a:r>
            <a:r>
              <a:rPr lang="zh-CN" altLang="en-US" sz="1600" dirty="0">
                <a:latin typeface="微软雅黑" panose="020B0503020204020204" pitchFamily="34" charset="-122"/>
                <a:ea typeface="微软雅黑" panose="020B0503020204020204" pitchFamily="34" charset="-122"/>
                <a:cs typeface="Times New Roman" pitchFamily="18" charset="0"/>
              </a:rPr>
              <a:t>中创建出来。</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一笔比特币交易通过使用所有者的签名来解锁</a:t>
            </a:r>
            <a:r>
              <a:rPr lang="en-US" altLang="zh-CN" sz="1600" dirty="0">
                <a:latin typeface="微软雅黑" panose="020B0503020204020204" pitchFamily="34" charset="-122"/>
                <a:ea typeface="微软雅黑" panose="020B0503020204020204" pitchFamily="34" charset="-122"/>
                <a:cs typeface="Times New Roman" pitchFamily="18" charset="0"/>
              </a:rPr>
              <a:t>UTXO</a:t>
            </a:r>
            <a:r>
              <a:rPr lang="zh-CN" altLang="en-US" sz="1600" dirty="0">
                <a:latin typeface="微软雅黑" panose="020B0503020204020204" pitchFamily="34" charset="-122"/>
                <a:ea typeface="微软雅黑" panose="020B0503020204020204" pitchFamily="34" charset="-122"/>
                <a:cs typeface="Times New Roman" pitchFamily="18" charset="0"/>
              </a:rPr>
              <a:t>，并通过使用新的所有者的比特币地址来锁定并创建</a:t>
            </a:r>
            <a:r>
              <a:rPr lang="en-US" altLang="zh-CN" sz="1600" dirty="0">
                <a:latin typeface="微软雅黑" panose="020B0503020204020204" pitchFamily="34" charset="-122"/>
                <a:ea typeface="微软雅黑" panose="020B0503020204020204" pitchFamily="34" charset="-122"/>
                <a:cs typeface="Times New Roman" pitchFamily="18" charset="0"/>
              </a:rPr>
              <a:t>UTXO</a:t>
            </a:r>
            <a:r>
              <a:rPr lang="zh-CN" altLang="en-US" sz="1600" dirty="0">
                <a:latin typeface="微软雅黑" panose="020B0503020204020204" pitchFamily="34" charset="-122"/>
                <a:ea typeface="微软雅黑" panose="020B0503020204020204" pitchFamily="34" charset="-122"/>
                <a:cs typeface="Times New Roman" pitchFamily="18" charset="0"/>
              </a:rPr>
              <a:t>。</a:t>
            </a:r>
            <a:endParaRPr lang="en-US" altLang="zh-CN" sz="16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53066887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217000" cy="523220"/>
          </a:xfrm>
          <a:prstGeom prst="rect">
            <a:avLst/>
          </a:prstGeom>
        </p:spPr>
        <p:txBody>
          <a:bodyPr wrap="none">
            <a:spAutoFit/>
          </a:bodyPr>
          <a:lstStyle/>
          <a:p>
            <a:r>
              <a:rPr lang="en-US" altLang="zh-CN" sz="2800" kern="0" dirty="0" err="1" smtClean="0">
                <a:solidFill>
                  <a:prstClr val="black"/>
                </a:solidFill>
                <a:ea typeface="黑体" pitchFamily="49" charset="-122"/>
              </a:rPr>
              <a:t>SegWit</a:t>
            </a:r>
            <a:endParaRPr lang="zh-CN" altLang="en-US" sz="2800" kern="0" dirty="0">
              <a:solidFill>
                <a:prstClr val="black"/>
              </a:solidFill>
              <a:ea typeface="黑体" pitchFamily="49" charset="-122"/>
            </a:endParaRPr>
          </a:p>
        </p:txBody>
      </p:sp>
      <p:pic>
        <p:nvPicPr>
          <p:cNvPr id="57346" name="Picture 2" descr="640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168" y="1156493"/>
            <a:ext cx="1749340" cy="2824754"/>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descr="640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476" y="1097321"/>
            <a:ext cx="3857623" cy="28839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640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051" y="4015168"/>
            <a:ext cx="8418286" cy="263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36281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Bitcoin.com's Stance on Specific Bitcoin Chain Symbols and Monik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 y="1828800"/>
            <a:ext cx="8584198" cy="42418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071538" y="476672"/>
            <a:ext cx="1217000" cy="523220"/>
          </a:xfrm>
          <a:prstGeom prst="rect">
            <a:avLst/>
          </a:prstGeom>
        </p:spPr>
        <p:txBody>
          <a:bodyPr wrap="none">
            <a:spAutoFit/>
          </a:bodyPr>
          <a:lstStyle/>
          <a:p>
            <a:r>
              <a:rPr lang="en-US" altLang="zh-CN" sz="2800" kern="0" dirty="0" err="1" smtClean="0">
                <a:solidFill>
                  <a:prstClr val="black"/>
                </a:solidFill>
                <a:ea typeface="黑体" pitchFamily="49" charset="-122"/>
              </a:rPr>
              <a:t>SegWit</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231821111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261884" cy="523220"/>
          </a:xfrm>
          <a:prstGeom prst="rect">
            <a:avLst/>
          </a:prstGeom>
        </p:spPr>
        <p:txBody>
          <a:bodyPr wrap="none">
            <a:spAutoFit/>
          </a:bodyPr>
          <a:lstStyle/>
          <a:p>
            <a:r>
              <a:rPr lang="zh-CN" altLang="en-US" sz="2800" kern="0" dirty="0">
                <a:solidFill>
                  <a:prstClr val="black"/>
                </a:solidFill>
                <a:ea typeface="黑体" pitchFamily="49" charset="-122"/>
              </a:rPr>
              <a:t>硬分叉</a:t>
            </a:r>
          </a:p>
        </p:txBody>
      </p:sp>
      <p:pic>
        <p:nvPicPr>
          <p:cNvPr id="48130" name="Picture 2" descr="http://upload-images.jianshu.io/upload_images/1785959-99cfb8d4bef44855.png?imageMogr2/auto-orient/strip%7CimageView2/2/w/12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0" y="4474212"/>
            <a:ext cx="8679544" cy="1938898"/>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p:cNvSpPr txBox="1">
            <a:spLocks/>
          </p:cNvSpPr>
          <p:nvPr/>
        </p:nvSpPr>
        <p:spPr bwMode="auto">
          <a:xfrm>
            <a:off x="304790" y="1193177"/>
            <a:ext cx="8553460" cy="275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如果区块链软件的共识规则被改变，并且这种规则改变</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无法向前兼容</a:t>
            </a:r>
            <a:r>
              <a:rPr lang="zh-CN" altLang="en-US" sz="2000" dirty="0">
                <a:latin typeface="微软雅黑" panose="020B0503020204020204" pitchFamily="34" charset="-122"/>
                <a:ea typeface="微软雅黑" panose="020B0503020204020204" pitchFamily="34" charset="-122"/>
                <a:cs typeface="Times New Roman" pitchFamily="18" charset="0"/>
              </a:rPr>
              <a:t>，</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旧节点无法认可新节点产生的区块</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旧节点会拒绝新规则的</a:t>
            </a:r>
            <a:r>
              <a:rPr lang="zh-CN" altLang="en-US" sz="1800" dirty="0" smtClean="0">
                <a:latin typeface="微软雅黑" panose="020B0503020204020204" pitchFamily="34" charset="-122"/>
                <a:ea typeface="微软雅黑" panose="020B0503020204020204" pitchFamily="34" charset="-122"/>
                <a:cs typeface="Times New Roman" pitchFamily="18" charset="0"/>
              </a:rPr>
              <a:t>区块。</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新节点和旧节点会开始在不同的区块链上运行（挖矿、交易、验证等</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由于新旧节点可能长期存在，这种分叉也可能会长期持续下去。</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95239351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80029" cy="523220"/>
          </a:xfrm>
          <a:prstGeom prst="rect">
            <a:avLst/>
          </a:prstGeom>
        </p:spPr>
        <p:txBody>
          <a:bodyPr wrap="none">
            <a:spAutoFit/>
          </a:bodyPr>
          <a:lstStyle/>
          <a:p>
            <a:r>
              <a:rPr lang="zh-CN" altLang="en-US" sz="2800" kern="0" dirty="0">
                <a:solidFill>
                  <a:prstClr val="black"/>
                </a:solidFill>
                <a:ea typeface="黑体" pitchFamily="49" charset="-122"/>
              </a:rPr>
              <a:t>硬</a:t>
            </a:r>
            <a:r>
              <a:rPr lang="zh-CN" altLang="en-US" sz="2800" kern="0" dirty="0" smtClean="0">
                <a:solidFill>
                  <a:prstClr val="black"/>
                </a:solidFill>
                <a:ea typeface="黑体" pitchFamily="49" charset="-122"/>
              </a:rPr>
              <a:t>分叉过程</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04790" y="1193177"/>
            <a:ext cx="8553460" cy="439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开发者发布新的客户端，新的客户端改变了区块链的共识规则且不被旧客户端兼容，于是</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客户端软件出现了分叉（</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software fork</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区块链网络中部分节点开始运行新的客户端，在新规则下产生的交易与区块将被旧节点拒绝，旧节点开始短暂的断开与这些发送被自己拒绝的交易与区块新节点的连接，于是整个</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区块链网络出现了分叉（</a:t>
            </a:r>
            <a:r>
              <a:rPr lang="en-US" altLang="zh-CN" sz="1800" dirty="0">
                <a:solidFill>
                  <a:srgbClr val="FF0000"/>
                </a:solidFill>
                <a:latin typeface="微软雅黑" panose="020B0503020204020204" pitchFamily="34" charset="-122"/>
                <a:ea typeface="微软雅黑" panose="020B0503020204020204" pitchFamily="34" charset="-122"/>
                <a:cs typeface="Times New Roman" pitchFamily="18" charset="0"/>
              </a:rPr>
              <a:t>network fork)</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运行新客户端的矿工开始基于新规则挖矿，并会接受新规则下的交易与区块，于是运行不同客户端版本的</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矿工算力出现了分叉（</a:t>
            </a:r>
            <a:r>
              <a:rPr lang="en-US" altLang="zh-CN" sz="1800" dirty="0">
                <a:solidFill>
                  <a:srgbClr val="FF0000"/>
                </a:solidFill>
                <a:latin typeface="微软雅黑" panose="020B0503020204020204" pitchFamily="34" charset="-122"/>
                <a:ea typeface="微软雅黑" panose="020B0503020204020204" pitchFamily="34" charset="-122"/>
                <a:cs typeface="Times New Roman" pitchFamily="18" charset="0"/>
              </a:rPr>
              <a:t>mining fork</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运行新客户端的矿工开始挖出基于新规则的区块，而旧客户端的矿工仍然会挖掘基于旧规则的区块，于是整个</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区块链出现了分叉（</a:t>
            </a:r>
            <a:r>
              <a:rPr lang="en-US" altLang="zh-CN" sz="1800" dirty="0">
                <a:solidFill>
                  <a:srgbClr val="FF0000"/>
                </a:solidFill>
                <a:latin typeface="微软雅黑" panose="020B0503020204020204" pitchFamily="34" charset="-122"/>
                <a:ea typeface="微软雅黑" panose="020B0503020204020204" pitchFamily="34" charset="-122"/>
                <a:cs typeface="Times New Roman" pitchFamily="18" charset="0"/>
              </a:rPr>
              <a:t>chain fork</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33524742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15" y="1751723"/>
            <a:ext cx="8766585" cy="453244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71538" y="476672"/>
            <a:ext cx="2339102" cy="523220"/>
          </a:xfrm>
          <a:prstGeom prst="rect">
            <a:avLst/>
          </a:prstGeom>
        </p:spPr>
        <p:txBody>
          <a:bodyPr wrap="none">
            <a:spAutoFit/>
          </a:bodyPr>
          <a:lstStyle/>
          <a:p>
            <a:r>
              <a:rPr lang="zh-CN" altLang="en-US" sz="2800" kern="0" dirty="0" smtClean="0">
                <a:solidFill>
                  <a:prstClr val="black"/>
                </a:solidFill>
                <a:ea typeface="黑体" pitchFamily="49" charset="-122"/>
              </a:rPr>
              <a:t>比特币硬分叉</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228319771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53" y="1510585"/>
            <a:ext cx="8467498" cy="494756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71538" y="476672"/>
            <a:ext cx="1914307" cy="523220"/>
          </a:xfrm>
          <a:prstGeom prst="rect">
            <a:avLst/>
          </a:prstGeom>
        </p:spPr>
        <p:txBody>
          <a:bodyPr wrap="none">
            <a:spAutoFit/>
          </a:bodyPr>
          <a:lstStyle/>
          <a:p>
            <a:r>
              <a:rPr lang="en-US" altLang="zh-CN" sz="2800" kern="0" dirty="0" smtClean="0">
                <a:solidFill>
                  <a:prstClr val="black"/>
                </a:solidFill>
                <a:ea typeface="黑体" pitchFamily="49" charset="-122"/>
              </a:rPr>
              <a:t>BTC vs. BCH</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426686586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857250"/>
            <a:ext cx="9144000" cy="5143024"/>
          </a:xfrm>
          <a:prstGeom prst="rect">
            <a:avLst/>
          </a:prstGeom>
        </p:spPr>
      </p:pic>
      <p:sp>
        <p:nvSpPr>
          <p:cNvPr id="71" name="文本框 70"/>
          <p:cNvSpPr txBox="1"/>
          <p:nvPr/>
        </p:nvSpPr>
        <p:spPr>
          <a:xfrm>
            <a:off x="3697134" y="1594757"/>
            <a:ext cx="2181225" cy="461665"/>
          </a:xfrm>
          <a:prstGeom prst="rect">
            <a:avLst/>
          </a:prstGeom>
          <a:noFill/>
        </p:spPr>
        <p:txBody>
          <a:bodyPr wrap="square" rtlCol="0">
            <a:spAutoFit/>
          </a:bodyPr>
          <a:lstStyle/>
          <a:p>
            <a:r>
              <a:rPr lang="zh-CN" altLang="en-US" sz="2400" dirty="0">
                <a:solidFill>
                  <a:srgbClr val="5B9BD5">
                    <a:lumMod val="75000"/>
                  </a:srgbClr>
                </a:solidFill>
                <a:latin typeface="微软雅黑" panose="020B0503020204020204" charset="-122"/>
                <a:ea typeface="微软雅黑" panose="020B0503020204020204" charset="-122"/>
              </a:rPr>
              <a:t>区块链分叉</a:t>
            </a:r>
          </a:p>
        </p:txBody>
      </p:sp>
      <p:sp>
        <p:nvSpPr>
          <p:cNvPr id="91" name="文本框 90"/>
          <p:cNvSpPr txBox="1"/>
          <p:nvPr/>
        </p:nvSpPr>
        <p:spPr>
          <a:xfrm>
            <a:off x="1181600" y="2195938"/>
            <a:ext cx="7212294" cy="830997"/>
          </a:xfrm>
          <a:prstGeom prst="rect">
            <a:avLst/>
          </a:prstGeom>
          <a:noFill/>
        </p:spPr>
        <p:txBody>
          <a:bodyPr wrap="square">
            <a:spAutoFit/>
          </a:bodyPr>
          <a:lstStyle/>
          <a:p>
            <a:pPr algn="just">
              <a:lnSpc>
                <a:spcPct val="150000"/>
              </a:lnSpc>
            </a:pP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区块链参与者之间的共识完全一致时会产生一致区块链。当出现偏离共识的情况时，就会出现区块链分支。</a:t>
            </a:r>
            <a:endPar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341471" y="1208246"/>
            <a:ext cx="1941195" cy="431483"/>
          </a:xfrm>
          <a:prstGeom prst="rect">
            <a:avLst/>
          </a:prstGeom>
        </p:spPr>
      </p:pic>
      <p:sp>
        <p:nvSpPr>
          <p:cNvPr id="7" name="文本框 6"/>
          <p:cNvSpPr txBox="1"/>
          <p:nvPr/>
        </p:nvSpPr>
        <p:spPr>
          <a:xfrm>
            <a:off x="1181600" y="3095246"/>
            <a:ext cx="7212294" cy="830997"/>
          </a:xfrm>
          <a:prstGeom prst="rect">
            <a:avLst/>
          </a:prstGeom>
          <a:noFill/>
        </p:spPr>
        <p:txBody>
          <a:bodyPr wrap="square">
            <a:spAutoFit/>
          </a:bodyPr>
          <a:lstStyle/>
          <a:p>
            <a:pPr algn="just">
              <a:lnSpc>
                <a:spcPct val="150000"/>
              </a:lnSpc>
            </a:pPr>
            <a:r>
              <a:rPr lang="zh-CN" altLang="en-US" sz="16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临时分叉：</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sym typeface="+mn-ea"/>
              </a:rPr>
              <a:t>矿工发现块的时间不同，产生了两个相互竞争的区块链。最长的区块链将胜出并被认为是“真正的”区块链，而较短的链将被放弃。</a:t>
            </a:r>
            <a:endParaRPr lang="en-US" altLang="zh-CN" sz="1600" dirty="0">
              <a:solidFill>
                <a:prstClr val="black"/>
              </a:solidFill>
              <a:latin typeface="微软雅黑" panose="020B0503020204020204" charset="-122"/>
              <a:ea typeface="微软雅黑" panose="020B0503020204020204" charset="-122"/>
              <a:cs typeface="微软雅黑" panose="020B0503020204020204" charset="-122"/>
              <a:sym typeface="+mn-ea"/>
            </a:endParaRPr>
          </a:p>
        </p:txBody>
      </p:sp>
      <p:sp>
        <p:nvSpPr>
          <p:cNvPr id="4" name="矩形 3"/>
          <p:cNvSpPr/>
          <p:nvPr/>
        </p:nvSpPr>
        <p:spPr>
          <a:xfrm>
            <a:off x="1181599" y="4077082"/>
            <a:ext cx="7288031" cy="830997"/>
          </a:xfrm>
          <a:prstGeom prst="rect">
            <a:avLst/>
          </a:prstGeom>
        </p:spPr>
        <p:txBody>
          <a:bodyPr wrap="square">
            <a:spAutoFit/>
          </a:bodyPr>
          <a:lstStyle/>
          <a:p>
            <a:pPr>
              <a:lnSpc>
                <a:spcPct val="150000"/>
              </a:lnSpc>
            </a:pPr>
            <a:r>
              <a:rPr lang="zh-CN" altLang="en-US" sz="1600" b="1" dirty="0">
                <a:solidFill>
                  <a:srgbClr val="5B9BD5">
                    <a:lumMod val="75000"/>
                  </a:srgbClr>
                </a:solidFill>
                <a:latin typeface="微软雅黑" panose="020B0503020204020204" charset="-122"/>
                <a:ea typeface="微软雅黑" panose="020B0503020204020204" charset="-122"/>
                <a:cs typeface="微软雅黑" panose="020B0503020204020204" charset="-122"/>
              </a:rPr>
              <a:t>软分叉和硬分叉：</a:t>
            </a:r>
            <a:r>
              <a:rPr lang="zh-CN" altLang="en-US" sz="1600" dirty="0">
                <a:solidFill>
                  <a:prstClr val="black"/>
                </a:solidFill>
                <a:latin typeface="微软雅黑" panose="020B0503020204020204" charset="-122"/>
                <a:ea typeface="微软雅黑" panose="020B0503020204020204" charset="-122"/>
                <a:cs typeface="微软雅黑" panose="020B0503020204020204" charset="-122"/>
              </a:rPr>
              <a:t>与临时分支的不同之处在于，它们代表了协议底层规则的永久更改，改变协议中的核心规则，如增加网络块大小。</a:t>
            </a:r>
          </a:p>
        </p:txBody>
      </p:sp>
    </p:spTree>
    <p:extLst>
      <p:ext uri="{BB962C8B-B14F-4D97-AF65-F5344CB8AC3E}">
        <p14:creationId xmlns:p14="http://schemas.microsoft.com/office/powerpoint/2010/main" val="230026999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441688" y="857727"/>
            <a:ext cx="9144000" cy="5143024"/>
          </a:xfrm>
          <a:prstGeom prst="rect">
            <a:avLst/>
          </a:prstGeom>
        </p:spPr>
      </p:pic>
      <p:sp>
        <p:nvSpPr>
          <p:cNvPr id="71" name="文本框 70"/>
          <p:cNvSpPr txBox="1"/>
          <p:nvPr/>
        </p:nvSpPr>
        <p:spPr>
          <a:xfrm>
            <a:off x="3236977" y="1493183"/>
            <a:ext cx="2952365" cy="461665"/>
          </a:xfrm>
          <a:prstGeom prst="rect">
            <a:avLst/>
          </a:prstGeom>
          <a:noFill/>
        </p:spPr>
        <p:txBody>
          <a:bodyPr wrap="square" rtlCol="0">
            <a:spAutoFit/>
          </a:bodyPr>
          <a:lstStyle/>
          <a:p>
            <a:r>
              <a:rPr lang="zh-CN" altLang="en-US" sz="2400" dirty="0">
                <a:solidFill>
                  <a:srgbClr val="5B9BD5">
                    <a:lumMod val="75000"/>
                  </a:srgbClr>
                </a:solidFill>
                <a:latin typeface="微软雅黑" panose="020B0503020204020204" charset="-122"/>
                <a:ea typeface="微软雅黑" panose="020B0503020204020204" charset="-122"/>
              </a:rPr>
              <a:t>硬分叉和软分叉</a:t>
            </a:r>
          </a:p>
        </p:txBody>
      </p:sp>
      <p:sp>
        <p:nvSpPr>
          <p:cNvPr id="91" name="文本框 90"/>
          <p:cNvSpPr txBox="1"/>
          <p:nvPr/>
        </p:nvSpPr>
        <p:spPr>
          <a:xfrm>
            <a:off x="517683" y="1834296"/>
            <a:ext cx="4996149" cy="904863"/>
          </a:xfrm>
          <a:prstGeom prst="rect">
            <a:avLst/>
          </a:prstGeom>
          <a:noFill/>
        </p:spPr>
        <p:txBody>
          <a:bodyPr wrap="square">
            <a:spAutoFit/>
          </a:bodyPr>
          <a:lstStyle/>
          <a:p>
            <a:pPr algn="just">
              <a:lnSpc>
                <a:spcPct val="160000"/>
              </a:lnSpc>
            </a:pPr>
            <a:r>
              <a:rPr lang="zh-CN" altLang="en-US" sz="15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硬分叉</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zh-CN" altLang="en-US" sz="1500" dirty="0">
                <a:solidFill>
                  <a:prstClr val="black"/>
                </a:solidFill>
                <a:latin typeface="微软雅黑" panose="020B0503020204020204" charset="-122"/>
                <a:ea typeface="微软雅黑" panose="020B0503020204020204" charset="-122"/>
                <a:cs typeface="微软雅黑" panose="020B0503020204020204" charset="-122"/>
                <a:sym typeface="+mn-ea"/>
              </a:rPr>
              <a:t>旧矿工</a:t>
            </a:r>
            <a:r>
              <a:rPr lang="zh-CN" altLang="en-US" sz="1500" b="1" dirty="0">
                <a:solidFill>
                  <a:srgbClr val="FF0000"/>
                </a:solidFill>
                <a:latin typeface="微软雅黑" panose="020B0503020204020204" charset="-122"/>
                <a:ea typeface="微软雅黑" panose="020B0503020204020204" charset="-122"/>
                <a:cs typeface="微软雅黑" panose="020B0503020204020204" charset="-122"/>
                <a:sym typeface="+mn-ea"/>
              </a:rPr>
              <a:t>不能</a:t>
            </a:r>
            <a:r>
              <a:rPr lang="zh-CN" altLang="en-US" sz="1500" dirty="0">
                <a:solidFill>
                  <a:prstClr val="black"/>
                </a:solidFill>
                <a:latin typeface="微软雅黑" panose="020B0503020204020204" charset="-122"/>
                <a:ea typeface="微软雅黑" panose="020B0503020204020204" charset="-122"/>
                <a:cs typeface="微软雅黑" panose="020B0503020204020204" charset="-122"/>
                <a:sym typeface="+mn-ea"/>
              </a:rPr>
              <a:t>识别新规则产生的交易。</a:t>
            </a:r>
            <a:endParaRPr lang="en-US" altLang="zh-CN" sz="15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1500" dirty="0">
                <a:solidFill>
                  <a:prstClr val="black"/>
                </a:solidFill>
                <a:latin typeface="微软雅黑" panose="020B0503020204020204" charset="-122"/>
                <a:ea typeface="微软雅黑" panose="020B0503020204020204" charset="-122"/>
                <a:cs typeface="微软雅黑" panose="020B0503020204020204" charset="-122"/>
                <a:sym typeface="+mn-ea"/>
              </a:rPr>
              <a:t>硬分叉不向前兼容。</a:t>
            </a:r>
            <a:endParaRPr lang="zh-CN" altLang="en-US" sz="1500" dirty="0">
              <a:solidFill>
                <a:prstClr val="black"/>
              </a:solidFill>
              <a:latin typeface="微软雅黑" panose="020B0503020204020204" charset="-122"/>
              <a:ea typeface="微软雅黑" panose="020B0503020204020204" charset="-122"/>
              <a:sym typeface="+mn-ea"/>
            </a:endParaRPr>
          </a:p>
        </p:txBody>
      </p:sp>
      <p:pic>
        <p:nvPicPr>
          <p:cNvPr id="3" name="图片 2" descr="LGlogo"/>
          <p:cNvPicPr>
            <a:picLocks noChangeAspect="1"/>
          </p:cNvPicPr>
          <p:nvPr/>
        </p:nvPicPr>
        <p:blipFill>
          <a:blip r:embed="rId3"/>
          <a:stretch>
            <a:fillRect/>
          </a:stretch>
        </p:blipFill>
        <p:spPr>
          <a:xfrm>
            <a:off x="341471" y="1208246"/>
            <a:ext cx="1941195" cy="431483"/>
          </a:xfrm>
          <a:prstGeom prst="rect">
            <a:avLst/>
          </a:prstGeom>
        </p:spPr>
      </p:pic>
      <p:sp>
        <p:nvSpPr>
          <p:cNvPr id="4" name="矩形 3"/>
          <p:cNvSpPr/>
          <p:nvPr/>
        </p:nvSpPr>
        <p:spPr>
          <a:xfrm>
            <a:off x="517683" y="3965683"/>
            <a:ext cx="4721829" cy="904863"/>
          </a:xfrm>
          <a:prstGeom prst="rect">
            <a:avLst/>
          </a:prstGeom>
        </p:spPr>
        <p:txBody>
          <a:bodyPr wrap="square">
            <a:spAutoFit/>
          </a:bodyPr>
          <a:lstStyle/>
          <a:p>
            <a:pPr algn="just">
              <a:lnSpc>
                <a:spcPct val="160000"/>
              </a:lnSpc>
            </a:pPr>
            <a:r>
              <a:rPr lang="zh-CN" altLang="en-US" sz="15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软分叉</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zh-CN" altLang="en-US" sz="1500" dirty="0">
                <a:solidFill>
                  <a:prstClr val="black"/>
                </a:solidFill>
                <a:latin typeface="微软雅黑" panose="020B0503020204020204" charset="-122"/>
                <a:ea typeface="微软雅黑" panose="020B0503020204020204" charset="-122"/>
                <a:cs typeface="微软雅黑" panose="020B0503020204020204" charset="-122"/>
                <a:sym typeface="+mn-ea"/>
              </a:rPr>
              <a:t>旧矿工</a:t>
            </a:r>
            <a:r>
              <a:rPr lang="zh-CN" altLang="en-US" sz="1500" b="1" dirty="0">
                <a:solidFill>
                  <a:srgbClr val="FF0000"/>
                </a:solidFill>
                <a:latin typeface="微软雅黑" panose="020B0503020204020204" charset="-122"/>
                <a:ea typeface="微软雅黑" panose="020B0503020204020204" charset="-122"/>
                <a:cs typeface="微软雅黑" panose="020B0503020204020204" charset="-122"/>
                <a:sym typeface="+mn-ea"/>
              </a:rPr>
              <a:t>能</a:t>
            </a:r>
            <a:r>
              <a:rPr lang="zh-CN" altLang="en-US" sz="1500" dirty="0">
                <a:solidFill>
                  <a:prstClr val="black"/>
                </a:solidFill>
                <a:latin typeface="微软雅黑" panose="020B0503020204020204" charset="-122"/>
                <a:ea typeface="微软雅黑" panose="020B0503020204020204" charset="-122"/>
                <a:cs typeface="微软雅黑" panose="020B0503020204020204" charset="-122"/>
                <a:sym typeface="+mn-ea"/>
              </a:rPr>
              <a:t>识别新规则产生的交易。</a:t>
            </a:r>
            <a:endParaRPr lang="en-US" altLang="zh-CN" sz="1500" dirty="0">
              <a:solidFill>
                <a:prstClr val="black"/>
              </a:solidFill>
              <a:latin typeface="微软雅黑" panose="020B0503020204020204" charset="-122"/>
              <a:ea typeface="微软雅黑" panose="020B0503020204020204" charset="-122"/>
              <a:cs typeface="微软雅黑" panose="020B0503020204020204" charset="-122"/>
              <a:sym typeface="+mn-ea"/>
            </a:endParaRPr>
          </a:p>
          <a:p>
            <a:pPr algn="just">
              <a:lnSpc>
                <a:spcPct val="160000"/>
              </a:lnSpc>
            </a:pPr>
            <a:r>
              <a:rPr lang="zh-CN" altLang="en-US" sz="1500" dirty="0">
                <a:solidFill>
                  <a:prstClr val="black"/>
                </a:solidFill>
                <a:latin typeface="微软雅黑" panose="020B0503020204020204" charset="-122"/>
                <a:ea typeface="微软雅黑" panose="020B0503020204020204" charset="-122"/>
                <a:cs typeface="微软雅黑" panose="020B0503020204020204" charset="-122"/>
                <a:sym typeface="+mn-ea"/>
              </a:rPr>
              <a:t>软分叉向前兼容。</a:t>
            </a:r>
          </a:p>
        </p:txBody>
      </p:sp>
      <p:pic>
        <p:nvPicPr>
          <p:cNvPr id="5" name="图片 4"/>
          <p:cNvPicPr>
            <a:picLocks noChangeAspect="1"/>
          </p:cNvPicPr>
          <p:nvPr/>
        </p:nvPicPr>
        <p:blipFill>
          <a:blip r:embed="rId4"/>
          <a:stretch>
            <a:fillRect/>
          </a:stretch>
        </p:blipFill>
        <p:spPr>
          <a:xfrm>
            <a:off x="6030468" y="3709401"/>
            <a:ext cx="1828800" cy="1793081"/>
          </a:xfrm>
          <a:prstGeom prst="rect">
            <a:avLst/>
          </a:prstGeom>
        </p:spPr>
      </p:pic>
      <p:pic>
        <p:nvPicPr>
          <p:cNvPr id="6" name="图片 5"/>
          <p:cNvPicPr>
            <a:picLocks noChangeAspect="1"/>
          </p:cNvPicPr>
          <p:nvPr/>
        </p:nvPicPr>
        <p:blipFill>
          <a:blip r:embed="rId5"/>
          <a:stretch>
            <a:fillRect/>
          </a:stretch>
        </p:blipFill>
        <p:spPr>
          <a:xfrm>
            <a:off x="6030468" y="1633922"/>
            <a:ext cx="1897380" cy="1567033"/>
          </a:xfrm>
          <a:prstGeom prst="rect">
            <a:avLst/>
          </a:prstGeom>
        </p:spPr>
      </p:pic>
      <p:sp>
        <p:nvSpPr>
          <p:cNvPr id="7" name="矩形 6"/>
          <p:cNvSpPr/>
          <p:nvPr/>
        </p:nvSpPr>
        <p:spPr>
          <a:xfrm>
            <a:off x="3021147" y="2684903"/>
            <a:ext cx="1786706" cy="768096"/>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p:cNvSpPr txBox="1"/>
          <p:nvPr/>
        </p:nvSpPr>
        <p:spPr>
          <a:xfrm>
            <a:off x="1687435" y="2930452"/>
            <a:ext cx="514885" cy="300082"/>
          </a:xfrm>
          <a:prstGeom prst="rect">
            <a:avLst/>
          </a:prstGeom>
          <a:noFill/>
          <a:effectLst>
            <a:outerShdw sx="1000" sy="1000" algn="ctr" rotWithShape="0">
              <a:srgbClr val="FF0000"/>
            </a:outerShdw>
          </a:effectLst>
        </p:spPr>
        <p:txBody>
          <a:bodyPr wrap="none" rtlCol="0">
            <a:spAutoFit/>
          </a:bodyPr>
          <a:lstStyle/>
          <a:p>
            <a:r>
              <a:rPr lang="en-US" altLang="zh-CN" sz="1350" dirty="0"/>
              <a:t>1MB</a:t>
            </a:r>
            <a:endParaRPr lang="zh-CN" altLang="en-US" sz="1350" dirty="0"/>
          </a:p>
        </p:txBody>
      </p:sp>
      <p:sp>
        <p:nvSpPr>
          <p:cNvPr id="15" name="文本框 14"/>
          <p:cNvSpPr txBox="1"/>
          <p:nvPr/>
        </p:nvSpPr>
        <p:spPr>
          <a:xfrm>
            <a:off x="3191101" y="3594491"/>
            <a:ext cx="514885" cy="300082"/>
          </a:xfrm>
          <a:prstGeom prst="rect">
            <a:avLst/>
          </a:prstGeom>
          <a:noFill/>
        </p:spPr>
        <p:txBody>
          <a:bodyPr wrap="none" rtlCol="0">
            <a:spAutoFit/>
          </a:bodyPr>
          <a:lstStyle/>
          <a:p>
            <a:r>
              <a:rPr lang="en-US" altLang="zh-CN" sz="1350" dirty="0"/>
              <a:t>8MB</a:t>
            </a:r>
            <a:endParaRPr lang="zh-CN" altLang="en-US" sz="1350" dirty="0"/>
          </a:p>
        </p:txBody>
      </p:sp>
      <p:sp>
        <p:nvSpPr>
          <p:cNvPr id="19" name="矩形 18"/>
          <p:cNvSpPr/>
          <p:nvPr/>
        </p:nvSpPr>
        <p:spPr>
          <a:xfrm>
            <a:off x="2135124" y="2684903"/>
            <a:ext cx="881256" cy="768096"/>
          </a:xfrm>
          <a:prstGeom prst="rect">
            <a:avLst/>
          </a:prstGeom>
          <a:solidFill>
            <a:schemeClr val="accent2">
              <a:lumMod val="60000"/>
              <a:lumOff val="40000"/>
            </a:schemeClr>
          </a:solidFill>
          <a:ln>
            <a:solidFill>
              <a:schemeClr val="tx1"/>
            </a:solidFill>
          </a:ln>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矩形 19"/>
          <p:cNvSpPr/>
          <p:nvPr/>
        </p:nvSpPr>
        <p:spPr>
          <a:xfrm>
            <a:off x="3021147" y="4825063"/>
            <a:ext cx="1786706" cy="768096"/>
          </a:xfrm>
          <a:prstGeom prst="rect">
            <a:avLst/>
          </a:prstGeom>
          <a:solidFill>
            <a:schemeClr val="accent2">
              <a:lumMod val="60000"/>
              <a:lumOff val="40000"/>
            </a:schemeClr>
          </a:solidFill>
          <a:ln>
            <a:solidFill>
              <a:schemeClr val="tx1"/>
            </a:solidFill>
          </a:ln>
          <a:effectLst>
            <a:outerShdw blurRad="50800" dist="50800" dir="5400000" algn="ctr"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p:cNvSpPr txBox="1"/>
          <p:nvPr/>
        </p:nvSpPr>
        <p:spPr>
          <a:xfrm>
            <a:off x="1687435" y="5070611"/>
            <a:ext cx="514885" cy="300082"/>
          </a:xfrm>
          <a:prstGeom prst="rect">
            <a:avLst/>
          </a:prstGeom>
          <a:noFill/>
          <a:effectLst>
            <a:outerShdw sx="1000" sy="1000" algn="ctr" rotWithShape="0">
              <a:srgbClr val="FF0000"/>
            </a:outerShdw>
          </a:effectLst>
        </p:spPr>
        <p:txBody>
          <a:bodyPr wrap="none" rtlCol="0">
            <a:spAutoFit/>
          </a:bodyPr>
          <a:lstStyle/>
          <a:p>
            <a:r>
              <a:rPr lang="en-US" altLang="zh-CN" sz="1350" dirty="0"/>
              <a:t>1MB</a:t>
            </a:r>
            <a:endParaRPr lang="zh-CN" altLang="en-US" sz="1350" dirty="0"/>
          </a:p>
        </p:txBody>
      </p:sp>
      <p:sp>
        <p:nvSpPr>
          <p:cNvPr id="22" name="文本框 21"/>
          <p:cNvSpPr txBox="1"/>
          <p:nvPr/>
        </p:nvSpPr>
        <p:spPr>
          <a:xfrm>
            <a:off x="3191101" y="5734651"/>
            <a:ext cx="514885" cy="300082"/>
          </a:xfrm>
          <a:prstGeom prst="rect">
            <a:avLst/>
          </a:prstGeom>
          <a:noFill/>
        </p:spPr>
        <p:txBody>
          <a:bodyPr wrap="none" rtlCol="0">
            <a:spAutoFit/>
          </a:bodyPr>
          <a:lstStyle/>
          <a:p>
            <a:r>
              <a:rPr lang="en-US" altLang="zh-CN" sz="1350" dirty="0"/>
              <a:t>8MB</a:t>
            </a:r>
            <a:endParaRPr lang="zh-CN" altLang="en-US" sz="1350" dirty="0"/>
          </a:p>
        </p:txBody>
      </p:sp>
      <p:sp>
        <p:nvSpPr>
          <p:cNvPr id="23" name="矩形 22"/>
          <p:cNvSpPr/>
          <p:nvPr/>
        </p:nvSpPr>
        <p:spPr>
          <a:xfrm>
            <a:off x="2135124" y="4825063"/>
            <a:ext cx="881256" cy="768096"/>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5427002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857250"/>
            <a:ext cx="9144000" cy="5143024"/>
          </a:xfrm>
          <a:prstGeom prst="rect">
            <a:avLst/>
          </a:prstGeom>
        </p:spPr>
      </p:pic>
      <p:sp>
        <p:nvSpPr>
          <p:cNvPr id="6" name="文本框 5"/>
          <p:cNvSpPr txBox="1"/>
          <p:nvPr/>
        </p:nvSpPr>
        <p:spPr>
          <a:xfrm>
            <a:off x="4914900" y="1661160"/>
            <a:ext cx="3211354" cy="461665"/>
          </a:xfrm>
          <a:prstGeom prst="rect">
            <a:avLst/>
          </a:prstGeom>
          <a:noFill/>
        </p:spPr>
        <p:txBody>
          <a:bodyPr wrap="square" rtlCol="0">
            <a:spAutoFit/>
          </a:bodyPr>
          <a:lstStyle/>
          <a:p>
            <a:pPr algn="r"/>
            <a:r>
              <a:rPr lang="en-US" altLang="zh-CN" sz="2400">
                <a:solidFill>
                  <a:prstClr val="black"/>
                </a:solidFill>
                <a:latin typeface="微软雅黑" panose="020B0503020204020204" charset="-122"/>
                <a:ea typeface="微软雅黑" panose="020B0503020204020204" charset="-122"/>
              </a:rPr>
              <a:t>      </a:t>
            </a:r>
            <a:r>
              <a:rPr lang="zh-CN" altLang="en-US" sz="2400">
                <a:solidFill>
                  <a:prstClr val="black"/>
                </a:solidFill>
                <a:latin typeface="微软雅黑" panose="020B0503020204020204" charset="-122"/>
                <a:ea typeface="微软雅黑" panose="020B0503020204020204" charset="-122"/>
              </a:rPr>
              <a:t>比特币的硬分叉</a:t>
            </a:r>
          </a:p>
        </p:txBody>
      </p:sp>
      <p:grpSp>
        <p:nvGrpSpPr>
          <p:cNvPr id="3" name="组合 2"/>
          <p:cNvGrpSpPr/>
          <p:nvPr/>
        </p:nvGrpSpPr>
        <p:grpSpPr>
          <a:xfrm>
            <a:off x="714376" y="2245995"/>
            <a:ext cx="7658576" cy="3759012"/>
            <a:chOff x="771" y="1246"/>
            <a:chExt cx="12780" cy="6272"/>
          </a:xfrm>
        </p:grpSpPr>
        <p:grpSp>
          <p:nvGrpSpPr>
            <p:cNvPr id="45" name="组合 44"/>
            <p:cNvGrpSpPr/>
            <p:nvPr/>
          </p:nvGrpSpPr>
          <p:grpSpPr>
            <a:xfrm>
              <a:off x="4627" y="2268"/>
              <a:ext cx="8891" cy="2656"/>
              <a:chOff x="3347863" y="825388"/>
              <a:chExt cx="5646098" cy="1686362"/>
            </a:xfrm>
          </p:grpSpPr>
          <p:sp>
            <p:nvSpPr>
              <p:cNvPr id="39" name="矩形 38"/>
              <p:cNvSpPr/>
              <p:nvPr/>
            </p:nvSpPr>
            <p:spPr>
              <a:xfrm>
                <a:off x="3347863" y="825388"/>
                <a:ext cx="5589165" cy="1686362"/>
              </a:xfrm>
              <a:prstGeom prst="rect">
                <a:avLst/>
              </a:prstGeom>
              <a:noFill/>
              <a:ln w="12700">
                <a:solidFill>
                  <a:srgbClr val="3565F5"/>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solidFill>
                    <a:prstClr val="black"/>
                  </a:solidFill>
                </a:endParaRPr>
              </a:p>
            </p:txBody>
          </p:sp>
          <p:sp>
            <p:nvSpPr>
              <p:cNvPr id="40" name="文本框 39"/>
              <p:cNvSpPr txBox="1"/>
              <p:nvPr/>
            </p:nvSpPr>
            <p:spPr>
              <a:xfrm>
                <a:off x="7685247" y="1461391"/>
                <a:ext cx="1308714" cy="391266"/>
              </a:xfrm>
              <a:prstGeom prst="rect">
                <a:avLst/>
              </a:prstGeom>
              <a:noFill/>
            </p:spPr>
            <p:txBody>
              <a:bodyPr wrap="square" rtlCol="0">
                <a:spAutoFit/>
              </a:bodyPr>
              <a:lstStyle/>
              <a:p>
                <a:pPr algn="ctr"/>
                <a:r>
                  <a:rPr lang="zh-CN" altLang="en-US" sz="900" b="1" dirty="0">
                    <a:solidFill>
                      <a:srgbClr val="3565F5"/>
                    </a:solidFill>
                    <a:latin typeface="Times New Roman" panose="02020603050405020304" charset="0"/>
                    <a:ea typeface="微软雅黑" panose="020B0503020204020204" charset="-122"/>
                    <a:cs typeface="Times New Roman" panose="02020603050405020304" charset="0"/>
                  </a:rPr>
                  <a:t>比特币现金</a:t>
                </a:r>
                <a:endParaRPr lang="en-US" altLang="zh-CN" sz="900" b="1" dirty="0">
                  <a:solidFill>
                    <a:srgbClr val="3565F5"/>
                  </a:solidFill>
                  <a:latin typeface="Times New Roman" panose="02020603050405020304" charset="0"/>
                  <a:ea typeface="微软雅黑" panose="020B0503020204020204" charset="-122"/>
                  <a:cs typeface="Times New Roman" panose="02020603050405020304" charset="0"/>
                </a:endParaRPr>
              </a:p>
              <a:p>
                <a:pPr algn="ctr"/>
                <a:r>
                  <a:rPr lang="zh-CN" altLang="en-US" sz="900" b="1" dirty="0">
                    <a:solidFill>
                      <a:srgbClr val="3565F5"/>
                    </a:solidFill>
                    <a:latin typeface="Times New Roman" panose="02020603050405020304" charset="0"/>
                    <a:ea typeface="微软雅黑" panose="020B0503020204020204" charset="-122"/>
                    <a:cs typeface="Times New Roman" panose="02020603050405020304" charset="0"/>
                  </a:rPr>
                  <a:t>（</a:t>
                </a:r>
                <a:r>
                  <a:rPr lang="en-US" altLang="zh-CN" sz="900" b="1" dirty="0">
                    <a:solidFill>
                      <a:srgbClr val="3565F5"/>
                    </a:solidFill>
                    <a:latin typeface="Times New Roman" panose="02020603050405020304" charset="0"/>
                    <a:ea typeface="微软雅黑" panose="020B0503020204020204" charset="-122"/>
                    <a:cs typeface="Times New Roman" panose="02020603050405020304" charset="0"/>
                  </a:rPr>
                  <a:t>Bitcoin Cash</a:t>
                </a:r>
                <a:r>
                  <a:rPr lang="zh-CN" altLang="en-US" sz="900" b="1" dirty="0">
                    <a:solidFill>
                      <a:srgbClr val="3565F5"/>
                    </a:solidFill>
                    <a:latin typeface="Times New Roman" panose="02020603050405020304" charset="0"/>
                    <a:ea typeface="微软雅黑" panose="020B0503020204020204" charset="-122"/>
                    <a:cs typeface="Times New Roman" panose="02020603050405020304" charset="0"/>
                  </a:rPr>
                  <a:t>）</a:t>
                </a:r>
              </a:p>
            </p:txBody>
          </p:sp>
        </p:grpSp>
        <p:sp>
          <p:nvSpPr>
            <p:cNvPr id="7" name="矩形 6"/>
            <p:cNvSpPr/>
            <p:nvPr/>
          </p:nvSpPr>
          <p:spPr>
            <a:xfrm>
              <a:off x="771" y="3171"/>
              <a:ext cx="850" cy="850"/>
            </a:xfrm>
            <a:prstGeom prst="rect">
              <a:avLst/>
            </a:prstGeom>
            <a:noFill/>
            <a:ln w="28575">
              <a:solidFill>
                <a:srgbClr val="415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prstClr val="black"/>
                  </a:solidFill>
                  <a:latin typeface="Times New Roman" panose="02020603050405020304" charset="0"/>
                  <a:ea typeface="微软雅黑" panose="020B0503020204020204" charset="-122"/>
                  <a:cs typeface="Times New Roman" panose="02020603050405020304" charset="0"/>
                </a:rPr>
                <a:t>1</a:t>
              </a:r>
              <a:r>
                <a:rPr lang="zh-CN" altLang="en-US" sz="900" dirty="0">
                  <a:solidFill>
                    <a:prstClr val="black"/>
                  </a:solidFill>
                  <a:latin typeface="Times New Roman" panose="02020603050405020304" charset="0"/>
                  <a:ea typeface="微软雅黑" panose="020B0503020204020204" charset="-122"/>
                  <a:cs typeface="Times New Roman" panose="02020603050405020304" charset="0"/>
                </a:rPr>
                <a:t>ＭＢ</a:t>
              </a:r>
            </a:p>
          </p:txBody>
        </p:sp>
        <p:sp>
          <p:nvSpPr>
            <p:cNvPr id="10" name="矩形 9"/>
            <p:cNvSpPr/>
            <p:nvPr/>
          </p:nvSpPr>
          <p:spPr>
            <a:xfrm>
              <a:off x="2048" y="3171"/>
              <a:ext cx="850" cy="85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sp>
          <p:nvSpPr>
            <p:cNvPr id="11" name="矩形 10"/>
            <p:cNvSpPr/>
            <p:nvPr/>
          </p:nvSpPr>
          <p:spPr>
            <a:xfrm>
              <a:off x="3349" y="3172"/>
              <a:ext cx="850" cy="85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cxnSp>
          <p:nvCxnSpPr>
            <p:cNvPr id="5" name="直接箭头连接符 4"/>
            <p:cNvCxnSpPr>
              <a:stCxn id="7" idx="3"/>
              <a:endCxn id="10" idx="1"/>
            </p:cNvCxnSpPr>
            <p:nvPr/>
          </p:nvCxnSpPr>
          <p:spPr>
            <a:xfrm>
              <a:off x="1622" y="3597"/>
              <a:ext cx="427"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0" idx="3"/>
              <a:endCxn id="11" idx="1"/>
            </p:cNvCxnSpPr>
            <p:nvPr/>
          </p:nvCxnSpPr>
          <p:spPr>
            <a:xfrm>
              <a:off x="2899" y="3597"/>
              <a:ext cx="451" cy="1"/>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200" y="2463"/>
              <a:ext cx="2808" cy="2268"/>
              <a:chOff x="3076922" y="949140"/>
              <a:chExt cx="1782950" cy="1440000"/>
            </a:xfrm>
          </p:grpSpPr>
          <p:sp>
            <p:nvSpPr>
              <p:cNvPr id="4" name="矩形 3"/>
              <p:cNvSpPr/>
              <p:nvPr/>
            </p:nvSpPr>
            <p:spPr>
              <a:xfrm>
                <a:off x="3419872" y="949140"/>
                <a:ext cx="1440000" cy="14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88" dirty="0">
                    <a:solidFill>
                      <a:prstClr val="black"/>
                    </a:solidFill>
                    <a:latin typeface="微软雅黑" panose="020B0503020204020204" charset="-122"/>
                    <a:ea typeface="微软雅黑" panose="020B0503020204020204" charset="-122"/>
                  </a:rPr>
                  <a:t>８ＭＢ</a:t>
                </a:r>
              </a:p>
            </p:txBody>
          </p:sp>
          <p:cxnSp>
            <p:nvCxnSpPr>
              <p:cNvPr id="16" name="直接箭头连接符 15"/>
              <p:cNvCxnSpPr>
                <a:stCxn id="11" idx="3"/>
                <a:endCxn id="4" idx="1"/>
              </p:cNvCxnSpPr>
              <p:nvPr/>
            </p:nvCxnSpPr>
            <p:spPr>
              <a:xfrm flipV="1">
                <a:off x="3076922" y="1669140"/>
                <a:ext cx="342950" cy="612"/>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9837" y="3171"/>
              <a:ext cx="1390" cy="850"/>
              <a:chOff x="6631683" y="1399140"/>
              <a:chExt cx="882765" cy="540000"/>
            </a:xfrm>
          </p:grpSpPr>
          <p:sp>
            <p:nvSpPr>
              <p:cNvPr id="23" name="矩形 22"/>
              <p:cNvSpPr/>
              <p:nvPr/>
            </p:nvSpPr>
            <p:spPr>
              <a:xfrm>
                <a:off x="6974448" y="1399140"/>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cxnSp>
            <p:nvCxnSpPr>
              <p:cNvPr id="24" name="直接箭头连接符 23"/>
              <p:cNvCxnSpPr>
                <a:stCxn id="48" idx="3"/>
                <a:endCxn id="23" idx="1"/>
              </p:cNvCxnSpPr>
              <p:nvPr/>
            </p:nvCxnSpPr>
            <p:spPr>
              <a:xfrm>
                <a:off x="6631683" y="1669140"/>
                <a:ext cx="342765"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4200" y="3598"/>
              <a:ext cx="1390" cy="3066"/>
              <a:chOff x="3076922" y="1669752"/>
              <a:chExt cx="882950" cy="1946666"/>
            </a:xfrm>
          </p:grpSpPr>
          <p:sp>
            <p:nvSpPr>
              <p:cNvPr id="27" name="矩形 26"/>
              <p:cNvSpPr/>
              <p:nvPr/>
            </p:nvSpPr>
            <p:spPr>
              <a:xfrm>
                <a:off x="3419872" y="3076418"/>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cxnSp>
            <p:nvCxnSpPr>
              <p:cNvPr id="29" name="直接箭头连接符 28"/>
              <p:cNvCxnSpPr>
                <a:stCxn id="11" idx="3"/>
                <a:endCxn id="27" idx="1"/>
              </p:cNvCxnSpPr>
              <p:nvPr/>
            </p:nvCxnSpPr>
            <p:spPr>
              <a:xfrm>
                <a:off x="3076922" y="1669752"/>
                <a:ext cx="342950" cy="1676666"/>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5590" y="5803"/>
              <a:ext cx="2524" cy="850"/>
              <a:chOff x="3959872" y="3070423"/>
              <a:chExt cx="1602950" cy="540000"/>
            </a:xfrm>
          </p:grpSpPr>
          <p:sp>
            <p:nvSpPr>
              <p:cNvPr id="28" name="矩形 27"/>
              <p:cNvSpPr/>
              <p:nvPr/>
            </p:nvSpPr>
            <p:spPr>
              <a:xfrm>
                <a:off x="5022822" y="3070423"/>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cxnSp>
            <p:nvCxnSpPr>
              <p:cNvPr id="30" name="直接箭头连接符 29"/>
              <p:cNvCxnSpPr>
                <a:stCxn id="27" idx="3"/>
                <a:endCxn id="28" idx="1"/>
              </p:cNvCxnSpPr>
              <p:nvPr/>
            </p:nvCxnSpPr>
            <p:spPr>
              <a:xfrm flipV="1">
                <a:off x="3959872" y="3340423"/>
                <a:ext cx="1062950" cy="5995"/>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4627" y="5608"/>
              <a:ext cx="8924" cy="1196"/>
              <a:chOff x="3347863" y="2887847"/>
              <a:chExt cx="5666594" cy="1122198"/>
            </a:xfrm>
          </p:grpSpPr>
          <p:sp>
            <p:nvSpPr>
              <p:cNvPr id="33" name="矩形 32"/>
              <p:cNvSpPr/>
              <p:nvPr/>
            </p:nvSpPr>
            <p:spPr>
              <a:xfrm>
                <a:off x="3347863" y="2887847"/>
                <a:ext cx="5591912" cy="1122198"/>
              </a:xfrm>
              <a:prstGeom prst="rect">
                <a:avLst/>
              </a:prstGeom>
              <a:noFill/>
              <a:ln w="12700">
                <a:solidFill>
                  <a:srgbClr val="3565F5"/>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solidFill>
                    <a:prstClr val="black"/>
                  </a:solidFill>
                </a:endParaRPr>
              </a:p>
            </p:txBody>
          </p:sp>
          <p:sp>
            <p:nvSpPr>
              <p:cNvPr id="34" name="文本框 33"/>
              <p:cNvSpPr txBox="1"/>
              <p:nvPr/>
            </p:nvSpPr>
            <p:spPr>
              <a:xfrm>
                <a:off x="7685247" y="3277972"/>
                <a:ext cx="1329210" cy="361382"/>
              </a:xfrm>
              <a:prstGeom prst="rect">
                <a:avLst/>
              </a:prstGeom>
              <a:noFill/>
            </p:spPr>
            <p:txBody>
              <a:bodyPr wrap="square" rtlCol="0">
                <a:spAutoFit/>
              </a:bodyPr>
              <a:lstStyle/>
              <a:p>
                <a:r>
                  <a:rPr lang="zh-CN" altLang="en-US" sz="900" b="1" dirty="0">
                    <a:solidFill>
                      <a:srgbClr val="3565F5"/>
                    </a:solidFill>
                    <a:latin typeface="Times New Roman" panose="02020603050405020304" charset="0"/>
                    <a:ea typeface="微软雅黑" panose="020B0503020204020204" charset="-122"/>
                    <a:cs typeface="Times New Roman" panose="02020603050405020304" charset="0"/>
                  </a:rPr>
                  <a:t>比特币（</a:t>
                </a:r>
                <a:r>
                  <a:rPr lang="en-US" altLang="zh-CN" sz="900" b="1" dirty="0">
                    <a:solidFill>
                      <a:srgbClr val="3565F5"/>
                    </a:solidFill>
                    <a:latin typeface="Times New Roman" panose="02020603050405020304" charset="0"/>
                    <a:ea typeface="微软雅黑" panose="020B0503020204020204" charset="-122"/>
                    <a:cs typeface="Times New Roman" panose="02020603050405020304" charset="0"/>
                  </a:rPr>
                  <a:t>Bitcoin</a:t>
                </a:r>
                <a:r>
                  <a:rPr lang="zh-CN" altLang="en-US" sz="900" b="1" dirty="0">
                    <a:solidFill>
                      <a:srgbClr val="3565F5"/>
                    </a:solidFill>
                    <a:latin typeface="Times New Roman" panose="02020603050405020304" charset="0"/>
                    <a:ea typeface="微软雅黑" panose="020B0503020204020204" charset="-122"/>
                    <a:cs typeface="Times New Roman" panose="02020603050405020304" charset="0"/>
                  </a:rPr>
                  <a:t>）</a:t>
                </a:r>
              </a:p>
            </p:txBody>
          </p:sp>
        </p:grpSp>
        <p:sp>
          <p:nvSpPr>
            <p:cNvPr id="54" name="文本框 53"/>
            <p:cNvSpPr txBox="1"/>
            <p:nvPr/>
          </p:nvSpPr>
          <p:spPr>
            <a:xfrm>
              <a:off x="4570" y="1702"/>
              <a:ext cx="2421" cy="693"/>
            </a:xfrm>
            <a:prstGeom prst="rect">
              <a:avLst/>
            </a:prstGeom>
            <a:noFill/>
          </p:spPr>
          <p:txBody>
            <a:bodyPr wrap="square" rtlCol="0">
              <a:spAutoFit/>
            </a:bodyPr>
            <a:lstStyle/>
            <a:p>
              <a:pPr algn="ctr"/>
              <a:r>
                <a:rPr lang="zh-CN" altLang="en-US" sz="1050" b="1" dirty="0">
                  <a:solidFill>
                    <a:prstClr val="black">
                      <a:lumMod val="65000"/>
                      <a:lumOff val="35000"/>
                    </a:prstClr>
                  </a:solidFill>
                  <a:latin typeface="微软雅黑" panose="020B0503020204020204" charset="-122"/>
                  <a:ea typeface="微软雅黑" panose="020B0503020204020204" charset="-122"/>
                </a:rPr>
                <a:t>新矿工</a:t>
              </a:r>
              <a:r>
                <a:rPr lang="zh-CN" altLang="en-US" sz="1050" dirty="0">
                  <a:solidFill>
                    <a:prstClr val="black">
                      <a:lumMod val="65000"/>
                      <a:lumOff val="35000"/>
                    </a:prstClr>
                  </a:solidFill>
                  <a:latin typeface="微软雅黑" panose="020B0503020204020204" charset="-122"/>
                  <a:ea typeface="微软雅黑" panose="020B0503020204020204" charset="-122"/>
                </a:rPr>
                <a:t>挖出</a:t>
              </a:r>
              <a:r>
                <a:rPr lang="en-US" altLang="zh-CN" sz="1050" dirty="0">
                  <a:solidFill>
                    <a:prstClr val="black">
                      <a:lumMod val="65000"/>
                      <a:lumOff val="35000"/>
                    </a:prstClr>
                  </a:solidFill>
                  <a:latin typeface="微软雅黑" panose="020B0503020204020204" charset="-122"/>
                  <a:ea typeface="微软雅黑" panose="020B0503020204020204" charset="-122"/>
                </a:rPr>
                <a:t>8M</a:t>
              </a:r>
              <a:r>
                <a:rPr lang="zh-CN" altLang="en-US" sz="1050" dirty="0">
                  <a:solidFill>
                    <a:prstClr val="black">
                      <a:lumMod val="65000"/>
                      <a:lumOff val="35000"/>
                    </a:prstClr>
                  </a:solidFill>
                  <a:latin typeface="微软雅黑" panose="020B0503020204020204" charset="-122"/>
                  <a:ea typeface="微软雅黑" panose="020B0503020204020204" charset="-122"/>
                </a:rPr>
                <a:t>的区块</a:t>
              </a:r>
              <a:endParaRPr lang="en-US" altLang="zh-CN" sz="1050" dirty="0">
                <a:solidFill>
                  <a:prstClr val="black">
                    <a:lumMod val="65000"/>
                    <a:lumOff val="35000"/>
                  </a:prstClr>
                </a:solidFill>
                <a:latin typeface="微软雅黑" panose="020B0503020204020204" charset="-122"/>
                <a:ea typeface="微软雅黑" panose="020B0503020204020204" charset="-122"/>
              </a:endParaRPr>
            </a:p>
          </p:txBody>
        </p:sp>
        <p:sp>
          <p:nvSpPr>
            <p:cNvPr id="56" name="文本框 55"/>
            <p:cNvSpPr txBox="1"/>
            <p:nvPr/>
          </p:nvSpPr>
          <p:spPr>
            <a:xfrm>
              <a:off x="10165" y="1555"/>
              <a:ext cx="2732" cy="693"/>
            </a:xfrm>
            <a:prstGeom prst="rect">
              <a:avLst/>
            </a:prstGeom>
            <a:noFill/>
          </p:spPr>
          <p:txBody>
            <a:bodyPr wrap="square" rtlCol="0">
              <a:spAutoFit/>
            </a:bodyPr>
            <a:lstStyle/>
            <a:p>
              <a:pPr algn="ctr"/>
              <a:r>
                <a:rPr lang="zh-CN" altLang="en-US" sz="1050" b="1" dirty="0">
                  <a:solidFill>
                    <a:prstClr val="black">
                      <a:lumMod val="65000"/>
                      <a:lumOff val="35000"/>
                    </a:prstClr>
                  </a:solidFill>
                  <a:latin typeface="微软雅黑" panose="020B0503020204020204" charset="-122"/>
                  <a:ea typeface="微软雅黑" panose="020B0503020204020204" charset="-122"/>
                </a:rPr>
                <a:t>新矿工</a:t>
              </a:r>
              <a:r>
                <a:rPr lang="zh-CN" altLang="en-US" sz="1050" dirty="0">
                  <a:solidFill>
                    <a:prstClr val="black">
                      <a:lumMod val="65000"/>
                      <a:lumOff val="35000"/>
                    </a:prstClr>
                  </a:solidFill>
                  <a:latin typeface="微软雅黑" panose="020B0503020204020204" charset="-122"/>
                  <a:ea typeface="微软雅黑" panose="020B0503020204020204" charset="-122"/>
                </a:rPr>
                <a:t>既认可</a:t>
              </a:r>
              <a:r>
                <a:rPr lang="en-US" altLang="zh-CN" sz="1050" dirty="0">
                  <a:solidFill>
                    <a:prstClr val="black">
                      <a:lumMod val="65000"/>
                      <a:lumOff val="35000"/>
                    </a:prstClr>
                  </a:solidFill>
                  <a:latin typeface="微软雅黑" panose="020B0503020204020204" charset="-122"/>
                  <a:ea typeface="微软雅黑" panose="020B0503020204020204" charset="-122"/>
                </a:rPr>
                <a:t>8M</a:t>
              </a:r>
              <a:r>
                <a:rPr lang="zh-CN" altLang="en-US" sz="1050" dirty="0">
                  <a:solidFill>
                    <a:prstClr val="black">
                      <a:lumMod val="65000"/>
                      <a:lumOff val="35000"/>
                    </a:prstClr>
                  </a:solidFill>
                  <a:latin typeface="微软雅黑" panose="020B0503020204020204" charset="-122"/>
                  <a:ea typeface="微软雅黑" panose="020B0503020204020204" charset="-122"/>
                </a:rPr>
                <a:t>的区块，也认可</a:t>
              </a:r>
              <a:r>
                <a:rPr lang="en-US" altLang="zh-CN" sz="1050" dirty="0">
                  <a:solidFill>
                    <a:prstClr val="black">
                      <a:lumMod val="65000"/>
                      <a:lumOff val="35000"/>
                    </a:prstClr>
                  </a:solidFill>
                  <a:latin typeface="微软雅黑" panose="020B0503020204020204" charset="-122"/>
                  <a:ea typeface="微软雅黑" panose="020B0503020204020204" charset="-122"/>
                </a:rPr>
                <a:t>1M</a:t>
              </a:r>
              <a:r>
                <a:rPr lang="zh-CN" altLang="en-US" sz="1050" dirty="0">
                  <a:solidFill>
                    <a:prstClr val="black">
                      <a:lumMod val="65000"/>
                      <a:lumOff val="35000"/>
                    </a:prstClr>
                  </a:solidFill>
                  <a:latin typeface="微软雅黑" panose="020B0503020204020204" charset="-122"/>
                  <a:ea typeface="微软雅黑" panose="020B0503020204020204" charset="-122"/>
                </a:rPr>
                <a:t>的区块</a:t>
              </a:r>
            </a:p>
          </p:txBody>
        </p:sp>
        <p:sp>
          <p:nvSpPr>
            <p:cNvPr id="57" name="文本框 56"/>
            <p:cNvSpPr txBox="1"/>
            <p:nvPr/>
          </p:nvSpPr>
          <p:spPr>
            <a:xfrm>
              <a:off x="4457" y="6825"/>
              <a:ext cx="7184" cy="693"/>
            </a:xfrm>
            <a:prstGeom prst="rect">
              <a:avLst/>
            </a:prstGeom>
            <a:noFill/>
          </p:spPr>
          <p:txBody>
            <a:bodyPr wrap="square" rtlCol="0">
              <a:spAutoFit/>
            </a:bodyPr>
            <a:lstStyle/>
            <a:p>
              <a:pPr algn="ctr"/>
              <a:r>
                <a:rPr lang="zh-CN" altLang="en-US" sz="1050" b="1" dirty="0">
                  <a:solidFill>
                    <a:prstClr val="black">
                      <a:lumMod val="65000"/>
                      <a:lumOff val="35000"/>
                    </a:prstClr>
                  </a:solidFill>
                  <a:latin typeface="微软雅黑" panose="020B0503020204020204" charset="-122"/>
                  <a:ea typeface="微软雅黑" panose="020B0503020204020204" charset="-122"/>
                </a:rPr>
                <a:t>旧矿工</a:t>
              </a:r>
              <a:r>
                <a:rPr lang="zh-CN" altLang="en-US" sz="1050" dirty="0">
                  <a:solidFill>
                    <a:prstClr val="black">
                      <a:lumMod val="65000"/>
                      <a:lumOff val="35000"/>
                    </a:prstClr>
                  </a:solidFill>
                  <a:latin typeface="微软雅黑" panose="020B0503020204020204" charset="-122"/>
                  <a:ea typeface="微软雅黑" panose="020B0503020204020204" charset="-122"/>
                </a:rPr>
                <a:t>只认可</a:t>
              </a:r>
              <a:r>
                <a:rPr lang="en-US" altLang="zh-CN" sz="1050" dirty="0">
                  <a:solidFill>
                    <a:prstClr val="black">
                      <a:lumMod val="65000"/>
                      <a:lumOff val="35000"/>
                    </a:prstClr>
                  </a:solidFill>
                  <a:latin typeface="微软雅黑" panose="020B0503020204020204" charset="-122"/>
                  <a:ea typeface="微软雅黑" panose="020B0503020204020204" charset="-122"/>
                </a:rPr>
                <a:t>1M</a:t>
              </a:r>
              <a:r>
                <a:rPr lang="zh-CN" altLang="en-US" sz="1050" dirty="0">
                  <a:solidFill>
                    <a:prstClr val="black">
                      <a:lumMod val="65000"/>
                      <a:lumOff val="35000"/>
                    </a:prstClr>
                  </a:solidFill>
                  <a:latin typeface="微软雅黑" panose="020B0503020204020204" charset="-122"/>
                  <a:ea typeface="微软雅黑" panose="020B0503020204020204" charset="-122"/>
                </a:rPr>
                <a:t>的区块，所以他们生成的区块和新矿工不在同一条链上</a:t>
              </a:r>
            </a:p>
          </p:txBody>
        </p:sp>
        <p:grpSp>
          <p:nvGrpSpPr>
            <p:cNvPr id="35" name="组合 34"/>
            <p:cNvGrpSpPr/>
            <p:nvPr/>
          </p:nvGrpSpPr>
          <p:grpSpPr>
            <a:xfrm>
              <a:off x="8115" y="5810"/>
              <a:ext cx="2522" cy="850"/>
              <a:chOff x="3961108" y="3070423"/>
              <a:chExt cx="1601714" cy="540000"/>
            </a:xfrm>
          </p:grpSpPr>
          <p:sp>
            <p:nvSpPr>
              <p:cNvPr id="36" name="矩形 35"/>
              <p:cNvSpPr/>
              <p:nvPr/>
            </p:nvSpPr>
            <p:spPr>
              <a:xfrm>
                <a:off x="5022822" y="3070423"/>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cxnSp>
            <p:nvCxnSpPr>
              <p:cNvPr id="38" name="直接箭头连接符 37"/>
              <p:cNvCxnSpPr>
                <a:stCxn id="28" idx="3"/>
                <a:endCxn id="36" idx="1"/>
              </p:cNvCxnSpPr>
              <p:nvPr/>
            </p:nvCxnSpPr>
            <p:spPr>
              <a:xfrm>
                <a:off x="3961108" y="3336475"/>
                <a:ext cx="1061714" cy="3948"/>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7008" y="2463"/>
              <a:ext cx="2830" cy="2268"/>
              <a:chOff x="3062993" y="949140"/>
              <a:chExt cx="1796879" cy="1440000"/>
            </a:xfrm>
          </p:grpSpPr>
          <p:sp>
            <p:nvSpPr>
              <p:cNvPr id="48" name="矩形 47"/>
              <p:cNvSpPr/>
              <p:nvPr/>
            </p:nvSpPr>
            <p:spPr>
              <a:xfrm>
                <a:off x="3419872" y="949140"/>
                <a:ext cx="1440000" cy="14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88" dirty="0">
                    <a:solidFill>
                      <a:prstClr val="black"/>
                    </a:solidFill>
                    <a:latin typeface="微软雅黑" panose="020B0503020204020204" charset="-122"/>
                    <a:ea typeface="微软雅黑" panose="020B0503020204020204" charset="-122"/>
                  </a:rPr>
                  <a:t>８ＭＢ</a:t>
                </a:r>
              </a:p>
            </p:txBody>
          </p:sp>
          <p:cxnSp>
            <p:nvCxnSpPr>
              <p:cNvPr id="49" name="直接箭头连接符 48"/>
              <p:cNvCxnSpPr>
                <a:stCxn id="4" idx="3"/>
                <a:endCxn id="48" idx="1"/>
              </p:cNvCxnSpPr>
              <p:nvPr/>
            </p:nvCxnSpPr>
            <p:spPr>
              <a:xfrm>
                <a:off x="3062993" y="1669140"/>
                <a:ext cx="356879"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7517" y="1595"/>
              <a:ext cx="2375" cy="693"/>
            </a:xfrm>
            <a:prstGeom prst="rect">
              <a:avLst/>
            </a:prstGeom>
            <a:noFill/>
          </p:spPr>
          <p:txBody>
            <a:bodyPr wrap="square" rtlCol="0">
              <a:spAutoFit/>
            </a:bodyPr>
            <a:lstStyle/>
            <a:p>
              <a:pPr algn="ctr"/>
              <a:r>
                <a:rPr lang="zh-CN" altLang="en-US" sz="1050" b="1" dirty="0">
                  <a:solidFill>
                    <a:prstClr val="black">
                      <a:lumMod val="65000"/>
                      <a:lumOff val="35000"/>
                    </a:prstClr>
                  </a:solidFill>
                  <a:latin typeface="微软雅黑" panose="020B0503020204020204" charset="-122"/>
                  <a:ea typeface="微软雅黑" panose="020B0503020204020204" charset="-122"/>
                </a:rPr>
                <a:t>新矿工</a:t>
              </a:r>
              <a:r>
                <a:rPr lang="zh-CN" altLang="en-US" sz="1050" dirty="0">
                  <a:solidFill>
                    <a:prstClr val="black">
                      <a:lumMod val="65000"/>
                      <a:lumOff val="35000"/>
                    </a:prstClr>
                  </a:solidFill>
                  <a:latin typeface="微软雅黑" panose="020B0503020204020204" charset="-122"/>
                  <a:ea typeface="微软雅黑" panose="020B0503020204020204" charset="-122"/>
                </a:rPr>
                <a:t>挖出另一个</a:t>
              </a:r>
              <a:r>
                <a:rPr lang="en-US" altLang="zh-CN" sz="1050" dirty="0">
                  <a:solidFill>
                    <a:prstClr val="black">
                      <a:lumMod val="65000"/>
                      <a:lumOff val="35000"/>
                    </a:prstClr>
                  </a:solidFill>
                  <a:latin typeface="微软雅黑" panose="020B0503020204020204" charset="-122"/>
                  <a:ea typeface="微软雅黑" panose="020B0503020204020204" charset="-122"/>
                </a:rPr>
                <a:t>8M</a:t>
              </a:r>
              <a:r>
                <a:rPr lang="zh-CN" altLang="en-US" sz="1050" dirty="0">
                  <a:solidFill>
                    <a:prstClr val="black">
                      <a:lumMod val="65000"/>
                      <a:lumOff val="35000"/>
                    </a:prstClr>
                  </a:solidFill>
                  <a:latin typeface="微软雅黑" panose="020B0503020204020204" charset="-122"/>
                  <a:ea typeface="微软雅黑" panose="020B0503020204020204" charset="-122"/>
                </a:rPr>
                <a:t>的区块</a:t>
              </a:r>
              <a:endParaRPr lang="en-US" altLang="zh-CN" sz="1050" dirty="0">
                <a:solidFill>
                  <a:prstClr val="black">
                    <a:lumMod val="65000"/>
                    <a:lumOff val="35000"/>
                  </a:prstClr>
                </a:solidFill>
                <a:latin typeface="微软雅黑" panose="020B0503020204020204" charset="-122"/>
                <a:ea typeface="微软雅黑" panose="020B0503020204020204" charset="-122"/>
              </a:endParaRPr>
            </a:p>
          </p:txBody>
        </p:sp>
        <p:sp>
          <p:nvSpPr>
            <p:cNvPr id="51" name="矩形 50"/>
            <p:cNvSpPr/>
            <p:nvPr/>
          </p:nvSpPr>
          <p:spPr>
            <a:xfrm>
              <a:off x="1356" y="1246"/>
              <a:ext cx="2835" cy="501"/>
            </a:xfrm>
            <a:prstGeom prst="rect">
              <a:avLst/>
            </a:prstGeom>
          </p:spPr>
          <p:txBody>
            <a:bodyPr wrap="square">
              <a:spAutoFit/>
            </a:bodyPr>
            <a:lstStyle/>
            <a:p>
              <a:r>
                <a:rPr lang="zh-CN" altLang="en-US" sz="1350" b="1" dirty="0">
                  <a:solidFill>
                    <a:prstClr val="black">
                      <a:lumMod val="65000"/>
                      <a:lumOff val="35000"/>
                    </a:prstClr>
                  </a:solidFill>
                  <a:latin typeface="微软雅黑" panose="020B0503020204020204" charset="-122"/>
                  <a:ea typeface="微软雅黑" panose="020B0503020204020204" charset="-122"/>
                </a:rPr>
                <a:t>硬分叉无法合并</a:t>
              </a:r>
              <a:endParaRPr lang="en-US" altLang="zh-CN" sz="1350" b="1" dirty="0">
                <a:solidFill>
                  <a:prstClr val="black">
                    <a:lumMod val="65000"/>
                    <a:lumOff val="35000"/>
                  </a:prstClr>
                </a:solidFill>
                <a:latin typeface="微软雅黑" panose="020B0503020204020204" charset="-122"/>
                <a:ea typeface="微软雅黑" panose="020B0503020204020204" charset="-122"/>
              </a:endParaRPr>
            </a:p>
          </p:txBody>
        </p:sp>
      </p:grpSp>
      <p:pic>
        <p:nvPicPr>
          <p:cNvPr id="9" name="图片 8" descr="LGlogo"/>
          <p:cNvPicPr>
            <a:picLocks noChangeAspect="1"/>
          </p:cNvPicPr>
          <p:nvPr/>
        </p:nvPicPr>
        <p:blipFill>
          <a:blip r:embed="rId3"/>
          <a:stretch>
            <a:fillRect/>
          </a:stretch>
        </p:blipFill>
        <p:spPr>
          <a:xfrm>
            <a:off x="341471" y="1208246"/>
            <a:ext cx="1941195" cy="431483"/>
          </a:xfrm>
          <a:prstGeom prst="rect">
            <a:avLst/>
          </a:prstGeom>
        </p:spPr>
      </p:pic>
    </p:spTree>
    <p:extLst>
      <p:ext uri="{BB962C8B-B14F-4D97-AF65-F5344CB8AC3E}">
        <p14:creationId xmlns:p14="http://schemas.microsoft.com/office/powerpoint/2010/main" val="23508579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857727"/>
            <a:ext cx="9144000" cy="5143024"/>
          </a:xfrm>
          <a:prstGeom prst="rect">
            <a:avLst/>
          </a:prstGeom>
        </p:spPr>
      </p:pic>
      <p:sp>
        <p:nvSpPr>
          <p:cNvPr id="6" name="文本框 5"/>
          <p:cNvSpPr txBox="1"/>
          <p:nvPr/>
        </p:nvSpPr>
        <p:spPr>
          <a:xfrm>
            <a:off x="4914900" y="1661160"/>
            <a:ext cx="3211354" cy="461665"/>
          </a:xfrm>
          <a:prstGeom prst="rect">
            <a:avLst/>
          </a:prstGeom>
          <a:noFill/>
        </p:spPr>
        <p:txBody>
          <a:bodyPr wrap="square" rtlCol="0">
            <a:spAutoFit/>
          </a:bodyPr>
          <a:lstStyle/>
          <a:p>
            <a:pPr algn="r"/>
            <a:r>
              <a:rPr lang="en-US" altLang="zh-CN" sz="2400" dirty="0">
                <a:solidFill>
                  <a:prstClr val="black"/>
                </a:solidFill>
                <a:latin typeface="微软雅黑" panose="020B0503020204020204" charset="-122"/>
                <a:ea typeface="微软雅黑" panose="020B0503020204020204" charset="-122"/>
              </a:rPr>
              <a:t>      </a:t>
            </a:r>
            <a:r>
              <a:rPr lang="zh-CN" altLang="en-US" sz="2400" dirty="0">
                <a:solidFill>
                  <a:prstClr val="black"/>
                </a:solidFill>
                <a:latin typeface="微软雅黑" panose="020B0503020204020204" charset="-122"/>
                <a:ea typeface="微软雅黑" panose="020B0503020204020204" charset="-122"/>
              </a:rPr>
              <a:t>比特币的软分叉</a:t>
            </a:r>
          </a:p>
        </p:txBody>
      </p:sp>
      <p:grpSp>
        <p:nvGrpSpPr>
          <p:cNvPr id="3" name="组合 2"/>
          <p:cNvGrpSpPr/>
          <p:nvPr/>
        </p:nvGrpSpPr>
        <p:grpSpPr>
          <a:xfrm>
            <a:off x="681158" y="2246472"/>
            <a:ext cx="7587863" cy="3597791"/>
            <a:chOff x="771" y="1246"/>
            <a:chExt cx="12662" cy="6003"/>
          </a:xfrm>
        </p:grpSpPr>
        <p:sp>
          <p:nvSpPr>
            <p:cNvPr id="39" name="矩形 38"/>
            <p:cNvSpPr/>
            <p:nvPr/>
          </p:nvSpPr>
          <p:spPr>
            <a:xfrm>
              <a:off x="4627" y="2268"/>
              <a:ext cx="8801" cy="2656"/>
            </a:xfrm>
            <a:prstGeom prst="rect">
              <a:avLst/>
            </a:prstGeom>
            <a:noFill/>
            <a:ln w="12700">
              <a:solidFill>
                <a:srgbClr val="3565F5"/>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solidFill>
                  <a:prstClr val="black"/>
                </a:solidFill>
              </a:endParaRPr>
            </a:p>
          </p:txBody>
        </p:sp>
        <p:sp>
          <p:nvSpPr>
            <p:cNvPr id="7" name="矩形 6"/>
            <p:cNvSpPr/>
            <p:nvPr/>
          </p:nvSpPr>
          <p:spPr>
            <a:xfrm>
              <a:off x="771" y="3171"/>
              <a:ext cx="850" cy="850"/>
            </a:xfrm>
            <a:prstGeom prst="rect">
              <a:avLst/>
            </a:prstGeom>
            <a:noFill/>
            <a:ln w="28575">
              <a:solidFill>
                <a:srgbClr val="415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prstClr val="black"/>
                  </a:solidFill>
                  <a:latin typeface="Times New Roman" panose="02020603050405020304" charset="0"/>
                  <a:ea typeface="微软雅黑" panose="020B0503020204020204" charset="-122"/>
                  <a:cs typeface="Times New Roman" panose="02020603050405020304" charset="0"/>
                </a:rPr>
                <a:t>1</a:t>
              </a:r>
              <a:r>
                <a:rPr lang="zh-CN" altLang="en-US" sz="900" dirty="0">
                  <a:solidFill>
                    <a:prstClr val="black"/>
                  </a:solidFill>
                  <a:latin typeface="Times New Roman" panose="02020603050405020304" charset="0"/>
                  <a:ea typeface="微软雅黑" panose="020B0503020204020204" charset="-122"/>
                  <a:cs typeface="Times New Roman" panose="02020603050405020304" charset="0"/>
                </a:rPr>
                <a:t>ＭＢ</a:t>
              </a:r>
            </a:p>
          </p:txBody>
        </p:sp>
        <p:sp>
          <p:nvSpPr>
            <p:cNvPr id="10" name="矩形 9"/>
            <p:cNvSpPr/>
            <p:nvPr/>
          </p:nvSpPr>
          <p:spPr>
            <a:xfrm>
              <a:off x="2048" y="3171"/>
              <a:ext cx="850" cy="85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sp>
          <p:nvSpPr>
            <p:cNvPr id="11" name="矩形 10"/>
            <p:cNvSpPr/>
            <p:nvPr/>
          </p:nvSpPr>
          <p:spPr>
            <a:xfrm>
              <a:off x="3349" y="3172"/>
              <a:ext cx="850" cy="85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cxnSp>
          <p:nvCxnSpPr>
            <p:cNvPr id="5" name="直接箭头连接符 4"/>
            <p:cNvCxnSpPr>
              <a:stCxn id="7" idx="3"/>
              <a:endCxn id="10" idx="1"/>
            </p:cNvCxnSpPr>
            <p:nvPr/>
          </p:nvCxnSpPr>
          <p:spPr>
            <a:xfrm>
              <a:off x="1622" y="3597"/>
              <a:ext cx="427"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0" idx="3"/>
              <a:endCxn id="11" idx="1"/>
            </p:cNvCxnSpPr>
            <p:nvPr/>
          </p:nvCxnSpPr>
          <p:spPr>
            <a:xfrm>
              <a:off x="2899" y="3597"/>
              <a:ext cx="451" cy="1"/>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200" y="2463"/>
              <a:ext cx="2808" cy="2268"/>
              <a:chOff x="3076922" y="949140"/>
              <a:chExt cx="1782950" cy="1440000"/>
            </a:xfrm>
          </p:grpSpPr>
          <p:sp>
            <p:nvSpPr>
              <p:cNvPr id="4" name="矩形 3"/>
              <p:cNvSpPr/>
              <p:nvPr/>
            </p:nvSpPr>
            <p:spPr>
              <a:xfrm>
                <a:off x="3419872" y="949140"/>
                <a:ext cx="1440000" cy="14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88" dirty="0">
                    <a:solidFill>
                      <a:prstClr val="black"/>
                    </a:solidFill>
                    <a:latin typeface="微软雅黑" panose="020B0503020204020204" charset="-122"/>
                    <a:ea typeface="微软雅黑" panose="020B0503020204020204" charset="-122"/>
                  </a:rPr>
                  <a:t>８ＭＢ</a:t>
                </a:r>
              </a:p>
            </p:txBody>
          </p:sp>
          <p:cxnSp>
            <p:nvCxnSpPr>
              <p:cNvPr id="16" name="直接箭头连接符 15"/>
              <p:cNvCxnSpPr>
                <a:stCxn id="11" idx="3"/>
                <a:endCxn id="4" idx="1"/>
              </p:cNvCxnSpPr>
              <p:nvPr/>
            </p:nvCxnSpPr>
            <p:spPr>
              <a:xfrm flipV="1">
                <a:off x="3076922" y="1669140"/>
                <a:ext cx="342950" cy="612"/>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9837" y="3171"/>
              <a:ext cx="1390" cy="850"/>
              <a:chOff x="6631683" y="1399140"/>
              <a:chExt cx="882765" cy="540000"/>
            </a:xfrm>
          </p:grpSpPr>
          <p:sp>
            <p:nvSpPr>
              <p:cNvPr id="23" name="矩形 22"/>
              <p:cNvSpPr/>
              <p:nvPr/>
            </p:nvSpPr>
            <p:spPr>
              <a:xfrm>
                <a:off x="6974448" y="1399140"/>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cxnSp>
            <p:nvCxnSpPr>
              <p:cNvPr id="24" name="直接箭头连接符 23"/>
              <p:cNvCxnSpPr>
                <a:stCxn id="48" idx="3"/>
                <a:endCxn id="23" idx="1"/>
              </p:cNvCxnSpPr>
              <p:nvPr/>
            </p:nvCxnSpPr>
            <p:spPr>
              <a:xfrm>
                <a:off x="6631683" y="1669140"/>
                <a:ext cx="342765"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4200" y="3598"/>
              <a:ext cx="1390" cy="3066"/>
              <a:chOff x="3076922" y="1669752"/>
              <a:chExt cx="882950" cy="1946666"/>
            </a:xfrm>
          </p:grpSpPr>
          <p:sp>
            <p:nvSpPr>
              <p:cNvPr id="27" name="矩形 26"/>
              <p:cNvSpPr/>
              <p:nvPr/>
            </p:nvSpPr>
            <p:spPr>
              <a:xfrm>
                <a:off x="3419872" y="3076418"/>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cxnSp>
            <p:nvCxnSpPr>
              <p:cNvPr id="29" name="直接箭头连接符 28"/>
              <p:cNvCxnSpPr>
                <a:stCxn id="11" idx="3"/>
                <a:endCxn id="27" idx="1"/>
              </p:cNvCxnSpPr>
              <p:nvPr/>
            </p:nvCxnSpPr>
            <p:spPr>
              <a:xfrm>
                <a:off x="3076922" y="1669752"/>
                <a:ext cx="342950" cy="1676666"/>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5590" y="5803"/>
              <a:ext cx="2524" cy="850"/>
              <a:chOff x="3959872" y="3070423"/>
              <a:chExt cx="1602950" cy="540000"/>
            </a:xfrm>
          </p:grpSpPr>
          <p:sp>
            <p:nvSpPr>
              <p:cNvPr id="28" name="矩形 27"/>
              <p:cNvSpPr/>
              <p:nvPr/>
            </p:nvSpPr>
            <p:spPr>
              <a:xfrm>
                <a:off x="5022822" y="3070423"/>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cxnSp>
            <p:nvCxnSpPr>
              <p:cNvPr id="30" name="直接箭头连接符 29"/>
              <p:cNvCxnSpPr>
                <a:stCxn id="27" idx="3"/>
                <a:endCxn id="28" idx="1"/>
              </p:cNvCxnSpPr>
              <p:nvPr/>
            </p:nvCxnSpPr>
            <p:spPr>
              <a:xfrm flipV="1">
                <a:off x="3959872" y="3340423"/>
                <a:ext cx="1062950" cy="5995"/>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4627" y="5608"/>
              <a:ext cx="8806" cy="1196"/>
            </a:xfrm>
            <a:prstGeom prst="rect">
              <a:avLst/>
            </a:prstGeom>
            <a:noFill/>
            <a:ln w="12700">
              <a:solidFill>
                <a:srgbClr val="3565F5"/>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solidFill>
                  <a:prstClr val="black"/>
                </a:solidFill>
              </a:endParaRPr>
            </a:p>
          </p:txBody>
        </p:sp>
        <p:sp>
          <p:nvSpPr>
            <p:cNvPr id="54" name="文本框 53"/>
            <p:cNvSpPr txBox="1"/>
            <p:nvPr/>
          </p:nvSpPr>
          <p:spPr>
            <a:xfrm>
              <a:off x="4740" y="1608"/>
              <a:ext cx="2421" cy="693"/>
            </a:xfrm>
            <a:prstGeom prst="rect">
              <a:avLst/>
            </a:prstGeom>
            <a:noFill/>
          </p:spPr>
          <p:txBody>
            <a:bodyPr wrap="square" rtlCol="0">
              <a:spAutoFit/>
            </a:bodyPr>
            <a:lstStyle/>
            <a:p>
              <a:pPr algn="ctr"/>
              <a:r>
                <a:rPr lang="zh-CN" altLang="en-US" sz="1050" b="1" dirty="0">
                  <a:solidFill>
                    <a:prstClr val="black">
                      <a:lumMod val="65000"/>
                      <a:lumOff val="35000"/>
                    </a:prstClr>
                  </a:solidFill>
                  <a:latin typeface="微软雅黑" panose="020B0503020204020204" charset="-122"/>
                  <a:ea typeface="微软雅黑" panose="020B0503020204020204" charset="-122"/>
                </a:rPr>
                <a:t>旧矿工</a:t>
              </a:r>
              <a:r>
                <a:rPr lang="zh-CN" altLang="en-US" sz="1050" dirty="0">
                  <a:solidFill>
                    <a:prstClr val="black">
                      <a:lumMod val="65000"/>
                      <a:lumOff val="35000"/>
                    </a:prstClr>
                  </a:solidFill>
                  <a:latin typeface="微软雅黑" panose="020B0503020204020204" charset="-122"/>
                  <a:ea typeface="微软雅黑" panose="020B0503020204020204" charset="-122"/>
                </a:rPr>
                <a:t>挖出</a:t>
              </a:r>
              <a:r>
                <a:rPr lang="en-US" altLang="zh-CN" sz="1050" dirty="0">
                  <a:solidFill>
                    <a:prstClr val="black">
                      <a:lumMod val="65000"/>
                      <a:lumOff val="35000"/>
                    </a:prstClr>
                  </a:solidFill>
                  <a:latin typeface="微软雅黑" panose="020B0503020204020204" charset="-122"/>
                  <a:ea typeface="微软雅黑" panose="020B0503020204020204" charset="-122"/>
                </a:rPr>
                <a:t>8M</a:t>
              </a:r>
              <a:r>
                <a:rPr lang="zh-CN" altLang="en-US" sz="1050" dirty="0">
                  <a:solidFill>
                    <a:prstClr val="black">
                      <a:lumMod val="65000"/>
                      <a:lumOff val="35000"/>
                    </a:prstClr>
                  </a:solidFill>
                  <a:latin typeface="微软雅黑" panose="020B0503020204020204" charset="-122"/>
                  <a:ea typeface="微软雅黑" panose="020B0503020204020204" charset="-122"/>
                </a:rPr>
                <a:t>的区块</a:t>
              </a:r>
              <a:endParaRPr lang="en-US" altLang="zh-CN" sz="1050" dirty="0">
                <a:solidFill>
                  <a:prstClr val="black">
                    <a:lumMod val="65000"/>
                    <a:lumOff val="35000"/>
                  </a:prstClr>
                </a:solidFill>
                <a:latin typeface="微软雅黑" panose="020B0503020204020204" charset="-122"/>
                <a:ea typeface="微软雅黑" panose="020B0503020204020204" charset="-122"/>
              </a:endParaRPr>
            </a:p>
          </p:txBody>
        </p:sp>
        <p:sp>
          <p:nvSpPr>
            <p:cNvPr id="56" name="文本框 55"/>
            <p:cNvSpPr txBox="1"/>
            <p:nvPr/>
          </p:nvSpPr>
          <p:spPr>
            <a:xfrm>
              <a:off x="10165" y="1555"/>
              <a:ext cx="2679" cy="693"/>
            </a:xfrm>
            <a:prstGeom prst="rect">
              <a:avLst/>
            </a:prstGeom>
            <a:noFill/>
          </p:spPr>
          <p:txBody>
            <a:bodyPr wrap="square" rtlCol="0">
              <a:spAutoFit/>
            </a:bodyPr>
            <a:lstStyle/>
            <a:p>
              <a:pPr algn="ctr"/>
              <a:r>
                <a:rPr lang="zh-CN" altLang="en-US" sz="1050" b="1" dirty="0">
                  <a:solidFill>
                    <a:prstClr val="black">
                      <a:lumMod val="65000"/>
                      <a:lumOff val="35000"/>
                    </a:prstClr>
                  </a:solidFill>
                  <a:latin typeface="微软雅黑" panose="020B0503020204020204" charset="-122"/>
                  <a:ea typeface="微软雅黑" panose="020B0503020204020204" charset="-122"/>
                </a:rPr>
                <a:t>旧矿工</a:t>
              </a:r>
              <a:r>
                <a:rPr lang="zh-CN" altLang="en-US" sz="1050" dirty="0">
                  <a:solidFill>
                    <a:prstClr val="black">
                      <a:lumMod val="65000"/>
                      <a:lumOff val="35000"/>
                    </a:prstClr>
                  </a:solidFill>
                  <a:latin typeface="微软雅黑" panose="020B0503020204020204" charset="-122"/>
                  <a:ea typeface="微软雅黑" panose="020B0503020204020204" charset="-122"/>
                </a:rPr>
                <a:t>既认可</a:t>
              </a:r>
              <a:r>
                <a:rPr lang="en-US" altLang="zh-CN" sz="1050" dirty="0">
                  <a:solidFill>
                    <a:prstClr val="black">
                      <a:lumMod val="65000"/>
                      <a:lumOff val="35000"/>
                    </a:prstClr>
                  </a:solidFill>
                  <a:latin typeface="微软雅黑" panose="020B0503020204020204" charset="-122"/>
                  <a:ea typeface="微软雅黑" panose="020B0503020204020204" charset="-122"/>
                </a:rPr>
                <a:t>8M</a:t>
              </a:r>
              <a:r>
                <a:rPr lang="zh-CN" altLang="en-US" sz="1050" dirty="0">
                  <a:solidFill>
                    <a:prstClr val="black">
                      <a:lumMod val="65000"/>
                      <a:lumOff val="35000"/>
                    </a:prstClr>
                  </a:solidFill>
                  <a:latin typeface="微软雅黑" panose="020B0503020204020204" charset="-122"/>
                  <a:ea typeface="微软雅黑" panose="020B0503020204020204" charset="-122"/>
                </a:rPr>
                <a:t>的区块，也认可</a:t>
              </a:r>
              <a:r>
                <a:rPr lang="en-US" altLang="zh-CN" sz="1050" dirty="0">
                  <a:solidFill>
                    <a:prstClr val="black">
                      <a:lumMod val="65000"/>
                      <a:lumOff val="35000"/>
                    </a:prstClr>
                  </a:solidFill>
                  <a:latin typeface="微软雅黑" panose="020B0503020204020204" charset="-122"/>
                  <a:ea typeface="微软雅黑" panose="020B0503020204020204" charset="-122"/>
                </a:rPr>
                <a:t>1M</a:t>
              </a:r>
              <a:r>
                <a:rPr lang="zh-CN" altLang="en-US" sz="1050" dirty="0">
                  <a:solidFill>
                    <a:prstClr val="black">
                      <a:lumMod val="65000"/>
                      <a:lumOff val="35000"/>
                    </a:prstClr>
                  </a:solidFill>
                  <a:latin typeface="微软雅黑" panose="020B0503020204020204" charset="-122"/>
                  <a:ea typeface="微软雅黑" panose="020B0503020204020204" charset="-122"/>
                </a:rPr>
                <a:t>的区块</a:t>
              </a:r>
            </a:p>
          </p:txBody>
        </p:sp>
        <p:sp>
          <p:nvSpPr>
            <p:cNvPr id="57" name="文本框 56"/>
            <p:cNvSpPr txBox="1"/>
            <p:nvPr/>
          </p:nvSpPr>
          <p:spPr>
            <a:xfrm>
              <a:off x="4457" y="6825"/>
              <a:ext cx="7411" cy="424"/>
            </a:xfrm>
            <a:prstGeom prst="rect">
              <a:avLst/>
            </a:prstGeom>
            <a:noFill/>
          </p:spPr>
          <p:txBody>
            <a:bodyPr wrap="square" rtlCol="0">
              <a:spAutoFit/>
            </a:bodyPr>
            <a:lstStyle/>
            <a:p>
              <a:pPr algn="ctr"/>
              <a:r>
                <a:rPr lang="zh-CN" altLang="en-US" sz="1050" b="1" dirty="0">
                  <a:solidFill>
                    <a:prstClr val="black">
                      <a:lumMod val="65000"/>
                      <a:lumOff val="35000"/>
                    </a:prstClr>
                  </a:solidFill>
                  <a:latin typeface="微软雅黑" panose="020B0503020204020204" charset="-122"/>
                  <a:ea typeface="微软雅黑" panose="020B0503020204020204" charset="-122"/>
                </a:rPr>
                <a:t>新矿工</a:t>
              </a:r>
              <a:r>
                <a:rPr lang="zh-CN" altLang="en-US" sz="1050" dirty="0">
                  <a:solidFill>
                    <a:prstClr val="black">
                      <a:lumMod val="65000"/>
                      <a:lumOff val="35000"/>
                    </a:prstClr>
                  </a:solidFill>
                  <a:latin typeface="微软雅黑" panose="020B0503020204020204" charset="-122"/>
                  <a:ea typeface="微软雅黑" panose="020B0503020204020204" charset="-122"/>
                </a:rPr>
                <a:t>只认可</a:t>
              </a:r>
              <a:r>
                <a:rPr lang="en-US" altLang="zh-CN" sz="1050" dirty="0">
                  <a:solidFill>
                    <a:prstClr val="black">
                      <a:lumMod val="65000"/>
                      <a:lumOff val="35000"/>
                    </a:prstClr>
                  </a:solidFill>
                  <a:latin typeface="微软雅黑" panose="020B0503020204020204" charset="-122"/>
                  <a:ea typeface="微软雅黑" panose="020B0503020204020204" charset="-122"/>
                </a:rPr>
                <a:t>1M</a:t>
              </a:r>
              <a:r>
                <a:rPr lang="zh-CN" altLang="en-US" sz="1050" dirty="0">
                  <a:solidFill>
                    <a:prstClr val="black">
                      <a:lumMod val="65000"/>
                      <a:lumOff val="35000"/>
                    </a:prstClr>
                  </a:solidFill>
                  <a:latin typeface="微软雅黑" panose="020B0503020204020204" charset="-122"/>
                  <a:ea typeface="微软雅黑" panose="020B0503020204020204" charset="-122"/>
                </a:rPr>
                <a:t>的区块，所以他们生成的区块和旧矿工不在同一条链上</a:t>
              </a:r>
            </a:p>
          </p:txBody>
        </p:sp>
        <p:grpSp>
          <p:nvGrpSpPr>
            <p:cNvPr id="35" name="组合 34"/>
            <p:cNvGrpSpPr/>
            <p:nvPr/>
          </p:nvGrpSpPr>
          <p:grpSpPr>
            <a:xfrm>
              <a:off x="8115" y="5810"/>
              <a:ext cx="2522" cy="850"/>
              <a:chOff x="3961108" y="3070423"/>
              <a:chExt cx="1601714" cy="540000"/>
            </a:xfrm>
          </p:grpSpPr>
          <p:sp>
            <p:nvSpPr>
              <p:cNvPr id="36" name="矩形 35"/>
              <p:cNvSpPr/>
              <p:nvPr/>
            </p:nvSpPr>
            <p:spPr>
              <a:xfrm>
                <a:off x="5022822" y="3070423"/>
                <a:ext cx="540000" cy="5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solidFill>
                      <a:prstClr val="black"/>
                    </a:solidFill>
                    <a:latin typeface="微软雅黑" panose="020B0503020204020204" charset="-122"/>
                    <a:ea typeface="微软雅黑" panose="020B0503020204020204" charset="-122"/>
                  </a:rPr>
                  <a:t>1</a:t>
                </a:r>
                <a:r>
                  <a:rPr lang="zh-CN" altLang="en-US" sz="788" dirty="0">
                    <a:solidFill>
                      <a:prstClr val="black"/>
                    </a:solidFill>
                    <a:latin typeface="微软雅黑" panose="020B0503020204020204" charset="-122"/>
                    <a:ea typeface="微软雅黑" panose="020B0503020204020204" charset="-122"/>
                  </a:rPr>
                  <a:t>ＭＢ</a:t>
                </a:r>
              </a:p>
            </p:txBody>
          </p:sp>
          <p:cxnSp>
            <p:nvCxnSpPr>
              <p:cNvPr id="38" name="直接箭头连接符 37"/>
              <p:cNvCxnSpPr>
                <a:stCxn id="28" idx="3"/>
                <a:endCxn id="36" idx="1"/>
              </p:cNvCxnSpPr>
              <p:nvPr/>
            </p:nvCxnSpPr>
            <p:spPr>
              <a:xfrm>
                <a:off x="3961108" y="3336475"/>
                <a:ext cx="1061714" cy="3948"/>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7008" y="2463"/>
              <a:ext cx="2830" cy="2268"/>
              <a:chOff x="3062993" y="949140"/>
              <a:chExt cx="1796879" cy="1440000"/>
            </a:xfrm>
          </p:grpSpPr>
          <p:sp>
            <p:nvSpPr>
              <p:cNvPr id="48" name="矩形 47"/>
              <p:cNvSpPr/>
              <p:nvPr/>
            </p:nvSpPr>
            <p:spPr>
              <a:xfrm>
                <a:off x="3419872" y="949140"/>
                <a:ext cx="1440000" cy="1440000"/>
              </a:xfrm>
              <a:prstGeom prst="rect">
                <a:avLst/>
              </a:prstGeom>
              <a:noFill/>
              <a:ln w="28575">
                <a:solidFill>
                  <a:srgbClr val="356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88" dirty="0">
                    <a:solidFill>
                      <a:prstClr val="black"/>
                    </a:solidFill>
                    <a:latin typeface="微软雅黑" panose="020B0503020204020204" charset="-122"/>
                    <a:ea typeface="微软雅黑" panose="020B0503020204020204" charset="-122"/>
                  </a:rPr>
                  <a:t>８ＭＢ</a:t>
                </a:r>
              </a:p>
            </p:txBody>
          </p:sp>
          <p:cxnSp>
            <p:nvCxnSpPr>
              <p:cNvPr id="49" name="直接箭头连接符 48"/>
              <p:cNvCxnSpPr>
                <a:stCxn id="4" idx="3"/>
                <a:endCxn id="48" idx="1"/>
              </p:cNvCxnSpPr>
              <p:nvPr/>
            </p:nvCxnSpPr>
            <p:spPr>
              <a:xfrm>
                <a:off x="3062993" y="1669140"/>
                <a:ext cx="356879" cy="0"/>
              </a:xfrm>
              <a:prstGeom prst="straightConnector1">
                <a:avLst/>
              </a:prstGeom>
              <a:ln w="127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7517" y="1581"/>
              <a:ext cx="2375" cy="693"/>
            </a:xfrm>
            <a:prstGeom prst="rect">
              <a:avLst/>
            </a:prstGeom>
            <a:noFill/>
          </p:spPr>
          <p:txBody>
            <a:bodyPr wrap="square" rtlCol="0">
              <a:spAutoFit/>
            </a:bodyPr>
            <a:lstStyle/>
            <a:p>
              <a:pPr algn="ctr"/>
              <a:r>
                <a:rPr lang="zh-CN" altLang="en-US" sz="1050" b="1" dirty="0">
                  <a:solidFill>
                    <a:prstClr val="black">
                      <a:lumMod val="65000"/>
                      <a:lumOff val="35000"/>
                    </a:prstClr>
                  </a:solidFill>
                  <a:latin typeface="微软雅黑" panose="020B0503020204020204" charset="-122"/>
                  <a:ea typeface="微软雅黑" panose="020B0503020204020204" charset="-122"/>
                </a:rPr>
                <a:t>旧矿工</a:t>
              </a:r>
              <a:r>
                <a:rPr lang="zh-CN" altLang="en-US" sz="1050" dirty="0">
                  <a:solidFill>
                    <a:prstClr val="black">
                      <a:lumMod val="65000"/>
                      <a:lumOff val="35000"/>
                    </a:prstClr>
                  </a:solidFill>
                  <a:latin typeface="微软雅黑" panose="020B0503020204020204" charset="-122"/>
                  <a:ea typeface="微软雅黑" panose="020B0503020204020204" charset="-122"/>
                </a:rPr>
                <a:t>挖出另一个</a:t>
              </a:r>
              <a:r>
                <a:rPr lang="en-US" altLang="zh-CN" sz="1050" dirty="0">
                  <a:solidFill>
                    <a:prstClr val="black">
                      <a:lumMod val="65000"/>
                      <a:lumOff val="35000"/>
                    </a:prstClr>
                  </a:solidFill>
                  <a:latin typeface="微软雅黑" panose="020B0503020204020204" charset="-122"/>
                  <a:ea typeface="微软雅黑" panose="020B0503020204020204" charset="-122"/>
                </a:rPr>
                <a:t>8M</a:t>
              </a:r>
              <a:r>
                <a:rPr lang="zh-CN" altLang="en-US" sz="1050" dirty="0">
                  <a:solidFill>
                    <a:prstClr val="black">
                      <a:lumMod val="65000"/>
                      <a:lumOff val="35000"/>
                    </a:prstClr>
                  </a:solidFill>
                  <a:latin typeface="微软雅黑" panose="020B0503020204020204" charset="-122"/>
                  <a:ea typeface="微软雅黑" panose="020B0503020204020204" charset="-122"/>
                </a:rPr>
                <a:t>的区块</a:t>
              </a:r>
              <a:endParaRPr lang="en-US" altLang="zh-CN" sz="1050" dirty="0">
                <a:solidFill>
                  <a:prstClr val="black">
                    <a:lumMod val="65000"/>
                    <a:lumOff val="35000"/>
                  </a:prstClr>
                </a:solidFill>
                <a:latin typeface="微软雅黑" panose="020B0503020204020204" charset="-122"/>
                <a:ea typeface="微软雅黑" panose="020B0503020204020204" charset="-122"/>
              </a:endParaRPr>
            </a:p>
          </p:txBody>
        </p:sp>
        <p:sp>
          <p:nvSpPr>
            <p:cNvPr id="51" name="矩形 50"/>
            <p:cNvSpPr/>
            <p:nvPr/>
          </p:nvSpPr>
          <p:spPr>
            <a:xfrm>
              <a:off x="859" y="1246"/>
              <a:ext cx="3332" cy="1194"/>
            </a:xfrm>
            <a:prstGeom prst="rect">
              <a:avLst/>
            </a:prstGeom>
          </p:spPr>
          <p:txBody>
            <a:bodyPr wrap="square">
              <a:spAutoFit/>
            </a:bodyPr>
            <a:lstStyle/>
            <a:p>
              <a:r>
                <a:rPr lang="zh-CN" altLang="en-US" sz="1350" b="1" dirty="0">
                  <a:solidFill>
                    <a:prstClr val="black">
                      <a:lumMod val="65000"/>
                      <a:lumOff val="35000"/>
                    </a:prstClr>
                  </a:solidFill>
                  <a:latin typeface="微软雅黑" panose="020B0503020204020204" charset="-122"/>
                  <a:ea typeface="微软雅黑" panose="020B0503020204020204" charset="-122"/>
                </a:rPr>
                <a:t>如果有至少</a:t>
              </a:r>
              <a:r>
                <a:rPr lang="en-US" altLang="zh-CN" sz="1350" b="1" dirty="0">
                  <a:solidFill>
                    <a:prstClr val="black">
                      <a:lumMod val="65000"/>
                      <a:lumOff val="35000"/>
                    </a:prstClr>
                  </a:solidFill>
                  <a:latin typeface="微软雅黑" panose="020B0503020204020204" charset="-122"/>
                  <a:ea typeface="微软雅黑" panose="020B0503020204020204" charset="-122"/>
                </a:rPr>
                <a:t>51%</a:t>
              </a:r>
              <a:r>
                <a:rPr lang="zh-CN" altLang="en-US" sz="1350" b="1" dirty="0">
                  <a:solidFill>
                    <a:prstClr val="black">
                      <a:lumMod val="65000"/>
                      <a:lumOff val="35000"/>
                    </a:prstClr>
                  </a:solidFill>
                  <a:latin typeface="微软雅黑" panose="020B0503020204020204" charset="-122"/>
                  <a:ea typeface="微软雅黑" panose="020B0503020204020204" charset="-122"/>
                </a:rPr>
                <a:t>的矿工的算力转向的新版本，那么网络自动合并。</a:t>
              </a:r>
              <a:endParaRPr lang="en-US" altLang="zh-CN" sz="1350" b="1" dirty="0">
                <a:solidFill>
                  <a:prstClr val="black">
                    <a:lumMod val="65000"/>
                    <a:lumOff val="35000"/>
                  </a:prstClr>
                </a:solidFill>
                <a:latin typeface="微软雅黑" panose="020B0503020204020204" charset="-122"/>
                <a:ea typeface="微软雅黑" panose="020B0503020204020204" charset="-122"/>
              </a:endParaRPr>
            </a:p>
          </p:txBody>
        </p:sp>
      </p:grpSp>
      <p:pic>
        <p:nvPicPr>
          <p:cNvPr id="9" name="图片 8" descr="LGlogo"/>
          <p:cNvPicPr>
            <a:picLocks noChangeAspect="1"/>
          </p:cNvPicPr>
          <p:nvPr/>
        </p:nvPicPr>
        <p:blipFill>
          <a:blip r:embed="rId3"/>
          <a:stretch>
            <a:fillRect/>
          </a:stretch>
        </p:blipFill>
        <p:spPr>
          <a:xfrm>
            <a:off x="341471" y="1208246"/>
            <a:ext cx="1941195" cy="431483"/>
          </a:xfrm>
          <a:prstGeom prst="rect">
            <a:avLst/>
          </a:prstGeom>
        </p:spPr>
      </p:pic>
    </p:spTree>
    <p:extLst>
      <p:ext uri="{BB962C8B-B14F-4D97-AF65-F5344CB8AC3E}">
        <p14:creationId xmlns:p14="http://schemas.microsoft.com/office/powerpoint/2010/main" val="28486969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交易输出</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155412" y="1586375"/>
            <a:ext cx="4359438" cy="4719175"/>
          </a:xfrm>
          <a:prstGeom prst="rect">
            <a:avLst/>
          </a:pr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0"/>
              </a:spcBef>
              <a:spcAft>
                <a:spcPts val="0"/>
              </a:spcAft>
            </a:pPr>
            <a:r>
              <a:rPr lang="zh-CN" altLang="en-US" sz="1800" dirty="0">
                <a:latin typeface="微软雅黑" panose="020B0503020204020204" pitchFamily="34" charset="-122"/>
                <a:ea typeface="微软雅黑" panose="020B0503020204020204" pitchFamily="34" charset="-122"/>
                <a:cs typeface="Times New Roman" pitchFamily="18" charset="0"/>
              </a:rPr>
              <a:t>除特例之外</a:t>
            </a:r>
            <a:r>
              <a:rPr lang="zh-CN" altLang="en-US" sz="1800" dirty="0" smtClean="0">
                <a:latin typeface="微软雅黑" panose="020B0503020204020204" pitchFamily="34" charset="-122"/>
                <a:ea typeface="微软雅黑" panose="020B0503020204020204" pitchFamily="34" charset="-122"/>
                <a:cs typeface="Times New Roman" pitchFamily="18" charset="0"/>
              </a:rPr>
              <a:t>（“数据输出操作符”</a:t>
            </a:r>
            <a:r>
              <a:rPr lang="zh-CN" altLang="en-US" sz="1800" dirty="0">
                <a:latin typeface="微软雅黑" panose="020B0503020204020204" pitchFamily="34" charset="-122"/>
                <a:ea typeface="微软雅黑" panose="020B0503020204020204" pitchFamily="34" charset="-122"/>
                <a:cs typeface="Times New Roman" pitchFamily="18" charset="0"/>
              </a:rPr>
              <a:t>（</a:t>
            </a:r>
            <a:r>
              <a:rPr lang="en-US" altLang="zh-CN" sz="1800" dirty="0">
                <a:latin typeface="微软雅黑" panose="020B0503020204020204" pitchFamily="34" charset="-122"/>
                <a:ea typeface="微软雅黑" panose="020B0503020204020204" pitchFamily="34" charset="-122"/>
                <a:cs typeface="Times New Roman" pitchFamily="18" charset="0"/>
              </a:rPr>
              <a:t>OP_RETURN</a:t>
            </a:r>
            <a:r>
              <a:rPr lang="zh-CN" altLang="en-US" sz="1800" dirty="0">
                <a:latin typeface="微软雅黑" panose="020B0503020204020204" pitchFamily="34" charset="-122"/>
                <a:ea typeface="微软雅黑" panose="020B0503020204020204" pitchFamily="34" charset="-122"/>
                <a:cs typeface="Times New Roman" pitchFamily="18" charset="0"/>
              </a:rPr>
              <a:t>）），几乎所有的输出都能创造一定数量的可用于支付的比特币，也就是</a:t>
            </a:r>
            <a:r>
              <a:rPr lang="en-US" altLang="zh-CN" sz="1800" dirty="0">
                <a:latin typeface="微软雅黑" panose="020B0503020204020204" pitchFamily="34" charset="-122"/>
                <a:ea typeface="微软雅黑" panose="020B0503020204020204" pitchFamily="34" charset="-122"/>
                <a:cs typeface="Times New Roman" pitchFamily="18" charset="0"/>
              </a:rPr>
              <a:t>UTXO</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0"/>
              </a:spcBef>
              <a:spcAft>
                <a:spcPts val="0"/>
              </a:spcAft>
            </a:pP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交易输出包含两</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部分</a:t>
            </a:r>
            <a:endPar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0"/>
              </a:spcBef>
              <a:spcAft>
                <a:spcPts val="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一定量的比特币，面值为“聪”（</a:t>
            </a:r>
            <a:r>
              <a:rPr lang="en-US" altLang="zh-CN" sz="1600" dirty="0" err="1">
                <a:latin typeface="微软雅黑" panose="020B0503020204020204" pitchFamily="34" charset="-122"/>
                <a:ea typeface="微软雅黑" panose="020B0503020204020204" pitchFamily="34" charset="-122"/>
                <a:cs typeface="Times New Roman" pitchFamily="18" charset="0"/>
              </a:rPr>
              <a:t>satoshis</a:t>
            </a:r>
            <a:r>
              <a:rPr lang="zh-CN" altLang="en-US" sz="1600" dirty="0">
                <a:latin typeface="微软雅黑" panose="020B0503020204020204" pitchFamily="34" charset="-122"/>
                <a:ea typeface="微软雅黑" panose="020B0503020204020204" pitchFamily="34" charset="-122"/>
                <a:cs typeface="Times New Roman" pitchFamily="18" charset="0"/>
              </a:rPr>
              <a:t>） ，是最小的比特币</a:t>
            </a:r>
            <a:r>
              <a:rPr lang="zh-CN" altLang="en-US" sz="1600" dirty="0" smtClean="0">
                <a:latin typeface="微软雅黑" panose="020B0503020204020204" pitchFamily="34" charset="-122"/>
                <a:ea typeface="微软雅黑" panose="020B0503020204020204" pitchFamily="34" charset="-122"/>
                <a:cs typeface="Times New Roman" pitchFamily="18" charset="0"/>
              </a:rPr>
              <a:t>单位。</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0"/>
              </a:spcBef>
              <a:spcAft>
                <a:spcPts val="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锁定脚本</a:t>
            </a:r>
            <a:r>
              <a:rPr lang="en-US" altLang="zh-CN" sz="1600" dirty="0">
                <a:latin typeface="微软雅黑" panose="020B0503020204020204" pitchFamily="34" charset="-122"/>
                <a:ea typeface="微软雅黑" panose="020B0503020204020204" pitchFamily="34" charset="-122"/>
                <a:cs typeface="Times New Roman" pitchFamily="18" charset="0"/>
              </a:rPr>
              <a:t>(locking script</a:t>
            </a:r>
            <a:r>
              <a:rPr lang="en-US" altLang="zh-CN" sz="1600" dirty="0" smtClean="0">
                <a:latin typeface="微软雅黑" panose="020B0503020204020204" pitchFamily="34" charset="-122"/>
                <a:ea typeface="微软雅黑" panose="020B0503020204020204" pitchFamily="34" charset="-122"/>
                <a:cs typeface="Times New Roman" pitchFamily="18" charset="0"/>
              </a:rPr>
              <a:t>)/</a:t>
            </a:r>
            <a:r>
              <a:rPr lang="zh-CN" altLang="en-US" sz="1600" dirty="0" smtClean="0">
                <a:latin typeface="微软雅黑" panose="020B0503020204020204" pitchFamily="34" charset="-122"/>
                <a:ea typeface="微软雅黑" panose="020B0503020204020204" pitchFamily="34" charset="-122"/>
                <a:cs typeface="Times New Roman" pitchFamily="18" charset="0"/>
              </a:rPr>
              <a:t>见证</a:t>
            </a:r>
            <a:r>
              <a:rPr lang="zh-CN" altLang="en-US" sz="1600" dirty="0">
                <a:latin typeface="微软雅黑" panose="020B0503020204020204" pitchFamily="34" charset="-122"/>
                <a:ea typeface="微软雅黑" panose="020B0503020204020204" pitchFamily="34" charset="-122"/>
                <a:cs typeface="Times New Roman" pitchFamily="18" charset="0"/>
              </a:rPr>
              <a:t>脚本</a:t>
            </a:r>
            <a:r>
              <a:rPr lang="en-US" altLang="zh-CN" sz="1600" dirty="0">
                <a:latin typeface="微软雅黑" panose="020B0503020204020204" pitchFamily="34" charset="-122"/>
                <a:ea typeface="微软雅黑" panose="020B0503020204020204" pitchFamily="34" charset="-122"/>
                <a:cs typeface="Times New Roman" pitchFamily="18" charset="0"/>
              </a:rPr>
              <a:t>(witness script</a:t>
            </a:r>
            <a:r>
              <a:rPr lang="en-US" altLang="zh-CN" sz="1600" dirty="0" smtClean="0">
                <a:latin typeface="微软雅黑" panose="020B0503020204020204" pitchFamily="34" charset="-122"/>
                <a:ea typeface="微软雅黑" panose="020B0503020204020204" pitchFamily="34" charset="-122"/>
                <a:cs typeface="Times New Roman" pitchFamily="18" charset="0"/>
              </a:rPr>
              <a:t>)/</a:t>
            </a:r>
            <a:r>
              <a:rPr lang="zh-CN" altLang="en-US" sz="1600" dirty="0" smtClean="0">
                <a:latin typeface="微软雅黑" panose="020B0503020204020204" pitchFamily="34" charset="-122"/>
                <a:ea typeface="微软雅黑" panose="020B0503020204020204" pitchFamily="34" charset="-122"/>
                <a:cs typeface="Times New Roman" pitchFamily="18" charset="0"/>
              </a:rPr>
              <a:t>脚本</a:t>
            </a:r>
            <a:r>
              <a:rPr lang="zh-CN" altLang="en-US" sz="1600" dirty="0">
                <a:latin typeface="微软雅黑" panose="020B0503020204020204" pitchFamily="34" charset="-122"/>
                <a:ea typeface="微软雅黑" panose="020B0503020204020204" pitchFamily="34" charset="-122"/>
                <a:cs typeface="Times New Roman" pitchFamily="18" charset="0"/>
              </a:rPr>
              <a:t>公</a:t>
            </a:r>
            <a:r>
              <a:rPr lang="zh-CN" altLang="en-US" sz="1600" dirty="0" smtClean="0">
                <a:latin typeface="微软雅黑" panose="020B0503020204020204" pitchFamily="34" charset="-122"/>
                <a:ea typeface="微软雅黑" panose="020B0503020204020204" pitchFamily="34" charset="-122"/>
                <a:cs typeface="Times New Roman" pitchFamily="18" charset="0"/>
              </a:rPr>
              <a:t>钥</a:t>
            </a:r>
            <a:r>
              <a:rPr lang="en-US" altLang="zh-CN" sz="1600" dirty="0" smtClean="0">
                <a:latin typeface="微软雅黑" panose="020B0503020204020204" pitchFamily="34" charset="-122"/>
                <a:ea typeface="微软雅黑" panose="020B0503020204020204" pitchFamily="34" charset="-122"/>
                <a:cs typeface="Times New Roman" pitchFamily="18" charset="0"/>
              </a:rPr>
              <a:t>(</a:t>
            </a:r>
            <a:r>
              <a:rPr lang="en-US" altLang="zh-CN" sz="1600" dirty="0" err="1">
                <a:latin typeface="微软雅黑" panose="020B0503020204020204" pitchFamily="34" charset="-122"/>
                <a:ea typeface="微软雅黑" panose="020B0503020204020204" pitchFamily="34" charset="-122"/>
                <a:cs typeface="Times New Roman" pitchFamily="18" charset="0"/>
              </a:rPr>
              <a:t>scriptPubKey</a:t>
            </a:r>
            <a:r>
              <a:rPr lang="en-US" altLang="zh-CN" sz="1600" dirty="0" smtClean="0">
                <a:latin typeface="微软雅黑" panose="020B0503020204020204" pitchFamily="34" charset="-122"/>
                <a:ea typeface="微软雅黑" panose="020B0503020204020204" pitchFamily="34" charset="-122"/>
                <a:cs typeface="Times New Roman" pitchFamily="18" charset="0"/>
              </a:rPr>
              <a:t>)</a:t>
            </a:r>
            <a:r>
              <a:rPr lang="zh-CN" altLang="en-US" sz="1600" dirty="0" smtClean="0">
                <a:latin typeface="微软雅黑" panose="020B0503020204020204" pitchFamily="34" charset="-122"/>
                <a:ea typeface="微软雅黑" panose="020B0503020204020204" pitchFamily="34" charset="-122"/>
                <a:cs typeface="Times New Roman" pitchFamily="18" charset="0"/>
              </a:rPr>
              <a:t>：确定</a:t>
            </a:r>
            <a:r>
              <a:rPr lang="zh-CN" altLang="en-US" sz="1600" dirty="0">
                <a:latin typeface="微软雅黑" panose="020B0503020204020204" pitchFamily="34" charset="-122"/>
                <a:ea typeface="微软雅黑" panose="020B0503020204020204" pitchFamily="34" charset="-122"/>
                <a:cs typeface="Times New Roman" pitchFamily="18" charset="0"/>
              </a:rPr>
              <a:t>花费输出所需条件的加密</a:t>
            </a:r>
            <a:r>
              <a:rPr lang="zh-CN" altLang="en-US" sz="1600" dirty="0" smtClean="0">
                <a:latin typeface="微软雅黑" panose="020B0503020204020204" pitchFamily="34" charset="-122"/>
                <a:ea typeface="微软雅黑" panose="020B0503020204020204" pitchFamily="34" charset="-122"/>
                <a:cs typeface="Times New Roman" pitchFamily="18" charset="0"/>
              </a:rPr>
              <a:t>难题（</a:t>
            </a:r>
            <a:r>
              <a:rPr lang="en-US" altLang="zh-CN" sz="1600" dirty="0" smtClean="0">
                <a:latin typeface="微软雅黑" panose="020B0503020204020204" pitchFamily="34" charset="-122"/>
                <a:ea typeface="微软雅黑" panose="020B0503020204020204" pitchFamily="34" charset="-122"/>
                <a:cs typeface="Times New Roman" pitchFamily="18" charset="0"/>
              </a:rPr>
              <a:t>cryptographic puzzle</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p:txBody>
      </p:sp>
      <p:sp>
        <p:nvSpPr>
          <p:cNvPr id="4" name="矩形 3"/>
          <p:cNvSpPr/>
          <p:nvPr/>
        </p:nvSpPr>
        <p:spPr>
          <a:xfrm>
            <a:off x="4610100" y="2072491"/>
            <a:ext cx="4371975" cy="36009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altLang="zh-CN" sz="1600" dirty="0"/>
              <a:t> "</a:t>
            </a:r>
            <a:r>
              <a:rPr lang="en-US" altLang="zh-CN" sz="1600" dirty="0" err="1"/>
              <a:t>vout</a:t>
            </a:r>
            <a:r>
              <a:rPr lang="en-US" altLang="zh-CN" sz="1600" dirty="0"/>
              <a:t>": [</a:t>
            </a:r>
          </a:p>
          <a:p>
            <a:pPr algn="just"/>
            <a:r>
              <a:rPr lang="en-US" altLang="zh-CN" sz="1600" dirty="0"/>
              <a:t>    {</a:t>
            </a:r>
          </a:p>
          <a:p>
            <a:pPr algn="just"/>
            <a:r>
              <a:rPr lang="en-US" altLang="zh-CN" sz="1600" dirty="0"/>
              <a:t>      "value": 0.01500000,</a:t>
            </a:r>
          </a:p>
          <a:p>
            <a:pPr algn="just"/>
            <a:r>
              <a:rPr lang="en-US" altLang="zh-CN" sz="1600" dirty="0"/>
              <a:t>      "</a:t>
            </a:r>
            <a:r>
              <a:rPr lang="en-US" altLang="zh-CN" sz="1600" dirty="0" err="1"/>
              <a:t>scriptPubKey</a:t>
            </a:r>
            <a:r>
              <a:rPr lang="en-US" altLang="zh-CN" sz="1600" dirty="0"/>
              <a:t>": "DUP HASH160 PUSHDATA(20)[ab68025513c3dbd2f7b92a94e0581f5d50f654e7] EQUALVERIFY CHECKSIG"</a:t>
            </a:r>
          </a:p>
          <a:p>
            <a:pPr algn="just"/>
            <a:r>
              <a:rPr lang="en-US" altLang="zh-CN" sz="1600" dirty="0"/>
              <a:t>    },</a:t>
            </a:r>
          </a:p>
          <a:p>
            <a:pPr algn="just"/>
            <a:r>
              <a:rPr lang="en-US" altLang="zh-CN" sz="1600" dirty="0"/>
              <a:t>    {</a:t>
            </a:r>
          </a:p>
          <a:p>
            <a:pPr algn="just"/>
            <a:r>
              <a:rPr lang="en-US" altLang="zh-CN" sz="1600" dirty="0"/>
              <a:t>      "value": 0.08450000,</a:t>
            </a:r>
          </a:p>
          <a:p>
            <a:pPr algn="just"/>
            <a:r>
              <a:rPr lang="en-US" altLang="zh-CN" sz="1600" dirty="0"/>
              <a:t>      "</a:t>
            </a:r>
            <a:r>
              <a:rPr lang="en-US" altLang="zh-CN" sz="1600" dirty="0" err="1"/>
              <a:t>scriptPubKey</a:t>
            </a:r>
            <a:r>
              <a:rPr lang="en-US" altLang="zh-CN" sz="1600" dirty="0"/>
              <a:t>": "DUP HASH160 PUSHDATA(20)[7f9b1a7fb68d60c536c2fd8aeaa53a8f3cc025a8] EQUALVERIFY CHECKSIG",</a:t>
            </a:r>
          </a:p>
          <a:p>
            <a:pPr algn="just"/>
            <a:r>
              <a:rPr lang="en-US" altLang="zh-CN" sz="1600" dirty="0"/>
              <a:t>    }</a:t>
            </a:r>
          </a:p>
          <a:p>
            <a:pPr algn="just"/>
            <a:r>
              <a:rPr lang="en-US" altLang="zh-CN" sz="1600" dirty="0"/>
              <a:t>  ]</a:t>
            </a:r>
            <a:endParaRPr lang="zh-CN" altLang="en-US" sz="1600" dirty="0"/>
          </a:p>
        </p:txBody>
      </p:sp>
    </p:spTree>
    <p:extLst>
      <p:ext uri="{BB962C8B-B14F-4D97-AF65-F5344CB8AC3E}">
        <p14:creationId xmlns:p14="http://schemas.microsoft.com/office/powerpoint/2010/main" val="47976224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组 1"/>
          <p:cNvPicPr>
            <a:picLocks noChangeAspect="1"/>
          </p:cNvPicPr>
          <p:nvPr/>
        </p:nvPicPr>
        <p:blipFill>
          <a:blip r:embed="rId2"/>
          <a:stretch>
            <a:fillRect/>
          </a:stretch>
        </p:blipFill>
        <p:spPr>
          <a:xfrm>
            <a:off x="0" y="857250"/>
            <a:ext cx="9144000" cy="5143024"/>
          </a:xfrm>
          <a:prstGeom prst="rect">
            <a:avLst/>
          </a:prstGeom>
        </p:spPr>
      </p:pic>
      <p:sp>
        <p:nvSpPr>
          <p:cNvPr id="71" name="文本框 70"/>
          <p:cNvSpPr txBox="1"/>
          <p:nvPr/>
        </p:nvSpPr>
        <p:spPr>
          <a:xfrm>
            <a:off x="3110977" y="1521274"/>
            <a:ext cx="3230276" cy="461665"/>
          </a:xfrm>
          <a:prstGeom prst="rect">
            <a:avLst/>
          </a:prstGeom>
          <a:noFill/>
        </p:spPr>
        <p:txBody>
          <a:bodyPr wrap="square" rtlCol="0">
            <a:spAutoFit/>
          </a:bodyPr>
          <a:lstStyle/>
          <a:p>
            <a:pPr lvl="0"/>
            <a:r>
              <a:rPr lang="zh-CN" altLang="en-US" sz="2400" dirty="0">
                <a:solidFill>
                  <a:srgbClr val="5B9BD5">
                    <a:lumMod val="75000"/>
                  </a:srgbClr>
                </a:solidFill>
                <a:latin typeface="微软雅黑" panose="020B0503020204020204" charset="-122"/>
                <a:ea typeface="微软雅黑" panose="020B0503020204020204" charset="-122"/>
              </a:rPr>
              <a:t>硬分叉成功的例子</a:t>
            </a:r>
          </a:p>
        </p:txBody>
      </p:sp>
      <p:sp>
        <p:nvSpPr>
          <p:cNvPr id="77" name="文本框 76"/>
          <p:cNvSpPr txBox="1"/>
          <p:nvPr/>
        </p:nvSpPr>
        <p:spPr>
          <a:xfrm>
            <a:off x="471192" y="2079856"/>
            <a:ext cx="5975328" cy="978729"/>
          </a:xfrm>
          <a:prstGeom prst="rect">
            <a:avLst/>
          </a:prstGeom>
          <a:noFill/>
        </p:spPr>
        <p:txBody>
          <a:bodyPr wrap="square" rtlCol="0">
            <a:spAutoFit/>
          </a:bodyPr>
          <a:lstStyle/>
          <a:p>
            <a:pPr algn="just">
              <a:lnSpc>
                <a:spcPct val="160000"/>
              </a:lnSpc>
            </a:pP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区块链领域最有名的硬分叉就是：</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BTC</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和</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BCH</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ETC</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和</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ETH</a:t>
            </a:r>
            <a:endParaRPr lang="zh-CN" altLang="en-US" dirty="0">
              <a:solidFill>
                <a:prstClr val="black"/>
              </a:solidFill>
              <a:latin typeface="微软雅黑" panose="020B0503020204020204" charset="-122"/>
              <a:ea typeface="微软雅黑" panose="020B0503020204020204" charset="-122"/>
              <a:sym typeface="+mn-ea"/>
            </a:endParaRPr>
          </a:p>
        </p:txBody>
      </p:sp>
      <p:sp>
        <p:nvSpPr>
          <p:cNvPr id="62" name="文本框 61"/>
          <p:cNvSpPr txBox="1"/>
          <p:nvPr/>
        </p:nvSpPr>
        <p:spPr>
          <a:xfrm>
            <a:off x="471192" y="2761475"/>
            <a:ext cx="8226109" cy="978729"/>
          </a:xfrm>
          <a:prstGeom prst="rect">
            <a:avLst/>
          </a:prstGeom>
          <a:noFill/>
        </p:spPr>
        <p:txBody>
          <a:bodyPr wrap="square" rtlCol="0">
            <a:spAutoFit/>
          </a:bodyPr>
          <a:lstStyle/>
          <a:p>
            <a:pPr algn="just">
              <a:lnSpc>
                <a:spcPct val="160000"/>
              </a:lnSpc>
            </a:pPr>
            <a:r>
              <a:rPr lang="zh-CN" altLang="en-US" sz="15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比特币：</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由比特大陆主导的比特币（</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BTC</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）硬分叉比特币现金（</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BCH</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），自</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2017</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年</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8</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月</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1</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日硬分叉之后，</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BCH</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已稳踞全球加密货币第四名的位置。</a:t>
            </a:r>
            <a:endParaRPr lang="zh-CN" altLang="en-US" dirty="0">
              <a:solidFill>
                <a:prstClr val="black"/>
              </a:solidFill>
              <a:latin typeface="微软雅黑" panose="020B0503020204020204" charset="-122"/>
              <a:ea typeface="微软雅黑" panose="020B0503020204020204" charset="-122"/>
              <a:sym typeface="+mn-ea"/>
            </a:endParaRPr>
          </a:p>
        </p:txBody>
      </p:sp>
      <p:pic>
        <p:nvPicPr>
          <p:cNvPr id="4" name="图片 3" descr="LGlogo"/>
          <p:cNvPicPr>
            <a:picLocks noChangeAspect="1"/>
          </p:cNvPicPr>
          <p:nvPr/>
        </p:nvPicPr>
        <p:blipFill>
          <a:blip r:embed="rId3"/>
          <a:stretch>
            <a:fillRect/>
          </a:stretch>
        </p:blipFill>
        <p:spPr>
          <a:xfrm>
            <a:off x="341471" y="1208246"/>
            <a:ext cx="1941195" cy="431483"/>
          </a:xfrm>
          <a:prstGeom prst="rect">
            <a:avLst/>
          </a:prstGeom>
        </p:spPr>
      </p:pic>
      <p:sp>
        <p:nvSpPr>
          <p:cNvPr id="9" name="文本框 8"/>
          <p:cNvSpPr txBox="1"/>
          <p:nvPr/>
        </p:nvSpPr>
        <p:spPr>
          <a:xfrm>
            <a:off x="471192" y="3864080"/>
            <a:ext cx="8226109" cy="1421928"/>
          </a:xfrm>
          <a:prstGeom prst="rect">
            <a:avLst/>
          </a:prstGeom>
          <a:noFill/>
        </p:spPr>
        <p:txBody>
          <a:bodyPr wrap="square" rtlCol="0">
            <a:spAutoFit/>
          </a:bodyPr>
          <a:lstStyle/>
          <a:p>
            <a:pPr algn="just">
              <a:lnSpc>
                <a:spcPct val="160000"/>
              </a:lnSpc>
            </a:pPr>
            <a:r>
              <a:rPr lang="zh-CN" altLang="en-US" sz="1500" b="1" dirty="0">
                <a:solidFill>
                  <a:srgbClr val="5B9BD5">
                    <a:lumMod val="75000"/>
                  </a:srgbClr>
                </a:solidFill>
                <a:latin typeface="微软雅黑" panose="020B0503020204020204" charset="-122"/>
                <a:ea typeface="微软雅黑" panose="020B0503020204020204" charset="-122"/>
                <a:cs typeface="微软雅黑" panose="020B0503020204020204" charset="-122"/>
                <a:sym typeface="+mn-ea"/>
              </a:rPr>
              <a:t>以太坊：</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而</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ETH</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自从分叉出来以后，身价则一步一步水涨船高，不但大幅超越了原链</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ETC</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，而且一下子晋升成为如今数字货币界的二哥，而</a:t>
            </a:r>
            <a:r>
              <a:rPr lang="en-US" altLang="zh-CN" dirty="0">
                <a:solidFill>
                  <a:prstClr val="black"/>
                </a:solidFill>
                <a:latin typeface="微软雅黑" panose="020B0503020204020204" charset="-122"/>
                <a:ea typeface="微软雅黑" panose="020B0503020204020204" charset="-122"/>
                <a:cs typeface="微软雅黑" panose="020B0503020204020204" charset="-122"/>
                <a:sym typeface="+mn-ea"/>
              </a:rPr>
              <a:t>ETC</a:t>
            </a:r>
            <a:r>
              <a:rPr lang="zh-CN" altLang="en-US" dirty="0">
                <a:solidFill>
                  <a:prstClr val="black"/>
                </a:solidFill>
                <a:latin typeface="微软雅黑" panose="020B0503020204020204" charset="-122"/>
                <a:ea typeface="微软雅黑" panose="020B0503020204020204" charset="-122"/>
                <a:cs typeface="微软雅黑" panose="020B0503020204020204" charset="-122"/>
                <a:sym typeface="+mn-ea"/>
              </a:rPr>
              <a:t>则一步步没落，如今只能坐看潮起潮落，敲敲牛市尾巴的警钟。</a:t>
            </a:r>
            <a:endParaRPr lang="zh-CN" altLang="en-US" dirty="0">
              <a:solidFill>
                <a:prstClr val="black"/>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374775947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A998C4A-4E66-44D5-82D4-A59560566C02}" type="slidenum">
              <a:rPr lang="zh-CN" altLang="en-US" smtClean="0">
                <a:solidFill>
                  <a:prstClr val="black">
                    <a:tint val="75000"/>
                  </a:prstClr>
                </a:solidFill>
              </a:rPr>
              <a:pPr/>
              <a:t>151</a:t>
            </a:fld>
            <a:endParaRPr lang="zh-CN" altLang="en-US" dirty="0">
              <a:solidFill>
                <a:prstClr val="black">
                  <a:tint val="75000"/>
                </a:prstClr>
              </a:solidFill>
            </a:endParaRPr>
          </a:p>
        </p:txBody>
      </p:sp>
      <p:sp>
        <p:nvSpPr>
          <p:cNvPr id="5" name="矩形 4"/>
          <p:cNvSpPr/>
          <p:nvPr/>
        </p:nvSpPr>
        <p:spPr>
          <a:xfrm>
            <a:off x="428596" y="1434139"/>
            <a:ext cx="8258203" cy="363176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比特币概念、发展历史、现状</a:t>
            </a:r>
            <a:endParaRPr lang="en-US" altLang="zh-CN" sz="2400" dirty="0" smtClean="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比特币生态圈</a:t>
            </a:r>
            <a:endParaRPr lang="en-US" altLang="zh-CN" sz="2400" dirty="0" smtClean="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a:solidFill>
                  <a:schemeClr val="tx1"/>
                </a:solidFill>
                <a:ea typeface="黑体" panose="02010609060101010101" pitchFamily="49" charset="-122"/>
                <a:cs typeface="Times New Roman" pitchFamily="18" charset="0"/>
              </a:rPr>
              <a:t>比特币核心概念</a:t>
            </a:r>
            <a:endParaRPr lang="en-US" altLang="zh-CN" sz="2400" dirty="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a:solidFill>
                  <a:schemeClr val="tx1"/>
                </a:solidFill>
                <a:ea typeface="黑体" panose="02010609060101010101" pitchFamily="49" charset="-122"/>
                <a:cs typeface="Times New Roman" pitchFamily="18" charset="0"/>
              </a:rPr>
              <a:t>比特</a:t>
            </a:r>
            <a:r>
              <a:rPr lang="zh-CN" altLang="en-US" sz="2400" dirty="0" smtClean="0">
                <a:solidFill>
                  <a:schemeClr val="tx1"/>
                </a:solidFill>
                <a:ea typeface="黑体" panose="02010609060101010101" pitchFamily="49" charset="-122"/>
                <a:cs typeface="Times New Roman" pitchFamily="18" charset="0"/>
              </a:rPr>
              <a:t>币区块链</a:t>
            </a:r>
            <a:endParaRPr lang="en-US" altLang="zh-CN" sz="2400" dirty="0" smtClean="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a:solidFill>
                  <a:schemeClr val="tx1"/>
                </a:solidFill>
                <a:ea typeface="黑体" panose="02010609060101010101" pitchFamily="49" charset="-122"/>
                <a:cs typeface="Times New Roman" pitchFamily="18" charset="0"/>
              </a:rPr>
              <a:t>比特</a:t>
            </a:r>
            <a:r>
              <a:rPr lang="zh-CN" altLang="en-US" sz="2400" dirty="0" smtClean="0">
                <a:solidFill>
                  <a:schemeClr val="tx1"/>
                </a:solidFill>
                <a:ea typeface="黑体" panose="02010609060101010101" pitchFamily="49" charset="-122"/>
                <a:cs typeface="Times New Roman" pitchFamily="18" charset="0"/>
              </a:rPr>
              <a:t>币高级技术</a:t>
            </a:r>
            <a:endParaRPr lang="zh-CN" altLang="en-US" sz="2400" dirty="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本章小结</a:t>
            </a:r>
            <a:endParaRPr lang="zh-CN" altLang="en-US" sz="3200" dirty="0">
              <a:solidFill>
                <a:schemeClr val="tx1"/>
              </a:solidFill>
              <a:latin typeface="黑体" pitchFamily="49" charset="-122"/>
              <a:ea typeface="黑体" pitchFamily="49" charset="-122"/>
              <a:cs typeface="Arial" pitchFamily="34" charset="0"/>
            </a:endParaRPr>
          </a:p>
        </p:txBody>
      </p:sp>
      <p:sp>
        <p:nvSpPr>
          <p:cNvPr id="6" name="矩形 5"/>
          <p:cNvSpPr/>
          <p:nvPr/>
        </p:nvSpPr>
        <p:spPr>
          <a:xfrm>
            <a:off x="1071538" y="476672"/>
            <a:ext cx="1620957" cy="523220"/>
          </a:xfrm>
          <a:prstGeom prst="rect">
            <a:avLst/>
          </a:prstGeom>
        </p:spPr>
        <p:txBody>
          <a:bodyPr wrap="none">
            <a:spAutoFit/>
          </a:bodyPr>
          <a:lstStyle/>
          <a:p>
            <a:r>
              <a:rPr lang="zh-CN" altLang="en-US" sz="2800" kern="0" dirty="0" smtClean="0">
                <a:solidFill>
                  <a:prstClr val="black"/>
                </a:solidFill>
                <a:ea typeface="黑体" pitchFamily="49" charset="-122"/>
              </a:rPr>
              <a:t>内容提纲</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8997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250" fill="hold"/>
                                        <p:tgtEl>
                                          <p:spTgt spid="5">
                                            <p:txEl>
                                              <p:pRg st="4" end="4"/>
                                            </p:txEl>
                                          </p:spTgt>
                                        </p:tgtEl>
                                        <p:attrNameLst>
                                          <p:attrName>style.color</p:attrName>
                                        </p:attrNameLst>
                                      </p:cBhvr>
                                      <p:to>
                                        <a:srgbClr val="FF0000"/>
                                      </p:to>
                                    </p:animClr>
                                    <p:animClr clrSpc="rgb" dir="cw">
                                      <p:cBhvr>
                                        <p:cTn id="7" dur="250" fill="hold"/>
                                        <p:tgtEl>
                                          <p:spTgt spid="5">
                                            <p:txEl>
                                              <p:pRg st="4" end="4"/>
                                            </p:txEl>
                                          </p:spTgt>
                                        </p:tgtEl>
                                        <p:attrNameLst>
                                          <p:attrName>fillcolor</p:attrName>
                                        </p:attrNameLst>
                                      </p:cBhvr>
                                      <p:to>
                                        <a:srgbClr val="FF0000"/>
                                      </p:to>
                                    </p:animClr>
                                    <p:set>
                                      <p:cBhvr>
                                        <p:cTn id="8" dur="250" fill="hold"/>
                                        <p:tgtEl>
                                          <p:spTgt spid="5">
                                            <p:txEl>
                                              <p:pRg st="4" end="4"/>
                                            </p:txEl>
                                          </p:spTgt>
                                        </p:tgtEl>
                                        <p:attrNameLst>
                                          <p:attrName>fill.type</p:attrName>
                                        </p:attrNameLst>
                                      </p:cBhvr>
                                      <p:to>
                                        <p:strVal val="solid"/>
                                      </p:to>
                                    </p:set>
                                    <p:set>
                                      <p:cBhvr>
                                        <p:cTn id="9" dur="250" fill="hold"/>
                                        <p:tgtEl>
                                          <p:spTgt spid="5">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比特币高级技术</a:t>
            </a:r>
          </a:p>
        </p:txBody>
      </p:sp>
      <p:sp>
        <p:nvSpPr>
          <p:cNvPr id="3" name="矩形 2"/>
          <p:cNvSpPr/>
          <p:nvPr/>
        </p:nvSpPr>
        <p:spPr>
          <a:xfrm>
            <a:off x="428596" y="1434139"/>
            <a:ext cx="8258203" cy="347787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a:solidFill>
                  <a:srgbClr val="FF0000"/>
                </a:solidFill>
                <a:ea typeface="黑体" panose="02010609060101010101" pitchFamily="49" charset="-122"/>
                <a:cs typeface="Times New Roman" pitchFamily="18" charset="0"/>
              </a:rPr>
              <a:t>比特</a:t>
            </a:r>
            <a:r>
              <a:rPr lang="zh-CN" altLang="en-US" sz="2400" dirty="0" smtClean="0">
                <a:solidFill>
                  <a:srgbClr val="FF0000"/>
                </a:solidFill>
                <a:ea typeface="黑体" panose="02010609060101010101" pitchFamily="49" charset="-122"/>
                <a:cs typeface="Times New Roman" pitchFamily="18" charset="0"/>
              </a:rPr>
              <a:t>币可扩展性</a:t>
            </a:r>
            <a:endParaRPr lang="en-US" altLang="zh-CN" sz="2400" dirty="0" smtClean="0">
              <a:solidFill>
                <a:srgbClr val="FF0000"/>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anose="05000000000000000000" pitchFamily="2" charset="2"/>
              <a:buChar char="Ø"/>
              <a:defRPr/>
            </a:pPr>
            <a:r>
              <a:rPr lang="zh-CN" altLang="en-US" sz="2000" dirty="0">
                <a:solidFill>
                  <a:schemeClr val="tx1"/>
                </a:solidFill>
                <a:ea typeface="黑体" panose="02010609060101010101" pitchFamily="49" charset="-122"/>
                <a:cs typeface="Times New Roman" pitchFamily="18" charset="0"/>
              </a:rPr>
              <a:t>链</a:t>
            </a:r>
            <a:r>
              <a:rPr lang="zh-CN" altLang="en-US" sz="2000" dirty="0" smtClean="0">
                <a:solidFill>
                  <a:schemeClr val="tx1"/>
                </a:solidFill>
                <a:ea typeface="黑体" panose="02010609060101010101" pitchFamily="49" charset="-122"/>
                <a:cs typeface="Times New Roman" pitchFamily="18" charset="0"/>
              </a:rPr>
              <a:t>上扩容（</a:t>
            </a:r>
            <a:r>
              <a:rPr lang="en-US" altLang="zh-CN" sz="2000" dirty="0" smtClean="0">
                <a:solidFill>
                  <a:schemeClr val="tx1"/>
                </a:solidFill>
                <a:ea typeface="黑体" panose="02010609060101010101" pitchFamily="49" charset="-122"/>
                <a:cs typeface="Times New Roman" pitchFamily="18" charset="0"/>
              </a:rPr>
              <a:t>on-chain scaling</a:t>
            </a:r>
            <a:r>
              <a:rPr lang="zh-CN" altLang="en-US" sz="2000" dirty="0" smtClean="0">
                <a:solidFill>
                  <a:schemeClr val="tx1"/>
                </a:solidFill>
                <a:ea typeface="黑体" panose="02010609060101010101" pitchFamily="49" charset="-122"/>
                <a:cs typeface="Times New Roman" pitchFamily="18" charset="0"/>
              </a:rPr>
              <a:t>）</a:t>
            </a:r>
            <a:endParaRPr lang="en-US" altLang="zh-CN" sz="2000" dirty="0" smtClean="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anose="05000000000000000000" pitchFamily="2" charset="2"/>
              <a:buChar char="Ø"/>
              <a:defRPr/>
            </a:pPr>
            <a:r>
              <a:rPr lang="zh-CN" altLang="en-US" sz="2000" dirty="0">
                <a:solidFill>
                  <a:schemeClr val="tx1"/>
                </a:solidFill>
                <a:ea typeface="黑体" panose="02010609060101010101" pitchFamily="49" charset="-122"/>
                <a:cs typeface="Times New Roman" pitchFamily="18" charset="0"/>
              </a:rPr>
              <a:t>链</a:t>
            </a:r>
            <a:r>
              <a:rPr lang="zh-CN" altLang="en-US" sz="2000" dirty="0" smtClean="0">
                <a:solidFill>
                  <a:schemeClr val="tx1"/>
                </a:solidFill>
                <a:ea typeface="黑体" panose="02010609060101010101" pitchFamily="49" charset="-122"/>
                <a:cs typeface="Times New Roman" pitchFamily="18" charset="0"/>
              </a:rPr>
              <a:t>下扩容（</a:t>
            </a:r>
            <a:r>
              <a:rPr lang="en-US" altLang="zh-CN" sz="2000" dirty="0" smtClean="0">
                <a:solidFill>
                  <a:schemeClr val="tx1"/>
                </a:solidFill>
                <a:ea typeface="黑体" panose="02010609060101010101" pitchFamily="49" charset="-122"/>
                <a:cs typeface="Times New Roman" pitchFamily="18" charset="0"/>
              </a:rPr>
              <a:t>off-chain scaling</a:t>
            </a:r>
            <a:r>
              <a:rPr lang="zh-CN" altLang="en-US" sz="2000" dirty="0" smtClean="0">
                <a:solidFill>
                  <a:schemeClr val="tx1"/>
                </a:solidFill>
                <a:ea typeface="黑体" panose="02010609060101010101" pitchFamily="49" charset="-122"/>
                <a:cs typeface="Times New Roman" pitchFamily="18" charset="0"/>
              </a:rPr>
              <a:t>）</a:t>
            </a:r>
            <a:endParaRPr lang="en-US" altLang="zh-CN" sz="2000" dirty="0" smtClean="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侧链</a:t>
            </a:r>
            <a:r>
              <a:rPr lang="zh-CN" altLang="en-US" sz="2400" dirty="0">
                <a:solidFill>
                  <a:schemeClr val="tx1"/>
                </a:solidFill>
                <a:ea typeface="黑体" panose="02010609060101010101" pitchFamily="49" charset="-122"/>
                <a:cs typeface="Times New Roman" pitchFamily="18" charset="0"/>
              </a:rPr>
              <a:t>技术</a:t>
            </a:r>
            <a:endParaRPr lang="en-US" altLang="zh-CN" sz="2400" dirty="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跨链技术</a:t>
            </a:r>
            <a:endParaRPr lang="en-US" altLang="zh-CN" sz="2400" dirty="0" smtClean="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闪电网络</a:t>
            </a:r>
            <a:endParaRPr lang="en-US" altLang="zh-CN" sz="2400" dirty="0" smtClean="0">
              <a:solidFill>
                <a:schemeClr val="tx1"/>
              </a:solidFill>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288097643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1538" y="476672"/>
            <a:ext cx="1620957" cy="523220"/>
          </a:xfrm>
          <a:prstGeom prst="rect">
            <a:avLst/>
          </a:prstGeom>
        </p:spPr>
        <p:txBody>
          <a:bodyPr wrap="none">
            <a:spAutoFit/>
          </a:bodyPr>
          <a:lstStyle/>
          <a:p>
            <a:r>
              <a:rPr lang="zh-CN" altLang="en-US" sz="2800" kern="0" dirty="0" smtClean="0">
                <a:solidFill>
                  <a:prstClr val="black"/>
                </a:solidFill>
                <a:ea typeface="黑体" pitchFamily="49" charset="-122"/>
              </a:rPr>
              <a:t>本章小结</a:t>
            </a:r>
            <a:endParaRPr lang="zh-CN" altLang="en-US" sz="2800" kern="0" dirty="0">
              <a:solidFill>
                <a:prstClr val="black"/>
              </a:solidFill>
              <a:ea typeface="黑体" pitchFamily="49" charset="-122"/>
            </a:endParaRPr>
          </a:p>
        </p:txBody>
      </p:sp>
      <p:sp>
        <p:nvSpPr>
          <p:cNvPr id="3" name="矩形 2"/>
          <p:cNvSpPr/>
          <p:nvPr/>
        </p:nvSpPr>
        <p:spPr>
          <a:xfrm>
            <a:off x="428596" y="1434139"/>
            <a:ext cx="8258203" cy="301621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了解比特币概念、发展历史、现状</a:t>
            </a:r>
            <a:endParaRPr lang="en-US" altLang="zh-CN" sz="2400" dirty="0" smtClean="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熟悉比特币生态圈</a:t>
            </a:r>
            <a:endParaRPr lang="en-US" altLang="zh-CN" sz="2400" dirty="0" smtClean="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理解比特</a:t>
            </a:r>
            <a:r>
              <a:rPr lang="zh-CN" altLang="en-US" sz="2400" dirty="0">
                <a:solidFill>
                  <a:schemeClr val="tx1"/>
                </a:solidFill>
                <a:ea typeface="黑体" panose="02010609060101010101" pitchFamily="49" charset="-122"/>
                <a:cs typeface="Times New Roman" pitchFamily="18" charset="0"/>
              </a:rPr>
              <a:t>币核心概念</a:t>
            </a:r>
            <a:endParaRPr lang="en-US" altLang="zh-CN" sz="2400" dirty="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a:solidFill>
                  <a:schemeClr val="tx1"/>
                </a:solidFill>
                <a:ea typeface="黑体" panose="02010609060101010101" pitchFamily="49" charset="-122"/>
                <a:cs typeface="Times New Roman" pitchFamily="18" charset="0"/>
              </a:rPr>
              <a:t>掌握</a:t>
            </a:r>
            <a:r>
              <a:rPr lang="zh-CN" altLang="en-US" sz="2400" dirty="0" smtClean="0">
                <a:solidFill>
                  <a:schemeClr val="tx1"/>
                </a:solidFill>
                <a:ea typeface="黑体" panose="02010609060101010101" pitchFamily="49" charset="-122"/>
                <a:cs typeface="Times New Roman" pitchFamily="18" charset="0"/>
              </a:rPr>
              <a:t>比特币区块链</a:t>
            </a:r>
            <a:endParaRPr lang="en-US" altLang="zh-CN" sz="2400" dirty="0" smtClean="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了解比特币</a:t>
            </a:r>
            <a:r>
              <a:rPr lang="zh-CN" altLang="en-US" sz="2400" smtClean="0">
                <a:solidFill>
                  <a:schemeClr val="tx1"/>
                </a:solidFill>
                <a:ea typeface="黑体" panose="02010609060101010101" pitchFamily="49" charset="-122"/>
                <a:cs typeface="Times New Roman" pitchFamily="18" charset="0"/>
              </a:rPr>
              <a:t>高级技术</a:t>
            </a:r>
            <a:endParaRPr lang="zh-CN" altLang="en-US" sz="2400" dirty="0">
              <a:solidFill>
                <a:schemeClr val="tx1"/>
              </a:solidFill>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3056796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4134465"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交易输出：序列化</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260186" y="1262525"/>
            <a:ext cx="8788564" cy="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序列化：</a:t>
            </a:r>
            <a:r>
              <a:rPr lang="zh-CN" altLang="en-US" sz="1800" dirty="0" smtClean="0">
                <a:latin typeface="微软雅黑" panose="020B0503020204020204" pitchFamily="34" charset="-122"/>
                <a:ea typeface="微软雅黑" panose="020B0503020204020204" pitchFamily="34" charset="-122"/>
                <a:cs typeface="Times New Roman" pitchFamily="18" charset="0"/>
              </a:rPr>
              <a:t>将</a:t>
            </a:r>
            <a:r>
              <a:rPr lang="zh-CN" altLang="en-US" sz="1800" dirty="0">
                <a:latin typeface="微软雅黑" panose="020B0503020204020204" pitchFamily="34" charset="-122"/>
                <a:ea typeface="微软雅黑" panose="020B0503020204020204" pitchFamily="34" charset="-122"/>
                <a:cs typeface="Times New Roman" pitchFamily="18" charset="0"/>
              </a:rPr>
              <a:t>内部的数据结构表示转换为可以</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一次发送一个</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字节格式</a:t>
            </a:r>
            <a:r>
              <a:rPr lang="zh-CN" altLang="en-US" sz="1800" dirty="0" smtClean="0">
                <a:latin typeface="微软雅黑" panose="020B0503020204020204" pitchFamily="34" charset="-122"/>
                <a:ea typeface="微软雅黑" panose="020B0503020204020204" pitchFamily="34" charset="-122"/>
                <a:cs typeface="Times New Roman" pitchFamily="18" charset="0"/>
              </a:rPr>
              <a:t>（字节流）过程。</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49942703"/>
              </p:ext>
            </p:extLst>
          </p:nvPr>
        </p:nvGraphicFramePr>
        <p:xfrm>
          <a:off x="1166788" y="1939033"/>
          <a:ext cx="7324725" cy="1605280"/>
        </p:xfrm>
        <a:graphic>
          <a:graphicData uri="http://schemas.openxmlformats.org/drawingml/2006/table">
            <a:tbl>
              <a:tblPr firstRow="1" firstCol="1" bandRow="1">
                <a:tableStyleId>{5940675A-B579-460E-94D1-54222C63F5DA}</a:tableStyleId>
              </a:tblPr>
              <a:tblGrid>
                <a:gridCol w="1579644"/>
                <a:gridCol w="1579644"/>
                <a:gridCol w="4165437"/>
              </a:tblGrid>
              <a:tr h="0">
                <a:tc>
                  <a:txBody>
                    <a:bodyPr/>
                    <a:lstStyle/>
                    <a:p>
                      <a:pPr indent="266700" algn="ctr">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rPr>
                        <a:t>字段</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c>
                  <a:txBody>
                    <a:bodyPr/>
                    <a:lstStyle/>
                    <a:p>
                      <a:pPr indent="266700" algn="ctr">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rPr>
                        <a:t>大小</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c>
                  <a:txBody>
                    <a:bodyPr/>
                    <a:lstStyle/>
                    <a:p>
                      <a:pPr indent="266700" algn="ctr">
                        <a:lnSpc>
                          <a:spcPct val="150000"/>
                        </a:lnSpc>
                        <a:spcBef>
                          <a:spcPts val="600"/>
                        </a:spcBef>
                        <a:spcAft>
                          <a:spcPts val="600"/>
                        </a:spcAft>
                      </a:pPr>
                      <a:r>
                        <a:rPr lang="zh-CN" sz="1600" kern="100">
                          <a:effectLst/>
                          <a:latin typeface="微软雅黑" panose="020B0503020204020204" pitchFamily="34" charset="-122"/>
                          <a:ea typeface="微软雅黑" panose="020B0503020204020204" pitchFamily="34" charset="-122"/>
                        </a:rPr>
                        <a:t>描述</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r>
              <a:tr h="0">
                <a:tc>
                  <a:txBody>
                    <a:bodyPr/>
                    <a:lstStyle/>
                    <a:p>
                      <a:pPr algn="ctr">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rPr>
                        <a:t>总量</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c>
                  <a:txBody>
                    <a:bodyPr/>
                    <a:lstStyle/>
                    <a:p>
                      <a:pPr algn="ctr">
                        <a:lnSpc>
                          <a:spcPct val="150000"/>
                        </a:lnSpc>
                        <a:spcBef>
                          <a:spcPts val="600"/>
                        </a:spcBef>
                        <a:spcAft>
                          <a:spcPts val="600"/>
                        </a:spcAft>
                      </a:pPr>
                      <a:r>
                        <a:rPr lang="en-US" sz="1600" kern="100" dirty="0">
                          <a:effectLst/>
                          <a:latin typeface="微软雅黑" panose="020B0503020204020204" pitchFamily="34" charset="-122"/>
                          <a:ea typeface="微软雅黑" panose="020B0503020204020204" pitchFamily="34" charset="-122"/>
                        </a:rPr>
                        <a:t>8</a:t>
                      </a:r>
                      <a:r>
                        <a:rPr lang="zh-CN" sz="1600" kern="100" dirty="0">
                          <a:effectLst/>
                          <a:latin typeface="微软雅黑" panose="020B0503020204020204" pitchFamily="34" charset="-122"/>
                          <a:ea typeface="微软雅黑" panose="020B0503020204020204" pitchFamily="34" charset="-122"/>
                        </a:rPr>
                        <a:t>个字节</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c>
                  <a:txBody>
                    <a:bodyPr/>
                    <a:lstStyle/>
                    <a:p>
                      <a:pPr algn="ctr">
                        <a:lnSpc>
                          <a:spcPct val="150000"/>
                        </a:lnSpc>
                        <a:spcBef>
                          <a:spcPts val="600"/>
                        </a:spcBef>
                        <a:spcAft>
                          <a:spcPts val="600"/>
                        </a:spcAft>
                      </a:pPr>
                      <a:r>
                        <a:rPr lang="zh-CN" sz="1600" kern="100">
                          <a:effectLst/>
                          <a:latin typeface="微软雅黑" panose="020B0503020204020204" pitchFamily="34" charset="-122"/>
                          <a:ea typeface="微软雅黑" panose="020B0503020204020204" pitchFamily="34" charset="-122"/>
                        </a:rPr>
                        <a:t>比特币值（单位为聪，即</a:t>
                      </a:r>
                      <a:r>
                        <a:rPr lang="en-US" sz="1600" kern="100">
                          <a:effectLst/>
                          <a:latin typeface="微软雅黑" panose="020B0503020204020204" pitchFamily="34" charset="-122"/>
                          <a:ea typeface="微软雅黑" panose="020B0503020204020204" pitchFamily="34" charset="-122"/>
                        </a:rPr>
                        <a:t>10</a:t>
                      </a:r>
                      <a:r>
                        <a:rPr lang="en-US" sz="1600" kern="100" baseline="30000">
                          <a:effectLst/>
                          <a:latin typeface="微软雅黑" panose="020B0503020204020204" pitchFamily="34" charset="-122"/>
                          <a:ea typeface="微软雅黑" panose="020B0503020204020204" pitchFamily="34" charset="-122"/>
                        </a:rPr>
                        <a:t>-8</a:t>
                      </a:r>
                      <a:r>
                        <a:rPr lang="zh-CN" sz="1600" kern="100">
                          <a:effectLst/>
                          <a:latin typeface="微软雅黑" panose="020B0503020204020204" pitchFamily="34" charset="-122"/>
                          <a:ea typeface="微软雅黑" panose="020B0503020204020204" pitchFamily="34" charset="-122"/>
                        </a:rPr>
                        <a:t>比特币）</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r>
              <a:tr h="0">
                <a:tc>
                  <a:txBody>
                    <a:bodyPr/>
                    <a:lstStyle/>
                    <a:p>
                      <a:pPr algn="ctr">
                        <a:lnSpc>
                          <a:spcPct val="150000"/>
                        </a:lnSpc>
                        <a:spcBef>
                          <a:spcPts val="600"/>
                        </a:spcBef>
                        <a:spcAft>
                          <a:spcPts val="600"/>
                        </a:spcAft>
                      </a:pPr>
                      <a:r>
                        <a:rPr lang="zh-CN" sz="1600" kern="100">
                          <a:effectLst/>
                          <a:latin typeface="微软雅黑" panose="020B0503020204020204" pitchFamily="34" charset="-122"/>
                          <a:ea typeface="微软雅黑" panose="020B0503020204020204" pitchFamily="34" charset="-122"/>
                        </a:rPr>
                        <a:t>锁定脚本尺寸</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c>
                  <a:txBody>
                    <a:bodyPr/>
                    <a:lstStyle/>
                    <a:p>
                      <a:pPr algn="ctr">
                        <a:lnSpc>
                          <a:spcPct val="150000"/>
                        </a:lnSpc>
                        <a:spcBef>
                          <a:spcPts val="600"/>
                        </a:spcBef>
                        <a:spcAft>
                          <a:spcPts val="600"/>
                        </a:spcAft>
                      </a:pPr>
                      <a:r>
                        <a:rPr lang="en-US" sz="1600" kern="100">
                          <a:effectLst/>
                          <a:latin typeface="微软雅黑" panose="020B0503020204020204" pitchFamily="34" charset="-122"/>
                          <a:ea typeface="微软雅黑" panose="020B0503020204020204" pitchFamily="34" charset="-122"/>
                        </a:rPr>
                        <a:t>1</a:t>
                      </a:r>
                      <a:r>
                        <a:rPr lang="zh-CN" sz="1600" kern="100">
                          <a:effectLst/>
                          <a:latin typeface="微软雅黑" panose="020B0503020204020204" pitchFamily="34" charset="-122"/>
                          <a:ea typeface="微软雅黑" panose="020B0503020204020204" pitchFamily="34" charset="-122"/>
                        </a:rPr>
                        <a:t>–</a:t>
                      </a:r>
                      <a:r>
                        <a:rPr lang="en-US" sz="1600" kern="100">
                          <a:effectLst/>
                          <a:latin typeface="微软雅黑" panose="020B0503020204020204" pitchFamily="34" charset="-122"/>
                          <a:ea typeface="微软雅黑" panose="020B0503020204020204" pitchFamily="34" charset="-122"/>
                        </a:rPr>
                        <a:t>9</a:t>
                      </a:r>
                      <a:r>
                        <a:rPr lang="zh-CN" sz="1600" kern="100">
                          <a:effectLst/>
                          <a:latin typeface="微软雅黑" panose="020B0503020204020204" pitchFamily="34" charset="-122"/>
                          <a:ea typeface="微软雅黑" panose="020B0503020204020204" pitchFamily="34" charset="-122"/>
                        </a:rPr>
                        <a:t>个字节</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c>
                  <a:txBody>
                    <a:bodyPr/>
                    <a:lstStyle/>
                    <a:p>
                      <a:pPr algn="ctr">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rPr>
                        <a:t>锁定脚本长度</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r>
              <a:tr h="0">
                <a:tc>
                  <a:txBody>
                    <a:bodyPr/>
                    <a:lstStyle/>
                    <a:p>
                      <a:pPr algn="ctr">
                        <a:lnSpc>
                          <a:spcPct val="150000"/>
                        </a:lnSpc>
                        <a:spcBef>
                          <a:spcPts val="600"/>
                        </a:spcBef>
                        <a:spcAft>
                          <a:spcPts val="600"/>
                        </a:spcAft>
                      </a:pPr>
                      <a:r>
                        <a:rPr lang="zh-CN" sz="1600" kern="100">
                          <a:effectLst/>
                          <a:latin typeface="微软雅黑" panose="020B0503020204020204" pitchFamily="34" charset="-122"/>
                          <a:ea typeface="微软雅黑" panose="020B0503020204020204" pitchFamily="34" charset="-122"/>
                        </a:rPr>
                        <a:t>锁定脚本</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c>
                  <a:txBody>
                    <a:bodyPr/>
                    <a:lstStyle/>
                    <a:p>
                      <a:pPr algn="ctr">
                        <a:lnSpc>
                          <a:spcPct val="150000"/>
                        </a:lnSpc>
                        <a:spcBef>
                          <a:spcPts val="600"/>
                        </a:spcBef>
                        <a:spcAft>
                          <a:spcPts val="600"/>
                        </a:spcAft>
                      </a:pPr>
                      <a:r>
                        <a:rPr lang="zh-CN" sz="1600" kern="100">
                          <a:effectLst/>
                          <a:latin typeface="微软雅黑" panose="020B0503020204020204" pitchFamily="34" charset="-122"/>
                          <a:ea typeface="微软雅黑" panose="020B0503020204020204" pitchFamily="34" charset="-122"/>
                        </a:rPr>
                        <a:t>变长</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c>
                  <a:txBody>
                    <a:bodyPr/>
                    <a:lstStyle/>
                    <a:p>
                      <a:pPr algn="ctr">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rPr>
                        <a:t>一个定义了支付输出所需条件的脚本</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17780" marB="17780"/>
                </a:tc>
              </a:tr>
            </a:tbl>
          </a:graphicData>
        </a:graphic>
      </p:graphicFrame>
      <p:sp>
        <p:nvSpPr>
          <p:cNvPr id="5" name="内容占位符 2"/>
          <p:cNvSpPr txBox="1">
            <a:spLocks/>
          </p:cNvSpPr>
          <p:nvPr/>
        </p:nvSpPr>
        <p:spPr bwMode="auto">
          <a:xfrm>
            <a:off x="260186" y="3624725"/>
            <a:ext cx="8788564" cy="4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反序列化或交易</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解析：</a:t>
            </a:r>
            <a:r>
              <a:rPr lang="zh-CN" altLang="en-US" sz="1800" dirty="0" smtClean="0">
                <a:latin typeface="微软雅黑" panose="020B0503020204020204" pitchFamily="34" charset="-122"/>
                <a:ea typeface="微软雅黑" panose="020B0503020204020204" pitchFamily="34" charset="-122"/>
                <a:cs typeface="Times New Roman" pitchFamily="18" charset="0"/>
              </a:rPr>
              <a:t>从交易字节</a:t>
            </a:r>
            <a:r>
              <a:rPr lang="zh-CN" altLang="en-US" sz="1800" dirty="0">
                <a:latin typeface="微软雅黑" panose="020B0503020204020204" pitchFamily="34" charset="-122"/>
                <a:ea typeface="微软雅黑" panose="020B0503020204020204" pitchFamily="34" charset="-122"/>
                <a:cs typeface="Times New Roman" pitchFamily="18" charset="0"/>
              </a:rPr>
              <a:t>流表示转换为函数库的内部数据结构</a:t>
            </a:r>
            <a:r>
              <a:rPr lang="zh-CN" altLang="en-US" sz="1800" dirty="0" smtClean="0">
                <a:latin typeface="微软雅黑" panose="020B0503020204020204" pitchFamily="34" charset="-122"/>
                <a:ea typeface="微软雅黑" panose="020B0503020204020204" pitchFamily="34" charset="-122"/>
                <a:cs typeface="Times New Roman" pitchFamily="18" charset="0"/>
              </a:rPr>
              <a:t>表示的过程。</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pic>
        <p:nvPicPr>
          <p:cNvPr id="14339" name="Picture 3" descr="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788" y="4124325"/>
            <a:ext cx="2792369" cy="260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descr="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146" y="4189046"/>
            <a:ext cx="2781367" cy="254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6" descr="im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750" y="4124325"/>
            <a:ext cx="8693150" cy="261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39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交易输入</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260186" y="1262524"/>
            <a:ext cx="8788564" cy="167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交易输入</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2000" dirty="0" smtClean="0">
                <a:latin typeface="微软雅黑" panose="020B0503020204020204" pitchFamily="34" charset="-122"/>
                <a:ea typeface="微软雅黑" panose="020B0503020204020204" pitchFamily="34" charset="-122"/>
                <a:cs typeface="Times New Roman" pitchFamily="18" charset="0"/>
              </a:rPr>
              <a:t>指向</a:t>
            </a:r>
            <a:r>
              <a:rPr lang="en-US" altLang="zh-CN" sz="2000" dirty="0" smtClean="0">
                <a:latin typeface="微软雅黑" panose="020B0503020204020204" pitchFamily="34" charset="-122"/>
                <a:ea typeface="微软雅黑" panose="020B0503020204020204" pitchFamily="34" charset="-122"/>
                <a:cs typeface="Times New Roman" pitchFamily="18" charset="0"/>
              </a:rPr>
              <a:t>UTXO</a:t>
            </a:r>
            <a:r>
              <a:rPr lang="zh-CN" altLang="en-US" sz="2000" dirty="0">
                <a:latin typeface="微软雅黑" panose="020B0503020204020204" pitchFamily="34" charset="-122"/>
                <a:ea typeface="微软雅黑" panose="020B0503020204020204" pitchFamily="34" charset="-122"/>
                <a:cs typeface="Times New Roman" pitchFamily="18" charset="0"/>
              </a:rPr>
              <a:t>的</a:t>
            </a:r>
            <a:r>
              <a:rPr lang="zh-CN" altLang="en-US" sz="2000" dirty="0" smtClean="0">
                <a:latin typeface="微软雅黑" panose="020B0503020204020204" pitchFamily="34" charset="-122"/>
                <a:ea typeface="微软雅黑" panose="020B0503020204020204" pitchFamily="34" charset="-122"/>
                <a:cs typeface="Times New Roman" pitchFamily="18" charset="0"/>
              </a:rPr>
              <a:t>指针，并</a:t>
            </a:r>
            <a:r>
              <a:rPr lang="zh-CN" altLang="en-US" sz="2000" dirty="0">
                <a:latin typeface="微软雅黑" panose="020B0503020204020204" pitchFamily="34" charset="-122"/>
                <a:ea typeface="微软雅黑" panose="020B0503020204020204" pitchFamily="34" charset="-122"/>
                <a:cs typeface="Times New Roman" pitchFamily="18" charset="0"/>
              </a:rPr>
              <a:t>通过解锁脚本提供所有权证明。</a:t>
            </a:r>
          </a:p>
          <a:p>
            <a:pPr eaLnBrk="1" hangingPunct="1">
              <a:lnSpc>
                <a:spcPct val="150000"/>
              </a:lnSpc>
              <a:spcBef>
                <a:spcPts val="300"/>
              </a:spcBef>
              <a:spcAft>
                <a:spcPts val="3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解锁</a:t>
            </a:r>
            <a:r>
              <a:rPr lang="zh-CN" altLang="en-US" sz="1800" dirty="0" smtClean="0">
                <a:latin typeface="微软雅黑" panose="020B0503020204020204" pitchFamily="34" charset="-122"/>
                <a:ea typeface="微软雅黑" panose="020B0503020204020204" pitchFamily="34" charset="-122"/>
                <a:cs typeface="Times New Roman" pitchFamily="18" charset="0"/>
              </a:rPr>
              <a:t>脚本通常是</a:t>
            </a:r>
            <a:r>
              <a:rPr lang="zh-CN" altLang="en-US" sz="1800" dirty="0">
                <a:latin typeface="微软雅黑" panose="020B0503020204020204" pitchFamily="34" charset="-122"/>
                <a:ea typeface="微软雅黑" panose="020B0503020204020204" pitchFamily="34" charset="-122"/>
                <a:cs typeface="Times New Roman" pitchFamily="18" charset="0"/>
              </a:rPr>
              <a:t>一个签名，用来证明拥有在</a:t>
            </a:r>
            <a:r>
              <a:rPr lang="en-US" altLang="zh-CN" sz="1800" dirty="0">
                <a:latin typeface="微软雅黑" panose="020B0503020204020204" pitchFamily="34" charset="-122"/>
                <a:ea typeface="微软雅黑" panose="020B0503020204020204" pitchFamily="34" charset="-122"/>
                <a:cs typeface="Times New Roman" pitchFamily="18" charset="0"/>
              </a:rPr>
              <a:t>UTXO</a:t>
            </a:r>
            <a:r>
              <a:rPr lang="zh-CN" altLang="en-US" sz="1800" dirty="0">
                <a:latin typeface="微软雅黑" panose="020B0503020204020204" pitchFamily="34" charset="-122"/>
                <a:ea typeface="微软雅黑" panose="020B0503020204020204" pitchFamily="34" charset="-122"/>
                <a:cs typeface="Times New Roman" pitchFamily="18" charset="0"/>
              </a:rPr>
              <a:t>锁定脚本</a:t>
            </a:r>
            <a:r>
              <a:rPr lang="zh-CN" altLang="en-US" sz="1800" dirty="0" smtClean="0">
                <a:latin typeface="微软雅黑" panose="020B0503020204020204" pitchFamily="34" charset="-122"/>
                <a:ea typeface="微软雅黑" panose="020B0503020204020204" pitchFamily="34" charset="-122"/>
                <a:cs typeface="Times New Roman" pitchFamily="18" charset="0"/>
              </a:rPr>
              <a:t>中比特币的</a:t>
            </a:r>
            <a:r>
              <a:rPr lang="zh-CN" altLang="en-US" sz="1800" dirty="0">
                <a:latin typeface="微软雅黑" panose="020B0503020204020204" pitchFamily="34" charset="-122"/>
                <a:ea typeface="微软雅黑" panose="020B0503020204020204" pitchFamily="34" charset="-122"/>
                <a:cs typeface="Times New Roman" pitchFamily="18" charset="0"/>
              </a:rPr>
              <a:t>所有权</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一笔交易</a:t>
            </a:r>
            <a:r>
              <a:rPr lang="zh-CN" altLang="en-US" sz="1800" dirty="0" smtClean="0">
                <a:latin typeface="微软雅黑" panose="020B0503020204020204" pitchFamily="34" charset="-122"/>
                <a:ea typeface="微软雅黑" panose="020B0503020204020204" pitchFamily="34" charset="-122"/>
                <a:cs typeface="Times New Roman" pitchFamily="18" charset="0"/>
              </a:rPr>
              <a:t>可包含</a:t>
            </a:r>
            <a:r>
              <a:rPr lang="zh-CN" altLang="en-US" sz="1800" dirty="0">
                <a:latin typeface="微软雅黑" panose="020B0503020204020204" pitchFamily="34" charset="-122"/>
                <a:ea typeface="微软雅黑" panose="020B0503020204020204" pitchFamily="34" charset="-122"/>
                <a:cs typeface="Times New Roman" pitchFamily="18" charset="0"/>
              </a:rPr>
              <a:t>多个输入，即从用户钱包中选择多个可用的</a:t>
            </a:r>
            <a:r>
              <a:rPr lang="en-US" altLang="zh-CN" sz="1800" dirty="0">
                <a:latin typeface="微软雅黑" panose="020B0503020204020204" pitchFamily="34" charset="-122"/>
                <a:ea typeface="微软雅黑" panose="020B0503020204020204" pitchFamily="34" charset="-122"/>
                <a:cs typeface="Times New Roman" pitchFamily="18" charset="0"/>
              </a:rPr>
              <a:t>UTXO</a:t>
            </a:r>
            <a:r>
              <a:rPr lang="zh-CN" altLang="en-US" sz="1800" dirty="0">
                <a:latin typeface="微软雅黑" panose="020B0503020204020204" pitchFamily="34" charset="-122"/>
                <a:ea typeface="微软雅黑" panose="020B0503020204020204" pitchFamily="34" charset="-122"/>
                <a:cs typeface="Times New Roman" pitchFamily="18" charset="0"/>
              </a:rPr>
              <a:t>来组合成付款</a:t>
            </a:r>
            <a:r>
              <a:rPr lang="zh-CN" altLang="en-US" sz="1800" dirty="0" smtClean="0">
                <a:latin typeface="微软雅黑" panose="020B0503020204020204" pitchFamily="34" charset="-122"/>
                <a:ea typeface="微软雅黑" panose="020B0503020204020204" pitchFamily="34" charset="-122"/>
                <a:cs typeface="Times New Roman" pitchFamily="18" charset="0"/>
              </a:rPr>
              <a:t>额。</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endParaRPr lang="zh-CN" altLang="en-US" sz="1800" dirty="0">
              <a:latin typeface="微软雅黑" panose="020B0503020204020204" pitchFamily="34" charset="-122"/>
              <a:ea typeface="微软雅黑" panose="020B0503020204020204" pitchFamily="34" charset="-122"/>
              <a:cs typeface="Times New Roman" pitchFamily="18" charset="0"/>
            </a:endParaRPr>
          </a:p>
        </p:txBody>
      </p:sp>
      <p:sp>
        <p:nvSpPr>
          <p:cNvPr id="8" name="矩形 7"/>
          <p:cNvSpPr/>
          <p:nvPr/>
        </p:nvSpPr>
        <p:spPr>
          <a:xfrm>
            <a:off x="260187" y="3348732"/>
            <a:ext cx="8788564" cy="280076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600" dirty="0"/>
              <a:t>"vin": [</a:t>
            </a:r>
          </a:p>
          <a:p>
            <a:r>
              <a:rPr lang="en-US" altLang="zh-CN" sz="1600" dirty="0"/>
              <a:t>    {</a:t>
            </a:r>
          </a:p>
          <a:p>
            <a:r>
              <a:rPr lang="en-US" altLang="zh-CN" sz="1600" dirty="0"/>
              <a:t>      "txid":"7957a35fe64f80d234d76d83a2a8f1a0d8149a41d81de548f0a65a8a999f6f18",</a:t>
            </a:r>
          </a:p>
          <a:p>
            <a:r>
              <a:rPr lang="en-US" altLang="zh-CN" sz="1600" dirty="0"/>
              <a:t>      "</a:t>
            </a:r>
            <a:r>
              <a:rPr lang="en-US" altLang="zh-CN" sz="1600" dirty="0" err="1"/>
              <a:t>vout</a:t>
            </a:r>
            <a:r>
              <a:rPr lang="en-US" altLang="zh-CN" sz="1600" dirty="0"/>
              <a:t>": 0,  "</a:t>
            </a:r>
            <a:r>
              <a:rPr lang="en-US" altLang="zh-CN" sz="1600" dirty="0" err="1"/>
              <a:t>scriptSig</a:t>
            </a:r>
            <a:r>
              <a:rPr lang="en-US" altLang="zh-CN" sz="1600" dirty="0"/>
              <a:t>":PUSHDATA(72)[3045022100884d142d86652a3f47ba4746ec719bbfbd040a570b1deccbb6498c75c4ae24cb02204b9f039ff08df09cbe9f6addac960298cad530a863ea8f53982c09db8f6e381301] PUSHDATA(65)[0484ecc0d46f1918b30928fa0e4ed99f16a0fb4fde0735e7ade8416ab9fe423cc5412336376789d172787ec3457eee41c04f4938de5cc17b4a10fa336a8d752adf],</a:t>
            </a:r>
          </a:p>
          <a:p>
            <a:r>
              <a:rPr lang="en-US" altLang="zh-CN" sz="1600" dirty="0"/>
              <a:t>      "sequence": 4294967295</a:t>
            </a:r>
          </a:p>
          <a:p>
            <a:r>
              <a:rPr lang="en-US" altLang="zh-CN" sz="1600" dirty="0"/>
              <a:t>    }</a:t>
            </a:r>
          </a:p>
          <a:p>
            <a:r>
              <a:rPr lang="en-US" altLang="zh-CN" sz="1600" dirty="0"/>
              <a:t> </a:t>
            </a:r>
            <a:r>
              <a:rPr lang="en-US" altLang="zh-CN" sz="1600" dirty="0" smtClean="0"/>
              <a:t>]</a:t>
            </a:r>
            <a:endParaRPr lang="en-US" altLang="zh-CN" sz="1600" dirty="0"/>
          </a:p>
        </p:txBody>
      </p:sp>
    </p:spTree>
    <p:extLst>
      <p:ext uri="{BB962C8B-B14F-4D97-AF65-F5344CB8AC3E}">
        <p14:creationId xmlns:p14="http://schemas.microsoft.com/office/powerpoint/2010/main" val="113676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700046154"/>
              </p:ext>
            </p:extLst>
          </p:nvPr>
        </p:nvGraphicFramePr>
        <p:xfrm>
          <a:off x="524950" y="1426765"/>
          <a:ext cx="7994813" cy="2407920"/>
        </p:xfrm>
        <a:graphic>
          <a:graphicData uri="http://schemas.openxmlformats.org/drawingml/2006/table">
            <a:tbl>
              <a:tblPr firstRow="1" firstCol="1" bandRow="1">
                <a:tableStyleId>{5940675A-B579-460E-94D1-54222C63F5DA}</a:tableStyleId>
              </a:tblPr>
              <a:tblGrid>
                <a:gridCol w="1628419"/>
                <a:gridCol w="1480095"/>
                <a:gridCol w="4886299"/>
              </a:tblGrid>
              <a:tr h="0">
                <a:tc>
                  <a:txBody>
                    <a:bodyPr/>
                    <a:lstStyle/>
                    <a:p>
                      <a:pPr marL="0" indent="266700" algn="ctr" defTabSz="914400" rtl="0" eaLnBrk="1" latinLnBrk="0" hangingPunct="1">
                        <a:lnSpc>
                          <a:spcPct val="150000"/>
                        </a:lnSpc>
                        <a:spcBef>
                          <a:spcPts val="600"/>
                        </a:spcBef>
                        <a:spcAft>
                          <a:spcPts val="600"/>
                        </a:spcAft>
                      </a:pPr>
                      <a:r>
                        <a:rPr lang="zh-CN" sz="1600" kern="100" dirty="0">
                          <a:solidFill>
                            <a:schemeClr val="tx1"/>
                          </a:solidFill>
                          <a:effectLst/>
                          <a:latin typeface="微软雅黑" panose="020B0503020204020204" pitchFamily="34" charset="-122"/>
                          <a:ea typeface="微软雅黑" panose="020B0503020204020204" pitchFamily="34" charset="-122"/>
                          <a:cs typeface="+mn-cs"/>
                        </a:rPr>
                        <a:t>字段</a:t>
                      </a:r>
                    </a:p>
                  </a:txBody>
                  <a:tcPr marL="68580" marR="68580" marT="17780" marB="17780"/>
                </a:tc>
                <a:tc>
                  <a:txBody>
                    <a:bodyPr/>
                    <a:lstStyle/>
                    <a:p>
                      <a:pPr marL="0" indent="266700" algn="ctr" defTabSz="914400" rtl="0" eaLnBrk="1" latinLnBrk="0" hangingPunct="1">
                        <a:lnSpc>
                          <a:spcPct val="150000"/>
                        </a:lnSpc>
                        <a:spcBef>
                          <a:spcPts val="600"/>
                        </a:spcBef>
                        <a:spcAft>
                          <a:spcPts val="600"/>
                        </a:spcAft>
                      </a:pPr>
                      <a:r>
                        <a:rPr lang="zh-CN" sz="1600" kern="100" dirty="0">
                          <a:solidFill>
                            <a:schemeClr val="tx1"/>
                          </a:solidFill>
                          <a:effectLst/>
                          <a:latin typeface="微软雅黑" panose="020B0503020204020204" pitchFamily="34" charset="-122"/>
                          <a:ea typeface="微软雅黑" panose="020B0503020204020204" pitchFamily="34" charset="-122"/>
                          <a:cs typeface="+mn-cs"/>
                        </a:rPr>
                        <a:t>大小</a:t>
                      </a:r>
                    </a:p>
                  </a:txBody>
                  <a:tcPr marL="68580" marR="68580" marT="17780" marB="17780"/>
                </a:tc>
                <a:tc>
                  <a:txBody>
                    <a:bodyPr/>
                    <a:lstStyle/>
                    <a:p>
                      <a:pPr marL="0" indent="266700" algn="ctr" defTabSz="914400" rtl="0" eaLnBrk="1" latinLnBrk="0" hangingPunct="1">
                        <a:lnSpc>
                          <a:spcPct val="150000"/>
                        </a:lnSpc>
                        <a:spcBef>
                          <a:spcPts val="600"/>
                        </a:spcBef>
                        <a:spcAft>
                          <a:spcPts val="600"/>
                        </a:spcAft>
                      </a:pPr>
                      <a:r>
                        <a:rPr lang="zh-CN" sz="1600" kern="100">
                          <a:solidFill>
                            <a:schemeClr val="tx1"/>
                          </a:solidFill>
                          <a:effectLst/>
                          <a:latin typeface="微软雅黑" panose="020B0503020204020204" pitchFamily="34" charset="-122"/>
                          <a:ea typeface="微软雅黑" panose="020B0503020204020204" pitchFamily="34" charset="-122"/>
                          <a:cs typeface="+mn-cs"/>
                        </a:rPr>
                        <a:t>描述</a:t>
                      </a:r>
                    </a:p>
                  </a:txBody>
                  <a:tcPr marL="68580" marR="68580" marT="17780" marB="17780"/>
                </a:tc>
              </a:tr>
              <a:tr h="0">
                <a:tc>
                  <a:txBody>
                    <a:bodyPr/>
                    <a:lstStyle/>
                    <a:p>
                      <a:pPr marL="0" algn="ctr" defTabSz="914400" rtl="0" eaLnBrk="1" latinLnBrk="0" hangingPunct="1">
                        <a:lnSpc>
                          <a:spcPct val="150000"/>
                        </a:lnSpc>
                        <a:spcBef>
                          <a:spcPts val="600"/>
                        </a:spcBef>
                        <a:spcAft>
                          <a:spcPts val="600"/>
                        </a:spcAft>
                      </a:pPr>
                      <a:r>
                        <a:rPr lang="zh-CN" sz="1600" kern="100">
                          <a:solidFill>
                            <a:schemeClr val="tx1"/>
                          </a:solidFill>
                          <a:effectLst/>
                          <a:latin typeface="微软雅黑" panose="020B0503020204020204" pitchFamily="34" charset="-122"/>
                          <a:ea typeface="微软雅黑" panose="020B0503020204020204" pitchFamily="34" charset="-122"/>
                          <a:cs typeface="+mn-cs"/>
                        </a:rPr>
                        <a:t>交易</a:t>
                      </a:r>
                    </a:p>
                  </a:txBody>
                  <a:tcPr marL="68580" marR="68580" marT="17780" marB="17780"/>
                </a:tc>
                <a:tc>
                  <a:txBody>
                    <a:bodyPr/>
                    <a:lstStyle/>
                    <a:p>
                      <a:pPr marL="0" algn="ctr" defTabSz="914400" rtl="0" eaLnBrk="1" latinLnBrk="0" hangingPunct="1">
                        <a:lnSpc>
                          <a:spcPct val="150000"/>
                        </a:lnSpc>
                        <a:spcBef>
                          <a:spcPts val="600"/>
                        </a:spcBef>
                        <a:spcAft>
                          <a:spcPts val="600"/>
                        </a:spcAft>
                      </a:pPr>
                      <a:r>
                        <a:rPr lang="en-US" sz="1600" kern="100">
                          <a:solidFill>
                            <a:schemeClr val="tx1"/>
                          </a:solidFill>
                          <a:effectLst/>
                          <a:latin typeface="微软雅黑" panose="020B0503020204020204" pitchFamily="34" charset="-122"/>
                          <a:ea typeface="微软雅黑" panose="020B0503020204020204" pitchFamily="34" charset="-122"/>
                          <a:cs typeface="+mn-cs"/>
                        </a:rPr>
                        <a:t>32</a:t>
                      </a:r>
                      <a:r>
                        <a:rPr lang="zh-CN" sz="1600" kern="100">
                          <a:solidFill>
                            <a:schemeClr val="tx1"/>
                          </a:solidFill>
                          <a:effectLst/>
                          <a:latin typeface="微软雅黑" panose="020B0503020204020204" pitchFamily="34" charset="-122"/>
                          <a:ea typeface="微软雅黑" panose="020B0503020204020204" pitchFamily="34" charset="-122"/>
                          <a:cs typeface="+mn-cs"/>
                        </a:rPr>
                        <a:t>个字节</a:t>
                      </a:r>
                    </a:p>
                  </a:txBody>
                  <a:tcPr marL="68580" marR="68580" marT="17780" marB="17780"/>
                </a:tc>
                <a:tc>
                  <a:txBody>
                    <a:bodyPr/>
                    <a:lstStyle/>
                    <a:p>
                      <a:pPr marL="0" algn="ctr" defTabSz="914400" rtl="0" eaLnBrk="1" latinLnBrk="0" hangingPunct="1">
                        <a:lnSpc>
                          <a:spcPct val="150000"/>
                        </a:lnSpc>
                        <a:spcBef>
                          <a:spcPts val="600"/>
                        </a:spcBef>
                        <a:spcAft>
                          <a:spcPts val="600"/>
                        </a:spcAft>
                      </a:pPr>
                      <a:r>
                        <a:rPr lang="zh-CN" sz="1600" kern="100">
                          <a:solidFill>
                            <a:schemeClr val="tx1"/>
                          </a:solidFill>
                          <a:effectLst/>
                          <a:latin typeface="微软雅黑" panose="020B0503020204020204" pitchFamily="34" charset="-122"/>
                          <a:ea typeface="微软雅黑" panose="020B0503020204020204" pitchFamily="34" charset="-122"/>
                          <a:cs typeface="+mn-cs"/>
                        </a:rPr>
                        <a:t>指向包含被花费的</a:t>
                      </a:r>
                      <a:r>
                        <a:rPr lang="en-US" sz="1600" kern="100">
                          <a:solidFill>
                            <a:schemeClr val="tx1"/>
                          </a:solidFill>
                          <a:effectLst/>
                          <a:latin typeface="微软雅黑" panose="020B0503020204020204" pitchFamily="34" charset="-122"/>
                          <a:ea typeface="微软雅黑" panose="020B0503020204020204" pitchFamily="34" charset="-122"/>
                          <a:cs typeface="+mn-cs"/>
                        </a:rPr>
                        <a:t>UTXO</a:t>
                      </a:r>
                      <a:r>
                        <a:rPr lang="zh-CN" sz="1600" kern="100">
                          <a:solidFill>
                            <a:schemeClr val="tx1"/>
                          </a:solidFill>
                          <a:effectLst/>
                          <a:latin typeface="微软雅黑" panose="020B0503020204020204" pitchFamily="34" charset="-122"/>
                          <a:ea typeface="微软雅黑" panose="020B0503020204020204" pitchFamily="34" charset="-122"/>
                          <a:cs typeface="+mn-cs"/>
                        </a:rPr>
                        <a:t>的交易的散列值</a:t>
                      </a:r>
                    </a:p>
                  </a:txBody>
                  <a:tcPr marL="68580" marR="68580" marT="17780" marB="17780" anchor="ctr"/>
                </a:tc>
              </a:tr>
              <a:tr h="0">
                <a:tc>
                  <a:txBody>
                    <a:bodyPr/>
                    <a:lstStyle/>
                    <a:p>
                      <a:pPr marL="0" algn="ctr" defTabSz="914400" rtl="0" eaLnBrk="1" latinLnBrk="0" hangingPunct="1">
                        <a:lnSpc>
                          <a:spcPct val="150000"/>
                        </a:lnSpc>
                        <a:spcBef>
                          <a:spcPts val="600"/>
                        </a:spcBef>
                        <a:spcAft>
                          <a:spcPts val="600"/>
                        </a:spcAft>
                      </a:pPr>
                      <a:r>
                        <a:rPr lang="zh-CN" sz="1600" kern="100">
                          <a:solidFill>
                            <a:schemeClr val="tx1"/>
                          </a:solidFill>
                          <a:effectLst/>
                          <a:latin typeface="微软雅黑" panose="020B0503020204020204" pitchFamily="34" charset="-122"/>
                          <a:ea typeface="微软雅黑" panose="020B0503020204020204" pitchFamily="34" charset="-122"/>
                          <a:cs typeface="+mn-cs"/>
                        </a:rPr>
                        <a:t>输出索引</a:t>
                      </a:r>
                    </a:p>
                  </a:txBody>
                  <a:tcPr marL="68580" marR="68580" marT="17780" marB="17780"/>
                </a:tc>
                <a:tc>
                  <a:txBody>
                    <a:bodyPr/>
                    <a:lstStyle/>
                    <a:p>
                      <a:pPr marL="0" algn="ctr" defTabSz="914400" rtl="0" eaLnBrk="1" latinLnBrk="0" hangingPunct="1">
                        <a:lnSpc>
                          <a:spcPct val="150000"/>
                        </a:lnSpc>
                        <a:spcBef>
                          <a:spcPts val="600"/>
                        </a:spcBef>
                        <a:spcAft>
                          <a:spcPts val="600"/>
                        </a:spcAft>
                      </a:pPr>
                      <a:r>
                        <a:rPr lang="en-US" sz="1600" kern="100">
                          <a:solidFill>
                            <a:schemeClr val="tx1"/>
                          </a:solidFill>
                          <a:effectLst/>
                          <a:latin typeface="微软雅黑" panose="020B0503020204020204" pitchFamily="34" charset="-122"/>
                          <a:ea typeface="微软雅黑" panose="020B0503020204020204" pitchFamily="34" charset="-122"/>
                          <a:cs typeface="+mn-cs"/>
                        </a:rPr>
                        <a:t>4</a:t>
                      </a:r>
                      <a:r>
                        <a:rPr lang="zh-CN" sz="1600" kern="100">
                          <a:solidFill>
                            <a:schemeClr val="tx1"/>
                          </a:solidFill>
                          <a:effectLst/>
                          <a:latin typeface="微软雅黑" panose="020B0503020204020204" pitchFamily="34" charset="-122"/>
                          <a:ea typeface="微软雅黑" panose="020B0503020204020204" pitchFamily="34" charset="-122"/>
                          <a:cs typeface="+mn-cs"/>
                        </a:rPr>
                        <a:t>个字节</a:t>
                      </a:r>
                    </a:p>
                  </a:txBody>
                  <a:tcPr marL="68580" marR="68580" marT="17780" marB="17780"/>
                </a:tc>
                <a:tc>
                  <a:txBody>
                    <a:bodyPr/>
                    <a:lstStyle/>
                    <a:p>
                      <a:pPr marL="0" algn="ctr" defTabSz="914400" rtl="0" eaLnBrk="1" latinLnBrk="0" hangingPunct="1">
                        <a:lnSpc>
                          <a:spcPct val="150000"/>
                        </a:lnSpc>
                        <a:spcBef>
                          <a:spcPts val="600"/>
                        </a:spcBef>
                        <a:spcAft>
                          <a:spcPts val="600"/>
                        </a:spcAft>
                      </a:pPr>
                      <a:r>
                        <a:rPr lang="zh-CN" sz="1600" kern="100">
                          <a:solidFill>
                            <a:schemeClr val="tx1"/>
                          </a:solidFill>
                          <a:effectLst/>
                          <a:latin typeface="微软雅黑" panose="020B0503020204020204" pitchFamily="34" charset="-122"/>
                          <a:ea typeface="微软雅黑" panose="020B0503020204020204" pitchFamily="34" charset="-122"/>
                          <a:cs typeface="+mn-cs"/>
                        </a:rPr>
                        <a:t>被花费的</a:t>
                      </a:r>
                      <a:r>
                        <a:rPr lang="en-US" sz="1600" kern="100">
                          <a:solidFill>
                            <a:schemeClr val="tx1"/>
                          </a:solidFill>
                          <a:effectLst/>
                          <a:latin typeface="微软雅黑" panose="020B0503020204020204" pitchFamily="34" charset="-122"/>
                          <a:ea typeface="微软雅黑" panose="020B0503020204020204" pitchFamily="34" charset="-122"/>
                          <a:cs typeface="+mn-cs"/>
                        </a:rPr>
                        <a:t>UTXO</a:t>
                      </a:r>
                      <a:r>
                        <a:rPr lang="zh-CN" sz="1600" kern="100">
                          <a:solidFill>
                            <a:schemeClr val="tx1"/>
                          </a:solidFill>
                          <a:effectLst/>
                          <a:latin typeface="微软雅黑" panose="020B0503020204020204" pitchFamily="34" charset="-122"/>
                          <a:ea typeface="微软雅黑" panose="020B0503020204020204" pitchFamily="34" charset="-122"/>
                          <a:cs typeface="+mn-cs"/>
                        </a:rPr>
                        <a:t>的索引号，第一个是</a:t>
                      </a:r>
                      <a:r>
                        <a:rPr lang="en-US" sz="1600" kern="100">
                          <a:solidFill>
                            <a:schemeClr val="tx1"/>
                          </a:solidFill>
                          <a:effectLst/>
                          <a:latin typeface="微软雅黑" panose="020B0503020204020204" pitchFamily="34" charset="-122"/>
                          <a:ea typeface="微软雅黑" panose="020B0503020204020204" pitchFamily="34" charset="-122"/>
                          <a:cs typeface="+mn-cs"/>
                        </a:rPr>
                        <a:t>0</a:t>
                      </a:r>
                      <a:endParaRPr lang="zh-CN" sz="1600"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17780" marB="17780" anchor="ctr"/>
                </a:tc>
              </a:tr>
              <a:tr h="0">
                <a:tc>
                  <a:txBody>
                    <a:bodyPr/>
                    <a:lstStyle/>
                    <a:p>
                      <a:pPr marL="0" algn="ctr" defTabSz="914400" rtl="0" eaLnBrk="1" latinLnBrk="0" hangingPunct="1">
                        <a:lnSpc>
                          <a:spcPct val="150000"/>
                        </a:lnSpc>
                        <a:spcBef>
                          <a:spcPts val="600"/>
                        </a:spcBef>
                        <a:spcAft>
                          <a:spcPts val="600"/>
                        </a:spcAft>
                      </a:pPr>
                      <a:r>
                        <a:rPr lang="zh-CN" sz="1600" kern="100">
                          <a:solidFill>
                            <a:schemeClr val="tx1"/>
                          </a:solidFill>
                          <a:effectLst/>
                          <a:latin typeface="微软雅黑" panose="020B0503020204020204" pitchFamily="34" charset="-122"/>
                          <a:ea typeface="微软雅黑" panose="020B0503020204020204" pitchFamily="34" charset="-122"/>
                          <a:cs typeface="+mn-cs"/>
                        </a:rPr>
                        <a:t>解锁脚本尺寸</a:t>
                      </a:r>
                    </a:p>
                  </a:txBody>
                  <a:tcPr marL="68580" marR="68580" marT="17780" marB="17780"/>
                </a:tc>
                <a:tc>
                  <a:txBody>
                    <a:bodyPr/>
                    <a:lstStyle/>
                    <a:p>
                      <a:pPr marL="0" algn="ctr" defTabSz="914400" rtl="0" eaLnBrk="1" latinLnBrk="0" hangingPunct="1">
                        <a:lnSpc>
                          <a:spcPct val="150000"/>
                        </a:lnSpc>
                        <a:spcBef>
                          <a:spcPts val="600"/>
                        </a:spcBef>
                        <a:spcAft>
                          <a:spcPts val="600"/>
                        </a:spcAft>
                      </a:pPr>
                      <a:r>
                        <a:rPr lang="en-US" sz="1600" kern="100" dirty="0">
                          <a:solidFill>
                            <a:schemeClr val="tx1"/>
                          </a:solidFill>
                          <a:effectLst/>
                          <a:latin typeface="微软雅黑" panose="020B0503020204020204" pitchFamily="34" charset="-122"/>
                          <a:ea typeface="微软雅黑" panose="020B0503020204020204" pitchFamily="34" charset="-122"/>
                          <a:cs typeface="+mn-cs"/>
                        </a:rPr>
                        <a:t>1</a:t>
                      </a:r>
                      <a:r>
                        <a:rPr lang="zh-CN" sz="1600" kern="100" dirty="0">
                          <a:solidFill>
                            <a:schemeClr val="tx1"/>
                          </a:solidFill>
                          <a:effectLst/>
                          <a:latin typeface="微软雅黑" panose="020B0503020204020204" pitchFamily="34" charset="-122"/>
                          <a:ea typeface="微软雅黑" panose="020B0503020204020204" pitchFamily="34" charset="-122"/>
                          <a:cs typeface="+mn-cs"/>
                        </a:rPr>
                        <a:t>–</a:t>
                      </a:r>
                      <a:r>
                        <a:rPr lang="en-US" sz="1600" kern="100" dirty="0">
                          <a:solidFill>
                            <a:schemeClr val="tx1"/>
                          </a:solidFill>
                          <a:effectLst/>
                          <a:latin typeface="微软雅黑" panose="020B0503020204020204" pitchFamily="34" charset="-122"/>
                          <a:ea typeface="微软雅黑" panose="020B0503020204020204" pitchFamily="34" charset="-122"/>
                          <a:cs typeface="+mn-cs"/>
                        </a:rPr>
                        <a:t>9</a:t>
                      </a:r>
                      <a:r>
                        <a:rPr lang="zh-CN" sz="1600" kern="100" dirty="0">
                          <a:solidFill>
                            <a:schemeClr val="tx1"/>
                          </a:solidFill>
                          <a:effectLst/>
                          <a:latin typeface="微软雅黑" panose="020B0503020204020204" pitchFamily="34" charset="-122"/>
                          <a:ea typeface="微软雅黑" panose="020B0503020204020204" pitchFamily="34" charset="-122"/>
                          <a:cs typeface="+mn-cs"/>
                        </a:rPr>
                        <a:t>个字节</a:t>
                      </a:r>
                    </a:p>
                  </a:txBody>
                  <a:tcPr marL="68580" marR="68580" marT="17780" marB="17780"/>
                </a:tc>
                <a:tc>
                  <a:txBody>
                    <a:bodyPr/>
                    <a:lstStyle/>
                    <a:p>
                      <a:pPr marL="0" algn="ctr" defTabSz="914400" rtl="0" eaLnBrk="1" latinLnBrk="0" hangingPunct="1">
                        <a:lnSpc>
                          <a:spcPct val="150000"/>
                        </a:lnSpc>
                        <a:spcBef>
                          <a:spcPts val="600"/>
                        </a:spcBef>
                        <a:spcAft>
                          <a:spcPts val="600"/>
                        </a:spcAft>
                      </a:pPr>
                      <a:r>
                        <a:rPr lang="zh-CN" sz="1600" kern="100">
                          <a:solidFill>
                            <a:schemeClr val="tx1"/>
                          </a:solidFill>
                          <a:effectLst/>
                          <a:latin typeface="微软雅黑" panose="020B0503020204020204" pitchFamily="34" charset="-122"/>
                          <a:ea typeface="微软雅黑" panose="020B0503020204020204" pitchFamily="34" charset="-122"/>
                          <a:cs typeface="+mn-cs"/>
                        </a:rPr>
                        <a:t>用字节表示的解锁脚本长度</a:t>
                      </a:r>
                    </a:p>
                  </a:txBody>
                  <a:tcPr marL="68580" marR="68580" marT="17780" marB="17780" anchor="ctr"/>
                </a:tc>
              </a:tr>
              <a:tr h="0">
                <a:tc>
                  <a:txBody>
                    <a:bodyPr/>
                    <a:lstStyle/>
                    <a:p>
                      <a:pPr marL="0" algn="ctr" defTabSz="914400" rtl="0" eaLnBrk="1" latinLnBrk="0" hangingPunct="1">
                        <a:lnSpc>
                          <a:spcPct val="150000"/>
                        </a:lnSpc>
                        <a:spcBef>
                          <a:spcPts val="600"/>
                        </a:spcBef>
                        <a:spcAft>
                          <a:spcPts val="600"/>
                        </a:spcAft>
                      </a:pPr>
                      <a:r>
                        <a:rPr lang="zh-CN" sz="1600" kern="100">
                          <a:solidFill>
                            <a:schemeClr val="tx1"/>
                          </a:solidFill>
                          <a:effectLst/>
                          <a:latin typeface="微软雅黑" panose="020B0503020204020204" pitchFamily="34" charset="-122"/>
                          <a:ea typeface="微软雅黑" panose="020B0503020204020204" pitchFamily="34" charset="-122"/>
                          <a:cs typeface="+mn-cs"/>
                        </a:rPr>
                        <a:t>解锁脚本</a:t>
                      </a:r>
                    </a:p>
                  </a:txBody>
                  <a:tcPr marL="68580" marR="68580" marT="17780" marB="17780"/>
                </a:tc>
                <a:tc>
                  <a:txBody>
                    <a:bodyPr/>
                    <a:lstStyle/>
                    <a:p>
                      <a:pPr marL="0" algn="ctr" defTabSz="914400" rtl="0" eaLnBrk="1" latinLnBrk="0" hangingPunct="1">
                        <a:lnSpc>
                          <a:spcPct val="150000"/>
                        </a:lnSpc>
                        <a:spcBef>
                          <a:spcPts val="600"/>
                        </a:spcBef>
                        <a:spcAft>
                          <a:spcPts val="600"/>
                        </a:spcAft>
                      </a:pPr>
                      <a:r>
                        <a:rPr lang="zh-CN" sz="1600" kern="100">
                          <a:solidFill>
                            <a:schemeClr val="tx1"/>
                          </a:solidFill>
                          <a:effectLst/>
                          <a:latin typeface="微软雅黑" panose="020B0503020204020204" pitchFamily="34" charset="-122"/>
                          <a:ea typeface="微软雅黑" panose="020B0503020204020204" pitchFamily="34" charset="-122"/>
                          <a:cs typeface="+mn-cs"/>
                        </a:rPr>
                        <a:t>变长</a:t>
                      </a:r>
                    </a:p>
                  </a:txBody>
                  <a:tcPr marL="68580" marR="68580" marT="17780" marB="17780"/>
                </a:tc>
                <a:tc>
                  <a:txBody>
                    <a:bodyPr/>
                    <a:lstStyle/>
                    <a:p>
                      <a:pPr marL="0" algn="ctr" defTabSz="914400" rtl="0" eaLnBrk="1" latinLnBrk="0" hangingPunct="1">
                        <a:lnSpc>
                          <a:spcPct val="150000"/>
                        </a:lnSpc>
                        <a:spcBef>
                          <a:spcPts val="600"/>
                        </a:spcBef>
                        <a:spcAft>
                          <a:spcPts val="600"/>
                        </a:spcAft>
                      </a:pPr>
                      <a:r>
                        <a:rPr lang="zh-CN" sz="1600" kern="100">
                          <a:solidFill>
                            <a:schemeClr val="tx1"/>
                          </a:solidFill>
                          <a:effectLst/>
                          <a:latin typeface="微软雅黑" panose="020B0503020204020204" pitchFamily="34" charset="-122"/>
                          <a:ea typeface="微软雅黑" panose="020B0503020204020204" pitchFamily="34" charset="-122"/>
                          <a:cs typeface="+mn-cs"/>
                        </a:rPr>
                        <a:t>一个达到</a:t>
                      </a:r>
                      <a:r>
                        <a:rPr lang="en-US" sz="1600" kern="100">
                          <a:solidFill>
                            <a:schemeClr val="tx1"/>
                          </a:solidFill>
                          <a:effectLst/>
                          <a:latin typeface="微软雅黑" panose="020B0503020204020204" pitchFamily="34" charset="-122"/>
                          <a:ea typeface="微软雅黑" panose="020B0503020204020204" pitchFamily="34" charset="-122"/>
                          <a:cs typeface="+mn-cs"/>
                        </a:rPr>
                        <a:t>UTXO</a:t>
                      </a:r>
                      <a:r>
                        <a:rPr lang="zh-CN" sz="1600" kern="100">
                          <a:solidFill>
                            <a:schemeClr val="tx1"/>
                          </a:solidFill>
                          <a:effectLst/>
                          <a:latin typeface="微软雅黑" panose="020B0503020204020204" pitchFamily="34" charset="-122"/>
                          <a:ea typeface="微软雅黑" panose="020B0503020204020204" pitchFamily="34" charset="-122"/>
                          <a:cs typeface="+mn-cs"/>
                        </a:rPr>
                        <a:t>锁定脚本中解锁条件的脚本</a:t>
                      </a:r>
                    </a:p>
                  </a:txBody>
                  <a:tcPr marL="68580" marR="68580" marT="17780" marB="17780"/>
                </a:tc>
              </a:tr>
              <a:tr h="0">
                <a:tc>
                  <a:txBody>
                    <a:bodyPr/>
                    <a:lstStyle/>
                    <a:p>
                      <a:pPr marL="0" algn="ctr" defTabSz="914400" rtl="0" eaLnBrk="1" latinLnBrk="0" hangingPunct="1">
                        <a:lnSpc>
                          <a:spcPct val="150000"/>
                        </a:lnSpc>
                        <a:spcBef>
                          <a:spcPts val="600"/>
                        </a:spcBef>
                        <a:spcAft>
                          <a:spcPts val="600"/>
                        </a:spcAft>
                      </a:pPr>
                      <a:r>
                        <a:rPr lang="zh-CN" sz="1600" kern="100" dirty="0">
                          <a:solidFill>
                            <a:schemeClr val="tx1"/>
                          </a:solidFill>
                          <a:effectLst/>
                          <a:latin typeface="微软雅黑" panose="020B0503020204020204" pitchFamily="34" charset="-122"/>
                          <a:ea typeface="微软雅黑" panose="020B0503020204020204" pitchFamily="34" charset="-122"/>
                          <a:cs typeface="+mn-cs"/>
                        </a:rPr>
                        <a:t>序列号</a:t>
                      </a:r>
                    </a:p>
                  </a:txBody>
                  <a:tcPr marL="68580" marR="68580" marT="17780" marB="17780"/>
                </a:tc>
                <a:tc>
                  <a:txBody>
                    <a:bodyPr/>
                    <a:lstStyle/>
                    <a:p>
                      <a:pPr marL="0" algn="ctr" defTabSz="914400" rtl="0" eaLnBrk="1" latinLnBrk="0" hangingPunct="1">
                        <a:lnSpc>
                          <a:spcPct val="150000"/>
                        </a:lnSpc>
                        <a:spcBef>
                          <a:spcPts val="600"/>
                        </a:spcBef>
                        <a:spcAft>
                          <a:spcPts val="600"/>
                        </a:spcAft>
                      </a:pPr>
                      <a:r>
                        <a:rPr lang="en-US" sz="1600" kern="100">
                          <a:solidFill>
                            <a:schemeClr val="tx1"/>
                          </a:solidFill>
                          <a:effectLst/>
                          <a:latin typeface="微软雅黑" panose="020B0503020204020204" pitchFamily="34" charset="-122"/>
                          <a:ea typeface="微软雅黑" panose="020B0503020204020204" pitchFamily="34" charset="-122"/>
                          <a:cs typeface="+mn-cs"/>
                        </a:rPr>
                        <a:t>4</a:t>
                      </a:r>
                      <a:r>
                        <a:rPr lang="zh-CN" sz="1600" kern="100">
                          <a:solidFill>
                            <a:schemeClr val="tx1"/>
                          </a:solidFill>
                          <a:effectLst/>
                          <a:latin typeface="微软雅黑" panose="020B0503020204020204" pitchFamily="34" charset="-122"/>
                          <a:ea typeface="微软雅黑" panose="020B0503020204020204" pitchFamily="34" charset="-122"/>
                          <a:cs typeface="+mn-cs"/>
                        </a:rPr>
                        <a:t>个字节</a:t>
                      </a:r>
                    </a:p>
                  </a:txBody>
                  <a:tcPr marL="68580" marR="68580" marT="17780" marB="17780"/>
                </a:tc>
                <a:tc>
                  <a:txBody>
                    <a:bodyPr/>
                    <a:lstStyle/>
                    <a:p>
                      <a:pPr marL="0" algn="ctr" defTabSz="914400" rtl="0" eaLnBrk="1" latinLnBrk="0" hangingPunct="1">
                        <a:lnSpc>
                          <a:spcPct val="150000"/>
                        </a:lnSpc>
                        <a:spcBef>
                          <a:spcPts val="600"/>
                        </a:spcBef>
                        <a:spcAft>
                          <a:spcPts val="600"/>
                        </a:spcAft>
                      </a:pPr>
                      <a:r>
                        <a:rPr lang="zh-CN" sz="1600" kern="100" dirty="0">
                          <a:solidFill>
                            <a:schemeClr val="tx1"/>
                          </a:solidFill>
                          <a:effectLst/>
                          <a:latin typeface="微软雅黑" panose="020B0503020204020204" pitchFamily="34" charset="-122"/>
                          <a:ea typeface="微软雅黑" panose="020B0503020204020204" pitchFamily="34" charset="-122"/>
                          <a:cs typeface="+mn-cs"/>
                        </a:rPr>
                        <a:t>交易替换功能，目前未使用，设为</a:t>
                      </a:r>
                      <a:r>
                        <a:rPr lang="en-US" sz="1600" kern="100" dirty="0">
                          <a:solidFill>
                            <a:schemeClr val="tx1"/>
                          </a:solidFill>
                          <a:effectLst/>
                          <a:latin typeface="微软雅黑" panose="020B0503020204020204" pitchFamily="34" charset="-122"/>
                          <a:ea typeface="微软雅黑" panose="020B0503020204020204" pitchFamily="34" charset="-122"/>
                          <a:cs typeface="+mn-cs"/>
                        </a:rPr>
                        <a:t>0xFFFFFFFF</a:t>
                      </a:r>
                      <a:endParaRPr lang="zh-CN" sz="16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17780" marB="17780"/>
                </a:tc>
              </a:tr>
            </a:tbl>
          </a:graphicData>
        </a:graphic>
      </p:graphicFrame>
      <p:sp>
        <p:nvSpPr>
          <p:cNvPr id="6" name="矩形 5"/>
          <p:cNvSpPr/>
          <p:nvPr/>
        </p:nvSpPr>
        <p:spPr>
          <a:xfrm>
            <a:off x="1071538" y="476672"/>
            <a:ext cx="4134465"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交易输入：序列化</a:t>
            </a:r>
            <a:endParaRPr lang="zh-CN" altLang="en-US" sz="2800" kern="0" dirty="0">
              <a:solidFill>
                <a:prstClr val="black"/>
              </a:solidFill>
              <a:ea typeface="黑体" pitchFamily="49" charset="-122"/>
            </a:endParaRPr>
          </a:p>
        </p:txBody>
      </p:sp>
      <p:pic>
        <p:nvPicPr>
          <p:cNvPr id="16386" name="Picture 2" descr="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4387567"/>
            <a:ext cx="2667000" cy="224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descr="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511" y="4387568"/>
            <a:ext cx="2699693" cy="224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2440" y="4440960"/>
            <a:ext cx="2947260" cy="219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im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 y="4290336"/>
            <a:ext cx="8648700" cy="24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75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1261884" cy="523220"/>
          </a:xfrm>
          <a:prstGeom prst="rect">
            <a:avLst/>
          </a:prstGeom>
        </p:spPr>
        <p:txBody>
          <a:bodyPr wrap="none">
            <a:spAutoFit/>
          </a:bodyPr>
          <a:lstStyle/>
          <a:p>
            <a:r>
              <a:rPr lang="zh-CN" altLang="en-US" sz="2800" kern="0" dirty="0">
                <a:solidFill>
                  <a:prstClr val="black"/>
                </a:solidFill>
                <a:ea typeface="黑体" pitchFamily="49" charset="-122"/>
              </a:rPr>
              <a:t>交易费</a:t>
            </a:r>
          </a:p>
        </p:txBody>
      </p:sp>
      <p:sp>
        <p:nvSpPr>
          <p:cNvPr id="5" name="内容占位符 2"/>
          <p:cNvSpPr txBox="1">
            <a:spLocks/>
          </p:cNvSpPr>
          <p:nvPr/>
        </p:nvSpPr>
        <p:spPr bwMode="auto">
          <a:xfrm>
            <a:off x="260186" y="1262524"/>
            <a:ext cx="8788564" cy="20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2000" dirty="0" smtClean="0">
                <a:latin typeface="微软雅黑" panose="020B0503020204020204" pitchFamily="34" charset="-122"/>
                <a:ea typeface="微软雅黑" panose="020B0503020204020204" pitchFamily="34" charset="-122"/>
                <a:cs typeface="Times New Roman" pitchFamily="18" charset="0"/>
              </a:rPr>
              <a:t>基于</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交易的千字节规模</a:t>
            </a:r>
            <a:r>
              <a:rPr lang="zh-CN" altLang="en-US" sz="2000" dirty="0">
                <a:latin typeface="微软雅黑" panose="020B0503020204020204" pitchFamily="34" charset="-122"/>
                <a:ea typeface="微软雅黑" panose="020B0503020204020204" pitchFamily="34" charset="-122"/>
                <a:cs typeface="Times New Roman" pitchFamily="18" charset="0"/>
              </a:rPr>
              <a:t>来计算的，而不是比特币交易的</a:t>
            </a:r>
            <a:r>
              <a:rPr lang="zh-CN" altLang="en-US" sz="2000" dirty="0" smtClean="0">
                <a:latin typeface="微软雅黑" panose="020B0503020204020204" pitchFamily="34" charset="-122"/>
                <a:ea typeface="微软雅黑" panose="020B0503020204020204" pitchFamily="34" charset="-122"/>
                <a:cs typeface="Times New Roman" pitchFamily="18" charset="0"/>
              </a:rPr>
              <a:t>价值。</a:t>
            </a:r>
          </a:p>
          <a:p>
            <a:pPr eaLnBrk="1" hangingPunct="1">
              <a:lnSpc>
                <a:spcPct val="150000"/>
              </a:lnSpc>
              <a:spcBef>
                <a:spcPts val="300"/>
              </a:spcBef>
              <a:spcAft>
                <a:spcPts val="3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交易费是根据比特币网络中的市场力量确定</a:t>
            </a:r>
            <a:r>
              <a:rPr lang="zh-CN" altLang="en-US" sz="1800" dirty="0" smtClean="0">
                <a:latin typeface="微软雅黑" panose="020B0503020204020204" pitchFamily="34" charset="-122"/>
                <a:ea typeface="微软雅黑" panose="020B0503020204020204" pitchFamily="34" charset="-122"/>
                <a:cs typeface="Times New Roman" pitchFamily="18" charset="0"/>
              </a:rPr>
              <a:t>的。</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大多数</a:t>
            </a:r>
            <a:r>
              <a:rPr lang="zh-CN" altLang="en-US" sz="1800" dirty="0">
                <a:latin typeface="微软雅黑" panose="020B0503020204020204" pitchFamily="34" charset="-122"/>
                <a:ea typeface="微软雅黑" panose="020B0503020204020204" pitchFamily="34" charset="-122"/>
                <a:cs typeface="Times New Roman" pitchFamily="18" charset="0"/>
              </a:rPr>
              <a:t>情况下，交易费影响处理优先级</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基于尽力而为的</a:t>
            </a:r>
            <a:r>
              <a:rPr lang="zh-CN" altLang="en-US" sz="1800" dirty="0" smtClean="0">
                <a:latin typeface="微软雅黑" panose="020B0503020204020204" pitchFamily="34" charset="-122"/>
                <a:ea typeface="微软雅黑" panose="020B0503020204020204" pitchFamily="34" charset="-122"/>
                <a:cs typeface="Times New Roman" pitchFamily="18" charset="0"/>
              </a:rPr>
              <a:t>原则：交易</a:t>
            </a:r>
            <a:r>
              <a:rPr lang="zh-CN" altLang="en-US" sz="1800" dirty="0">
                <a:latin typeface="微软雅黑" panose="020B0503020204020204" pitchFamily="34" charset="-122"/>
                <a:ea typeface="微软雅黑" panose="020B0503020204020204" pitchFamily="34" charset="-122"/>
                <a:cs typeface="Times New Roman" pitchFamily="18" charset="0"/>
              </a:rPr>
              <a:t>费不是强制的</a:t>
            </a:r>
            <a:r>
              <a:rPr lang="zh-CN" altLang="en-US" sz="1800" dirty="0" smtClean="0">
                <a:latin typeface="微软雅黑" panose="020B0503020204020204" pitchFamily="34" charset="-122"/>
                <a:ea typeface="微软雅黑" panose="020B0503020204020204" pitchFamily="34" charset="-122"/>
                <a:cs typeface="Times New Roman" pitchFamily="18" charset="0"/>
              </a:rPr>
              <a:t>，没有</a:t>
            </a:r>
            <a:r>
              <a:rPr lang="zh-CN" altLang="en-US" sz="1800" dirty="0">
                <a:latin typeface="微软雅黑" panose="020B0503020204020204" pitchFamily="34" charset="-122"/>
                <a:ea typeface="微软雅黑" panose="020B0503020204020204" pitchFamily="34" charset="-122"/>
                <a:cs typeface="Times New Roman" pitchFamily="18" charset="0"/>
              </a:rPr>
              <a:t>交易费的交易最终也可能会被</a:t>
            </a:r>
            <a:r>
              <a:rPr lang="zh-CN" altLang="en-US" sz="1800" dirty="0" smtClean="0">
                <a:latin typeface="微软雅黑" panose="020B0503020204020204" pitchFamily="34" charset="-122"/>
                <a:ea typeface="微软雅黑" panose="020B0503020204020204" pitchFamily="34" charset="-122"/>
                <a:cs typeface="Times New Roman" pitchFamily="18" charset="0"/>
              </a:rPr>
              <a:t>处理</a:t>
            </a:r>
            <a:r>
              <a:rPr lang="zh-CN" altLang="en-US" sz="1800" dirty="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endParaRPr lang="zh-CN" altLang="en-US" sz="1800" dirty="0">
              <a:latin typeface="微软雅黑" panose="020B0503020204020204" pitchFamily="34" charset="-122"/>
              <a:ea typeface="微软雅黑" panose="020B0503020204020204" pitchFamily="34" charset="-122"/>
              <a:cs typeface="Times New Roman" pitchFamily="18" charset="0"/>
            </a:endParaRPr>
          </a:p>
        </p:txBody>
      </p:sp>
      <p:pic>
        <p:nvPicPr>
          <p:cNvPr id="1740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565" y="3331393"/>
            <a:ext cx="3907805" cy="271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p:cNvSpPr/>
          <p:nvPr/>
        </p:nvSpPr>
        <p:spPr>
          <a:xfrm>
            <a:off x="260186" y="6168962"/>
            <a:ext cx="8578234" cy="552775"/>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交易</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费 </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 </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求和（所有输入） </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 </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求和（所有输出）</a:t>
            </a:r>
          </a:p>
        </p:txBody>
      </p:sp>
    </p:spTree>
    <p:extLst>
      <p:ext uri="{BB962C8B-B14F-4D97-AF65-F5344CB8AC3E}">
        <p14:creationId xmlns:p14="http://schemas.microsoft.com/office/powerpoint/2010/main" val="330944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smtClean="0">
                <a:solidFill>
                  <a:prstClr val="black"/>
                </a:solidFill>
                <a:ea typeface="黑体" pitchFamily="49" charset="-122"/>
              </a:rPr>
              <a:t>比特币交易流程</a:t>
            </a:r>
            <a:endParaRPr lang="zh-CN" altLang="en-US" sz="2800" kern="0" dirty="0">
              <a:solidFill>
                <a:prstClr val="black"/>
              </a:solidFill>
              <a:ea typeface="黑体" pitchFamily="49" charset="-122"/>
            </a:endParaRPr>
          </a:p>
        </p:txBody>
      </p:sp>
      <p:sp>
        <p:nvSpPr>
          <p:cNvPr id="3" name="Rectangle 2"/>
          <p:cNvSpPr>
            <a:spLocks noChangeArrowheads="1"/>
          </p:cNvSpPr>
          <p:nvPr/>
        </p:nvSpPr>
        <p:spPr bwMode="auto">
          <a:xfrm>
            <a:off x="852055" y="325235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3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84" y="1358101"/>
            <a:ext cx="8366374" cy="476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3281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261884" cy="523220"/>
          </a:xfrm>
          <a:prstGeom prst="rect">
            <a:avLst/>
          </a:prstGeom>
        </p:spPr>
        <p:txBody>
          <a:bodyPr wrap="none">
            <a:spAutoFit/>
          </a:bodyPr>
          <a:lstStyle/>
          <a:p>
            <a:r>
              <a:rPr lang="zh-CN" altLang="en-US" sz="2800" kern="0" dirty="0">
                <a:solidFill>
                  <a:prstClr val="black"/>
                </a:solidFill>
                <a:ea typeface="黑体" pitchFamily="49" charset="-122"/>
              </a:rPr>
              <a:t>交易费</a:t>
            </a:r>
          </a:p>
        </p:txBody>
      </p:sp>
      <p:sp>
        <p:nvSpPr>
          <p:cNvPr id="3" name="内容占位符 2"/>
          <p:cNvSpPr txBox="1">
            <a:spLocks/>
          </p:cNvSpPr>
          <p:nvPr/>
        </p:nvSpPr>
        <p:spPr bwMode="auto">
          <a:xfrm>
            <a:off x="260186" y="1262523"/>
            <a:ext cx="8788564" cy="434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在 </a:t>
            </a:r>
            <a:r>
              <a:rPr lang="en-US" altLang="zh-CN" sz="2000" dirty="0" err="1">
                <a:latin typeface="微软雅黑" panose="020B0503020204020204" pitchFamily="34" charset="-122"/>
                <a:ea typeface="微软雅黑" panose="020B0503020204020204" pitchFamily="34" charset="-122"/>
                <a:cs typeface="Times New Roman" pitchFamily="18" charset="0"/>
              </a:rPr>
              <a:t>Bitcoin</a:t>
            </a:r>
            <a:r>
              <a:rPr lang="en-US" altLang="zh-CN" sz="2000" dirty="0">
                <a:latin typeface="微软雅黑" panose="020B0503020204020204" pitchFamily="34" charset="-122"/>
                <a:ea typeface="微软雅黑" panose="020B0503020204020204" pitchFamily="34" charset="-122"/>
                <a:cs typeface="Times New Roman" pitchFamily="18" charset="0"/>
              </a:rPr>
              <a:t> Core </a:t>
            </a:r>
            <a:r>
              <a:rPr lang="zh-CN" altLang="en-US" sz="2000" dirty="0">
                <a:latin typeface="微软雅黑" panose="020B0503020204020204" pitchFamily="34" charset="-122"/>
                <a:ea typeface="微软雅黑" panose="020B0503020204020204" pitchFamily="34" charset="-122"/>
                <a:cs typeface="Times New Roman" pitchFamily="18" charset="0"/>
              </a:rPr>
              <a:t>中，费用传递政策由</a:t>
            </a:r>
            <a:r>
              <a:rPr lang="en-US" altLang="zh-CN" sz="2000" dirty="0" err="1">
                <a:solidFill>
                  <a:srgbClr val="FF0000"/>
                </a:solidFill>
                <a:latin typeface="微软雅黑" panose="020B0503020204020204" pitchFamily="34" charset="-122"/>
                <a:ea typeface="微软雅黑" panose="020B0503020204020204" pitchFamily="34" charset="-122"/>
                <a:cs typeface="Times New Roman" pitchFamily="18" charset="0"/>
              </a:rPr>
              <a:t>minrelaytxfee</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选项</a:t>
            </a:r>
            <a:r>
              <a:rPr lang="zh-CN" altLang="en-US" sz="2000" dirty="0">
                <a:latin typeface="微软雅黑" panose="020B0503020204020204" pitchFamily="34" charset="-122"/>
                <a:ea typeface="微软雅黑" panose="020B0503020204020204" pitchFamily="34" charset="-122"/>
                <a:cs typeface="Times New Roman" pitchFamily="18" charset="0"/>
              </a:rPr>
              <a:t>设置。</a:t>
            </a:r>
            <a:endParaRPr lang="zh-CN" altLang="en-US"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默认的</a:t>
            </a:r>
            <a:r>
              <a:rPr lang="en-US" altLang="zh-CN" sz="1800" dirty="0" err="1">
                <a:latin typeface="微软雅黑" panose="020B0503020204020204" pitchFamily="34" charset="-122"/>
                <a:ea typeface="微软雅黑" panose="020B0503020204020204" pitchFamily="34" charset="-122"/>
                <a:cs typeface="Times New Roman" pitchFamily="18" charset="0"/>
              </a:rPr>
              <a:t>minrelaytxfee</a:t>
            </a:r>
            <a:r>
              <a:rPr lang="zh-CN" altLang="en-US" sz="1800" dirty="0">
                <a:latin typeface="微软雅黑" panose="020B0503020204020204" pitchFamily="34" charset="-122"/>
                <a:ea typeface="微软雅黑" panose="020B0503020204020204" pitchFamily="34" charset="-122"/>
                <a:cs typeface="Times New Roman" pitchFamily="18" charset="0"/>
              </a:rPr>
              <a:t>是每千字节</a:t>
            </a:r>
            <a:r>
              <a:rPr lang="en-US" altLang="zh-CN" sz="1800" dirty="0" smtClean="0">
                <a:latin typeface="微软雅黑" panose="020B0503020204020204" pitchFamily="34" charset="-122"/>
                <a:ea typeface="微软雅黑" panose="020B0503020204020204" pitchFamily="34" charset="-122"/>
                <a:cs typeface="Times New Roman" pitchFamily="18" charset="0"/>
              </a:rPr>
              <a:t>0.0001</a:t>
            </a:r>
            <a:r>
              <a:rPr lang="zh-CN" altLang="en-US" sz="1800" dirty="0">
                <a:latin typeface="微软雅黑" panose="020B0503020204020204" pitchFamily="34" charset="-122"/>
                <a:ea typeface="微软雅黑" panose="020B0503020204020204" pitchFamily="34" charset="-122"/>
                <a:cs typeface="Times New Roman" pitchFamily="18" charset="0"/>
              </a:rPr>
              <a:t>比特币或者</a:t>
            </a:r>
            <a:r>
              <a:rPr lang="en-US" altLang="zh-CN" sz="1800" dirty="0" err="1">
                <a:latin typeface="微软雅黑" panose="020B0503020204020204" pitchFamily="34" charset="-122"/>
                <a:ea typeface="微软雅黑" panose="020B0503020204020204" pitchFamily="34" charset="-122"/>
                <a:cs typeface="Times New Roman" pitchFamily="18" charset="0"/>
              </a:rPr>
              <a:t>millibitcoin</a:t>
            </a:r>
            <a:r>
              <a:rPr lang="zh-CN" altLang="en-US" sz="1800" dirty="0">
                <a:latin typeface="微软雅黑" panose="020B0503020204020204" pitchFamily="34" charset="-122"/>
                <a:ea typeface="微软雅黑" panose="020B0503020204020204" pitchFamily="34" charset="-122"/>
                <a:cs typeface="Times New Roman" pitchFamily="18" charset="0"/>
              </a:rPr>
              <a:t>的</a:t>
            </a:r>
            <a:r>
              <a:rPr lang="en-US" altLang="zh-CN" sz="1800" dirty="0">
                <a:latin typeface="微软雅黑" panose="020B0503020204020204" pitchFamily="34" charset="-122"/>
                <a:ea typeface="微软雅黑" panose="020B0503020204020204" pitchFamily="34" charset="-122"/>
                <a:cs typeface="Times New Roman" pitchFamily="18" charset="0"/>
              </a:rPr>
              <a:t>1%</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比特币节点可以通过调整</a:t>
            </a:r>
            <a:r>
              <a:rPr lang="en-US" altLang="zh-CN" sz="1800" dirty="0" err="1">
                <a:latin typeface="微软雅黑" panose="020B0503020204020204" pitchFamily="34" charset="-122"/>
                <a:ea typeface="微软雅黑" panose="020B0503020204020204" pitchFamily="34" charset="-122"/>
                <a:cs typeface="Times New Roman" pitchFamily="18" charset="0"/>
              </a:rPr>
              <a:t>minrelaytxfee</a:t>
            </a:r>
            <a:r>
              <a:rPr lang="zh-CN" altLang="en-US" sz="1800" dirty="0">
                <a:latin typeface="微软雅黑" panose="020B0503020204020204" pitchFamily="34" charset="-122"/>
                <a:ea typeface="微软雅黑" panose="020B0503020204020204" pitchFamily="34" charset="-122"/>
                <a:cs typeface="Times New Roman" pitchFamily="18" charset="0"/>
              </a:rPr>
              <a:t>的值来覆盖</a:t>
            </a:r>
            <a:r>
              <a:rPr lang="zh-CN" altLang="en-US" sz="1800" dirty="0" smtClean="0">
                <a:latin typeface="微软雅黑" panose="020B0503020204020204" pitchFamily="34" charset="-122"/>
                <a:ea typeface="微软雅黑" panose="020B0503020204020204" pitchFamily="34" charset="-122"/>
                <a:cs typeface="Times New Roman" pitchFamily="18" charset="0"/>
              </a:rPr>
              <a:t>默认费用</a:t>
            </a:r>
            <a:r>
              <a:rPr lang="zh-CN" altLang="en-US" sz="1800" dirty="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任何创建交易比特币服务，包括钱包，交易所，零售应用等，都必须实现动态收费</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第三</a:t>
            </a:r>
            <a:r>
              <a:rPr lang="zh-CN" altLang="en-US" sz="1800" dirty="0">
                <a:latin typeface="微软雅黑" panose="020B0503020204020204" pitchFamily="34" charset="-122"/>
                <a:ea typeface="微软雅黑" panose="020B0503020204020204" pitchFamily="34" charset="-122"/>
                <a:cs typeface="Times New Roman" pitchFamily="18" charset="0"/>
              </a:rPr>
              <a:t>方费用估算</a:t>
            </a:r>
            <a:r>
              <a:rPr lang="zh-CN" altLang="en-US" sz="1800" dirty="0" smtClean="0">
                <a:latin typeface="微软雅黑" panose="020B0503020204020204" pitchFamily="34" charset="-122"/>
                <a:ea typeface="微软雅黑" panose="020B0503020204020204" pitchFamily="34" charset="-122"/>
                <a:cs typeface="Times New Roman" pitchFamily="18" charset="0"/>
              </a:rPr>
              <a:t>服务：以</a:t>
            </a:r>
            <a:r>
              <a:rPr lang="en-US" altLang="zh-CN" sz="1800" dirty="0" err="1">
                <a:solidFill>
                  <a:srgbClr val="0000FF"/>
                </a:solidFill>
                <a:latin typeface="微软雅黑" panose="020B0503020204020204" pitchFamily="34" charset="-122"/>
                <a:ea typeface="微软雅黑" panose="020B0503020204020204" pitchFamily="34" charset="-122"/>
                <a:cs typeface="Times New Roman" pitchFamily="18" charset="0"/>
              </a:rPr>
              <a:t>satoshi</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 / byte</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为单位</a:t>
            </a:r>
            <a:r>
              <a:rPr lang="zh-CN" altLang="en-US" sz="1800" dirty="0">
                <a:latin typeface="微软雅黑" panose="020B0503020204020204" pitchFamily="34" charset="-122"/>
                <a:ea typeface="微软雅黑" panose="020B0503020204020204" pitchFamily="34" charset="-122"/>
                <a:cs typeface="Times New Roman" pitchFamily="18" charset="0"/>
              </a:rPr>
              <a:t>显示了不同优先级的</a:t>
            </a:r>
            <a:r>
              <a:rPr lang="zh-CN" altLang="en-US" sz="1800" dirty="0" smtClean="0">
                <a:latin typeface="微软雅黑" panose="020B0503020204020204" pitchFamily="34" charset="-122"/>
                <a:ea typeface="微软雅黑" panose="020B0503020204020204" pitchFamily="34" charset="-122"/>
                <a:cs typeface="Times New Roman" pitchFamily="18" charset="0"/>
              </a:rPr>
              <a:t>费用</a:t>
            </a:r>
            <a:r>
              <a:rPr lang="en-US" altLang="zh-CN" sz="1800" dirty="0" smtClean="0">
                <a:latin typeface="微软雅黑" panose="020B0503020204020204" pitchFamily="34" charset="-122"/>
                <a:ea typeface="微软雅黑" panose="020B0503020204020204" pitchFamily="34" charset="-122"/>
                <a:cs typeface="Times New Roman" pitchFamily="18" charset="0"/>
              </a:rPr>
              <a:t>(</a:t>
            </a:r>
            <a:r>
              <a:rPr lang="en-US" altLang="zh-CN" sz="1800" dirty="0">
                <a:latin typeface="微软雅黑" panose="020B0503020204020204" pitchFamily="34" charset="-122"/>
                <a:ea typeface="微软雅黑" panose="020B0503020204020204" pitchFamily="34" charset="-122"/>
                <a:cs typeface="Times New Roman" pitchFamily="18" charset="0"/>
              </a:rPr>
              <a:t>http://bitcoinfees.21.co</a:t>
            </a:r>
            <a:r>
              <a:rPr lang="en-US" altLang="zh-CN" sz="1800" dirty="0" smtClean="0">
                <a:latin typeface="微软雅黑" panose="020B0503020204020204" pitchFamily="34" charset="-122"/>
                <a:ea typeface="微软雅黑" panose="020B0503020204020204" pitchFamily="34" charset="-122"/>
                <a:cs typeface="Times New Roman" pitchFamily="18" charset="0"/>
              </a:rPr>
              <a:t>)</a:t>
            </a: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内置</a:t>
            </a:r>
            <a:r>
              <a:rPr lang="zh-CN" altLang="en-US" sz="1800" dirty="0">
                <a:latin typeface="微软雅黑" panose="020B0503020204020204" pitchFamily="34" charset="-122"/>
                <a:ea typeface="微软雅黑" panose="020B0503020204020204" pitchFamily="34" charset="-122"/>
                <a:cs typeface="Times New Roman" pitchFamily="18" charset="0"/>
              </a:rPr>
              <a:t>的费用估算算法：网络能力和“竞争”交易提供的费用</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zh-CN" altLang="en-US" sz="1800" dirty="0">
              <a:latin typeface="微软雅黑" panose="020B0503020204020204" pitchFamily="34" charset="-122"/>
              <a:ea typeface="微软雅黑" panose="020B0503020204020204" pitchFamily="34" charset="-122"/>
              <a:cs typeface="Times New Roman" pitchFamily="18" charset="0"/>
            </a:endParaRPr>
          </a:p>
        </p:txBody>
      </p:sp>
      <p:pic>
        <p:nvPicPr>
          <p:cNvPr id="6" name="图片 5"/>
          <p:cNvPicPr>
            <a:picLocks noChangeAspect="1"/>
          </p:cNvPicPr>
          <p:nvPr/>
        </p:nvPicPr>
        <p:blipFill>
          <a:blip r:embed="rId2"/>
          <a:stretch>
            <a:fillRect/>
          </a:stretch>
        </p:blipFill>
        <p:spPr>
          <a:xfrm>
            <a:off x="504030" y="1497460"/>
            <a:ext cx="7369970" cy="4539333"/>
          </a:xfrm>
          <a:prstGeom prst="rect">
            <a:avLst/>
          </a:prstGeom>
        </p:spPr>
      </p:pic>
    </p:spTree>
    <p:extLst>
      <p:ext uri="{BB962C8B-B14F-4D97-AF65-F5344CB8AC3E}">
        <p14:creationId xmlns:p14="http://schemas.microsoft.com/office/powerpoint/2010/main" val="393084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own_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562"/>
            <a:ext cx="9144000" cy="49119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071538" y="476672"/>
            <a:ext cx="2339102"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a:t>
            </a:r>
            <a:r>
              <a:rPr lang="zh-CN" altLang="en-US" sz="2800" kern="0" dirty="0">
                <a:solidFill>
                  <a:prstClr val="black"/>
                </a:solidFill>
                <a:ea typeface="黑体" pitchFamily="49" charset="-122"/>
              </a:rPr>
              <a:t>交易链</a:t>
            </a:r>
          </a:p>
        </p:txBody>
      </p:sp>
      <p:pic>
        <p:nvPicPr>
          <p:cNvPr id="7" name="图片 6"/>
          <p:cNvPicPr>
            <a:picLocks noChangeAspect="1"/>
          </p:cNvPicPr>
          <p:nvPr/>
        </p:nvPicPr>
        <p:blipFill>
          <a:blip r:embed="rId3"/>
          <a:stretch>
            <a:fillRect/>
          </a:stretch>
        </p:blipFill>
        <p:spPr>
          <a:xfrm>
            <a:off x="469371" y="1476562"/>
            <a:ext cx="8353408" cy="4645806"/>
          </a:xfrm>
          <a:prstGeom prst="rect">
            <a:avLst/>
          </a:prstGeom>
        </p:spPr>
      </p:pic>
    </p:spTree>
    <p:extLst>
      <p:ext uri="{BB962C8B-B14F-4D97-AF65-F5344CB8AC3E}">
        <p14:creationId xmlns:p14="http://schemas.microsoft.com/office/powerpoint/2010/main" val="134278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1447632"/>
            <a:ext cx="4881051" cy="2450542"/>
          </a:xfrm>
          <a:prstGeom prst="rect">
            <a:avLst/>
          </a:prstGeom>
        </p:spPr>
      </p:pic>
      <p:sp>
        <p:nvSpPr>
          <p:cNvPr id="3" name="矩形 2"/>
          <p:cNvSpPr/>
          <p:nvPr/>
        </p:nvSpPr>
        <p:spPr>
          <a:xfrm>
            <a:off x="1071538" y="476672"/>
            <a:ext cx="2339102"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a:t>
            </a:r>
            <a:r>
              <a:rPr lang="zh-CN" altLang="en-US" sz="2800" kern="0" dirty="0">
                <a:solidFill>
                  <a:prstClr val="black"/>
                </a:solidFill>
                <a:ea typeface="黑体" pitchFamily="49" charset="-122"/>
              </a:rPr>
              <a:t>交易链</a:t>
            </a:r>
          </a:p>
        </p:txBody>
      </p:sp>
      <p:sp>
        <p:nvSpPr>
          <p:cNvPr id="4" name="圆角矩形 3"/>
          <p:cNvSpPr/>
          <p:nvPr/>
        </p:nvSpPr>
        <p:spPr>
          <a:xfrm>
            <a:off x="617158" y="4460257"/>
            <a:ext cx="3712705" cy="612934"/>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地址转换 </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(change address)</a:t>
            </a:r>
            <a:endPar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5" name="圆角矩形 4"/>
          <p:cNvSpPr/>
          <p:nvPr/>
        </p:nvSpPr>
        <p:spPr>
          <a:xfrm>
            <a:off x="4650181" y="4409457"/>
            <a:ext cx="4106715" cy="612934"/>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有效性验证 </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(transaction valid)</a:t>
            </a:r>
            <a:endPar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8" name="圆角矩形 7"/>
          <p:cNvSpPr/>
          <p:nvPr/>
        </p:nvSpPr>
        <p:spPr>
          <a:xfrm>
            <a:off x="617158" y="5618832"/>
            <a:ext cx="3712705" cy="552775"/>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合并资金 </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(merge value)</a:t>
            </a:r>
            <a:endPar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9" name="圆角矩形 8"/>
          <p:cNvSpPr/>
          <p:nvPr/>
        </p:nvSpPr>
        <p:spPr>
          <a:xfrm>
            <a:off x="4650182" y="5618832"/>
            <a:ext cx="4106715" cy="552775"/>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共同支付 </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(join payment)</a:t>
            </a:r>
            <a:endPar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pic>
        <p:nvPicPr>
          <p:cNvPr id="10" name="图片 9"/>
          <p:cNvPicPr>
            <a:picLocks noChangeAspect="1"/>
          </p:cNvPicPr>
          <p:nvPr/>
        </p:nvPicPr>
        <p:blipFill>
          <a:blip r:embed="rId3"/>
          <a:stretch>
            <a:fillRect/>
          </a:stretch>
        </p:blipFill>
        <p:spPr>
          <a:xfrm>
            <a:off x="4881051" y="1901079"/>
            <a:ext cx="4262949" cy="1656494"/>
          </a:xfrm>
          <a:prstGeom prst="rect">
            <a:avLst/>
          </a:prstGeom>
        </p:spPr>
      </p:pic>
    </p:spTree>
    <p:extLst>
      <p:ext uri="{BB962C8B-B14F-4D97-AF65-F5344CB8AC3E}">
        <p14:creationId xmlns:p14="http://schemas.microsoft.com/office/powerpoint/2010/main" val="290700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339102"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a:t>
            </a:r>
            <a:r>
              <a:rPr lang="zh-CN" altLang="en-US" sz="2800" kern="0" dirty="0">
                <a:solidFill>
                  <a:prstClr val="black"/>
                </a:solidFill>
                <a:ea typeface="黑体" pitchFamily="49" charset="-122"/>
              </a:rPr>
              <a:t>池</a:t>
            </a:r>
          </a:p>
        </p:txBody>
      </p:sp>
      <p:sp>
        <p:nvSpPr>
          <p:cNvPr id="3" name="内容占位符 2"/>
          <p:cNvSpPr txBox="1">
            <a:spLocks/>
          </p:cNvSpPr>
          <p:nvPr/>
        </p:nvSpPr>
        <p:spPr bwMode="auto">
          <a:xfrm>
            <a:off x="260186" y="1262523"/>
            <a:ext cx="8788564" cy="313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每个节点维护了一个交易池，用来存放</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临时的未经确认的交易</a:t>
            </a:r>
            <a:r>
              <a:rPr lang="zh-CN" altLang="en-US" sz="2000" dirty="0">
                <a:latin typeface="微软雅黑" panose="020B0503020204020204" pitchFamily="34" charset="-122"/>
                <a:ea typeface="微软雅黑" panose="020B0503020204020204" pitchFamily="34" charset="-122"/>
                <a:cs typeface="Times New Roman" pitchFamily="18" charset="0"/>
              </a:rPr>
              <a:t>。</a:t>
            </a:r>
            <a:endParaRPr lang="zh-CN" altLang="en-US"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zh-CN" sz="1800" dirty="0">
                <a:latin typeface="微软雅黑" panose="020B0503020204020204" pitchFamily="34" charset="-122"/>
                <a:ea typeface="微软雅黑" panose="020B0503020204020204" pitchFamily="34" charset="-122"/>
              </a:rPr>
              <a:t>当节点找不到子交易对应的父交易时，会先把它放在一个临时的</a:t>
            </a:r>
            <a:r>
              <a:rPr lang="zh-CN" altLang="zh-CN" sz="1800" dirty="0" smtClean="0">
                <a:latin typeface="微软雅黑" panose="020B0503020204020204" pitchFamily="34" charset="-122"/>
                <a:ea typeface="微软雅黑" panose="020B0503020204020204" pitchFamily="34" charset="-122"/>
              </a:rPr>
              <a:t>池中</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eaLnBrk="1" hangingPunct="1">
              <a:lnSpc>
                <a:spcPct val="150000"/>
              </a:lnSpc>
              <a:spcBef>
                <a:spcPts val="600"/>
              </a:spcBef>
              <a:buFont typeface="Wingdings" panose="05000000000000000000" pitchFamily="2" charset="2"/>
              <a:buChar char="Ø"/>
            </a:pPr>
            <a:r>
              <a:rPr lang="zh-CN" altLang="zh-CN" sz="1800" dirty="0" smtClean="0">
                <a:latin typeface="微软雅黑" panose="020B0503020204020204" pitchFamily="34" charset="-122"/>
                <a:ea typeface="微软雅黑" panose="020B0503020204020204" pitchFamily="34" charset="-122"/>
              </a:rPr>
              <a:t>一旦</a:t>
            </a:r>
            <a:r>
              <a:rPr lang="zh-CN" altLang="zh-CN" sz="1800" dirty="0">
                <a:latin typeface="微软雅黑" panose="020B0503020204020204" pitchFamily="34" charset="-122"/>
                <a:ea typeface="微软雅黑" panose="020B0503020204020204" pitchFamily="34" charset="-122"/>
              </a:rPr>
              <a:t>找到了父交易，所有于该父交易创建的</a:t>
            </a:r>
            <a:r>
              <a:rPr lang="en-US" altLang="zh-CN" sz="1800" dirty="0">
                <a:latin typeface="微软雅黑" panose="020B0503020204020204" pitchFamily="34" charset="-122"/>
                <a:ea typeface="微软雅黑" panose="020B0503020204020204" pitchFamily="34" charset="-122"/>
              </a:rPr>
              <a:t>UTXO</a:t>
            </a:r>
            <a:r>
              <a:rPr lang="zh-CN" altLang="zh-CN" sz="1800" dirty="0">
                <a:latin typeface="微软雅黑" panose="020B0503020204020204" pitchFamily="34" charset="-122"/>
                <a:ea typeface="微软雅黑" panose="020B0503020204020204" pitchFamily="34" charset="-122"/>
              </a:rPr>
              <a:t>有关的交易会从池中释放出来，递归从重新进行验证，整体交易链放入交易池中，等待被区块挖</a:t>
            </a:r>
            <a:r>
              <a:rPr lang="zh-CN" altLang="zh-CN" sz="1800" dirty="0" smtClean="0">
                <a:latin typeface="微软雅黑" panose="020B0503020204020204" pitchFamily="34" charset="-122"/>
                <a:ea typeface="微软雅黑" panose="020B0503020204020204" pitchFamily="34" charset="-122"/>
              </a:rPr>
              <a:t>走</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zh-CN" sz="2000" dirty="0">
                <a:latin typeface="微软雅黑" panose="020B0503020204020204" pitchFamily="34" charset="-122"/>
                <a:ea typeface="微软雅黑" panose="020B0503020204020204" pitchFamily="34" charset="-122"/>
                <a:cs typeface="Times New Roman" pitchFamily="18" charset="0"/>
              </a:rPr>
              <a:t>为了防止针对比特币节点的拒绝服务攻击（</a:t>
            </a:r>
            <a:r>
              <a:rPr lang="en-US" altLang="zh-CN" sz="2000" dirty="0" err="1">
                <a:latin typeface="微软雅黑" panose="020B0503020204020204" pitchFamily="34" charset="-122"/>
                <a:ea typeface="微软雅黑" panose="020B0503020204020204" pitchFamily="34" charset="-122"/>
                <a:cs typeface="Times New Roman" pitchFamily="18" charset="0"/>
              </a:rPr>
              <a:t>DoS</a:t>
            </a:r>
            <a:r>
              <a:rPr lang="zh-CN" altLang="zh-CN" sz="2000" dirty="0">
                <a:latin typeface="微软雅黑" panose="020B0503020204020204" pitchFamily="34" charset="-122"/>
                <a:ea typeface="微软雅黑" panose="020B0503020204020204" pitchFamily="34" charset="-122"/>
                <a:cs typeface="Times New Roman" pitchFamily="18" charset="0"/>
              </a:rPr>
              <a:t>），内存中可存储的孤立交易数量设置了</a:t>
            </a:r>
            <a:r>
              <a:rPr lang="zh-CN" altLang="zh-CN" sz="2000" dirty="0" smtClean="0">
                <a:latin typeface="微软雅黑" panose="020B0503020204020204" pitchFamily="34" charset="-122"/>
                <a:ea typeface="微软雅黑" panose="020B0503020204020204" pitchFamily="34" charset="-122"/>
                <a:cs typeface="Times New Roman" pitchFamily="18" charset="0"/>
              </a:rPr>
              <a:t>限制</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zh-CN" altLang="en-US" sz="1800" dirty="0">
              <a:latin typeface="微软雅黑" panose="020B0503020204020204" pitchFamily="34" charset="-122"/>
              <a:ea typeface="微软雅黑" panose="020B0503020204020204" pitchFamily="34" charset="-122"/>
              <a:cs typeface="Times New Roman" pitchFamily="18" charset="0"/>
            </a:endParaRPr>
          </a:p>
        </p:txBody>
      </p:sp>
      <p:pic>
        <p:nvPicPr>
          <p:cNvPr id="6" name="图片 5"/>
          <p:cNvPicPr>
            <a:picLocks noChangeAspect="1"/>
          </p:cNvPicPr>
          <p:nvPr/>
        </p:nvPicPr>
        <p:blipFill>
          <a:blip r:embed="rId2"/>
          <a:stretch>
            <a:fillRect/>
          </a:stretch>
        </p:blipFill>
        <p:spPr>
          <a:xfrm>
            <a:off x="4191897" y="4525982"/>
            <a:ext cx="4856853" cy="2108495"/>
          </a:xfrm>
          <a:prstGeom prst="rect">
            <a:avLst/>
          </a:prstGeom>
        </p:spPr>
      </p:pic>
      <p:pic>
        <p:nvPicPr>
          <p:cNvPr id="8" name="图片 7"/>
          <p:cNvPicPr>
            <a:picLocks noChangeAspect="1"/>
          </p:cNvPicPr>
          <p:nvPr/>
        </p:nvPicPr>
        <p:blipFill>
          <a:blip r:embed="rId3"/>
          <a:stretch>
            <a:fillRect/>
          </a:stretch>
        </p:blipFill>
        <p:spPr>
          <a:xfrm>
            <a:off x="353855" y="4549684"/>
            <a:ext cx="3722845" cy="2084793"/>
          </a:xfrm>
          <a:prstGeom prst="rect">
            <a:avLst/>
          </a:prstGeom>
        </p:spPr>
      </p:pic>
    </p:spTree>
    <p:extLst>
      <p:ext uri="{BB962C8B-B14F-4D97-AF65-F5344CB8AC3E}">
        <p14:creationId xmlns:p14="http://schemas.microsoft.com/office/powerpoint/2010/main" val="542745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比特币交易</a:t>
            </a:r>
            <a:r>
              <a:rPr lang="zh-CN" altLang="en-US" sz="2800" kern="0" dirty="0" smtClean="0">
                <a:solidFill>
                  <a:prstClr val="black"/>
                </a:solidFill>
                <a:ea typeface="黑体" pitchFamily="49" charset="-122"/>
              </a:rPr>
              <a:t>脚本</a:t>
            </a:r>
            <a:endParaRPr lang="zh-CN" altLang="en-US" sz="2800" kern="0" dirty="0">
              <a:solidFill>
                <a:prstClr val="black"/>
              </a:solidFill>
              <a:ea typeface="黑体" pitchFamily="49" charset="-122"/>
            </a:endParaRPr>
          </a:p>
        </p:txBody>
      </p:sp>
      <p:sp>
        <p:nvSpPr>
          <p:cNvPr id="4" name="内容占位符 2"/>
          <p:cNvSpPr txBox="1">
            <a:spLocks/>
          </p:cNvSpPr>
          <p:nvPr/>
        </p:nvSpPr>
        <p:spPr bwMode="auto">
          <a:xfrm>
            <a:off x="260186" y="1262523"/>
            <a:ext cx="8788564" cy="313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比特币交易</a:t>
            </a:r>
            <a:r>
              <a:rPr lang="zh-CN" altLang="en-US" sz="2000" dirty="0" smtClean="0">
                <a:latin typeface="微软雅黑" panose="020B0503020204020204" pitchFamily="34" charset="-122"/>
                <a:ea typeface="微软雅黑" panose="020B0503020204020204" pitchFamily="34" charset="-122"/>
                <a:cs typeface="Times New Roman" pitchFamily="18" charset="0"/>
              </a:rPr>
              <a:t>脚本是</a:t>
            </a:r>
            <a:r>
              <a:rPr lang="zh-CN" altLang="en-US" sz="2000" dirty="0">
                <a:latin typeface="微软雅黑" panose="020B0503020204020204" pitchFamily="34" charset="-122"/>
                <a:ea typeface="微软雅黑" panose="020B0503020204020204" pitchFamily="34" charset="-122"/>
                <a:cs typeface="Times New Roman" pitchFamily="18" charset="0"/>
              </a:rPr>
              <a:t>一种类似</a:t>
            </a:r>
            <a:r>
              <a:rPr lang="en-US" altLang="zh-CN" sz="2000" dirty="0">
                <a:latin typeface="微软雅黑" panose="020B0503020204020204" pitchFamily="34" charset="-122"/>
                <a:ea typeface="微软雅黑" panose="020B0503020204020204" pitchFamily="34" charset="-122"/>
                <a:cs typeface="Times New Roman" pitchFamily="18" charset="0"/>
              </a:rPr>
              <a:t>Forth</a:t>
            </a:r>
            <a:r>
              <a:rPr lang="zh-CN" altLang="en-US" sz="2000" dirty="0">
                <a:latin typeface="微软雅黑" panose="020B0503020204020204" pitchFamily="34" charset="-122"/>
                <a:ea typeface="微软雅黑" panose="020B0503020204020204" pitchFamily="34" charset="-122"/>
                <a:cs typeface="Times New Roman" pitchFamily="18" charset="0"/>
              </a:rPr>
              <a:t>的逆波兰表达式的</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基于堆栈的执行语言</a:t>
            </a:r>
            <a:r>
              <a:rPr lang="zh-CN" altLang="en-US" sz="2000" dirty="0">
                <a:latin typeface="微软雅黑" panose="020B0503020204020204" pitchFamily="34" charset="-122"/>
                <a:ea typeface="微软雅黑" panose="020B0503020204020204" pitchFamily="34" charset="-122"/>
                <a:cs typeface="Times New Roman" pitchFamily="18" charset="0"/>
              </a:rPr>
              <a:t>。</a:t>
            </a:r>
          </a:p>
          <a:p>
            <a:pPr eaLnBrk="1" hangingPunct="1">
              <a:lnSpc>
                <a:spcPct val="150000"/>
              </a:lnSpc>
              <a:spcBef>
                <a:spcPts val="600"/>
              </a:spcBef>
              <a:buFont typeface="Wingdings" panose="05000000000000000000" pitchFamily="2" charset="2"/>
              <a:buChar char="Ø"/>
            </a:pPr>
            <a:r>
              <a:rPr lang="zh-CN" altLang="en-US" sz="1800" dirty="0" smtClean="0">
                <a:solidFill>
                  <a:srgbClr val="0000FF"/>
                </a:solidFill>
                <a:latin typeface="微软雅黑" panose="020B0503020204020204" pitchFamily="34" charset="-122"/>
                <a:ea typeface="微软雅黑" panose="020B0503020204020204" pitchFamily="34" charset="-122"/>
              </a:rPr>
              <a:t>非图灵完备性</a:t>
            </a:r>
            <a:r>
              <a:rPr lang="zh-CN" altLang="en-US" sz="1800" dirty="0">
                <a:solidFill>
                  <a:srgbClr val="0000FF"/>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除了有条件的流控制以外，没有循环或复杂流控制能力</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去中心化验证：</a:t>
            </a:r>
            <a:r>
              <a:rPr lang="zh-CN" altLang="en-US" sz="1800" dirty="0">
                <a:latin typeface="微软雅黑" panose="020B0503020204020204" pitchFamily="34" charset="-122"/>
                <a:ea typeface="微软雅黑" panose="020B0503020204020204" pitchFamily="34" charset="-122"/>
                <a:cs typeface="Times New Roman" pitchFamily="18" charset="0"/>
              </a:rPr>
              <a:t>没有任何中心主体能凌驾于脚本之上，也没有中心主体会在脚本被执行后对其进行</a:t>
            </a:r>
            <a:r>
              <a:rPr lang="zh-CN" altLang="en-US" sz="1800" dirty="0" smtClean="0">
                <a:latin typeface="微软雅黑" panose="020B0503020204020204" pitchFamily="34" charset="-122"/>
                <a:ea typeface="微软雅黑" panose="020B0503020204020204" pitchFamily="34" charset="-122"/>
                <a:cs typeface="Times New Roman" pitchFamily="18" charset="0"/>
              </a:rPr>
              <a:t>保存。</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cs typeface="Times New Roman" pitchFamily="18" charset="0"/>
              </a:rPr>
              <a:t>当</a:t>
            </a:r>
            <a:r>
              <a:rPr lang="zh-CN" altLang="en-US" sz="2000" dirty="0">
                <a:latin typeface="微软雅黑" panose="020B0503020204020204" pitchFamily="34" charset="-122"/>
                <a:ea typeface="微软雅黑" panose="020B0503020204020204" pitchFamily="34" charset="-122"/>
                <a:cs typeface="Times New Roman" pitchFamily="18" charset="0"/>
              </a:rPr>
              <a:t>一笔比特币交易被验证时，每一个输入值中的解锁脚本与其对应的锁定脚本同时 （互不干扰地）执行，以确定这笔交易是否满足支付</a:t>
            </a:r>
            <a:r>
              <a:rPr lang="zh-CN" altLang="en-US" sz="2000" dirty="0" smtClean="0">
                <a:latin typeface="微软雅黑" panose="020B0503020204020204" pitchFamily="34" charset="-122"/>
                <a:ea typeface="微软雅黑" panose="020B0503020204020204" pitchFamily="34" charset="-122"/>
                <a:cs typeface="Times New Roman" pitchFamily="18" charset="0"/>
              </a:rPr>
              <a:t>条件。</a:t>
            </a:r>
            <a:endParaRPr lang="en-US" altLang="zh-CN"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zh-CN" altLang="en-US" sz="1800" dirty="0">
              <a:latin typeface="微软雅黑" panose="020B0503020204020204" pitchFamily="34" charset="-122"/>
              <a:ea typeface="微软雅黑" panose="020B0503020204020204" pitchFamily="34" charset="-122"/>
              <a:cs typeface="Times New Roman" pitchFamily="18" charset="0"/>
            </a:endParaRPr>
          </a:p>
        </p:txBody>
      </p:sp>
      <p:pic>
        <p:nvPicPr>
          <p:cNvPr id="16386" name="Picture 2" descr="Image result for æ¯ç¹å¸äº¤æè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601" y="4486728"/>
            <a:ext cx="3063734" cy="2201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7274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比特币交易</a:t>
            </a:r>
            <a:r>
              <a:rPr lang="zh-CN" altLang="en-US" sz="2800" kern="0" dirty="0" smtClean="0">
                <a:solidFill>
                  <a:prstClr val="black"/>
                </a:solidFill>
                <a:ea typeface="黑体" pitchFamily="49" charset="-122"/>
              </a:rPr>
              <a:t>脚本</a:t>
            </a:r>
            <a:endParaRPr lang="zh-CN" altLang="en-US" sz="2800" kern="0" dirty="0">
              <a:solidFill>
                <a:prstClr val="black"/>
              </a:solidFill>
              <a:ea typeface="黑体" pitchFamily="49" charset="-122"/>
            </a:endParaRPr>
          </a:p>
        </p:txBody>
      </p:sp>
      <p:sp>
        <p:nvSpPr>
          <p:cNvPr id="4" name="内容占位符 2"/>
          <p:cNvSpPr txBox="1">
            <a:spLocks/>
          </p:cNvSpPr>
          <p:nvPr/>
        </p:nvSpPr>
        <p:spPr bwMode="auto">
          <a:xfrm>
            <a:off x="260186" y="1262523"/>
            <a:ext cx="8788564" cy="313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cs typeface="Times New Roman" pitchFamily="18" charset="0"/>
              </a:rPr>
              <a:t>严格地，</a:t>
            </a:r>
            <a:r>
              <a:rPr lang="zh-CN" altLang="en-US" sz="2000" dirty="0">
                <a:latin typeface="微软雅黑" panose="020B0503020204020204" pitchFamily="34" charset="-122"/>
                <a:ea typeface="微软雅黑" panose="020B0503020204020204" pitchFamily="34" charset="-122"/>
                <a:cs typeface="Times New Roman" pitchFamily="18" charset="0"/>
              </a:rPr>
              <a:t>每一笔</a:t>
            </a:r>
            <a:r>
              <a:rPr lang="zh-CN" altLang="en-US" sz="2000" dirty="0" smtClean="0">
                <a:latin typeface="微软雅黑" panose="020B0503020204020204" pitchFamily="34" charset="-122"/>
                <a:ea typeface="微软雅黑" panose="020B0503020204020204" pitchFamily="34" charset="-122"/>
                <a:cs typeface="Times New Roman" pitchFamily="18" charset="0"/>
              </a:rPr>
              <a:t>交易每</a:t>
            </a:r>
            <a:r>
              <a:rPr lang="zh-CN" altLang="en-US" sz="2000" dirty="0">
                <a:latin typeface="微软雅黑" panose="020B0503020204020204" pitchFamily="34" charset="-122"/>
                <a:ea typeface="微软雅黑" panose="020B0503020204020204" pitchFamily="34" charset="-122"/>
                <a:cs typeface="Times New Roman" pitchFamily="18" charset="0"/>
              </a:rPr>
              <a:t>一项输出不是指向一个</a:t>
            </a:r>
            <a:r>
              <a:rPr lang="zh-CN" altLang="en-US" sz="2000" dirty="0" smtClean="0">
                <a:latin typeface="微软雅黑" panose="020B0503020204020204" pitchFamily="34" charset="-122"/>
                <a:ea typeface="微软雅黑" panose="020B0503020204020204" pitchFamily="34" charset="-122"/>
                <a:cs typeface="Times New Roman" pitchFamily="18" charset="0"/>
              </a:rPr>
              <a:t>地址，而是</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指向一个</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脚本</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zh-CN" altLang="en-US"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rPr>
              <a:t>锁定脚本（曾被称作脚本公钥（</a:t>
            </a:r>
            <a:r>
              <a:rPr lang="en-US" altLang="zh-CN" sz="1800" dirty="0" err="1">
                <a:solidFill>
                  <a:srgbClr val="0000FF"/>
                </a:solidFill>
                <a:latin typeface="微软雅黑" panose="020B0503020204020204" pitchFamily="34" charset="-122"/>
                <a:ea typeface="微软雅黑" panose="020B0503020204020204" pitchFamily="34" charset="-122"/>
              </a:rPr>
              <a:t>scriptPubKey</a:t>
            </a:r>
            <a:r>
              <a:rPr lang="zh-CN" altLang="en-US" sz="1800" dirty="0">
                <a:solidFill>
                  <a:srgbClr val="0000FF"/>
                </a:solidFill>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一</a:t>
            </a:r>
            <a:r>
              <a:rPr lang="zh-CN" altLang="en-US" sz="1800" dirty="0">
                <a:latin typeface="微软雅黑" panose="020B0503020204020204" pitchFamily="34" charset="-122"/>
                <a:ea typeface="微软雅黑" panose="020B0503020204020204" pitchFamily="34" charset="-122"/>
              </a:rPr>
              <a:t>个放置在输出上面的花费</a:t>
            </a:r>
            <a:r>
              <a:rPr lang="zh-CN" altLang="en-US" sz="1800" dirty="0" smtClean="0">
                <a:latin typeface="微软雅黑" panose="020B0503020204020204" pitchFamily="34" charset="-122"/>
                <a:ea typeface="微软雅黑" panose="020B0503020204020204" pitchFamily="34" charset="-122"/>
              </a:rPr>
              <a:t>条件</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指定</a:t>
            </a:r>
            <a:r>
              <a:rPr lang="zh-CN" altLang="en-US" sz="1800" dirty="0">
                <a:latin typeface="微软雅黑" panose="020B0503020204020204" pitchFamily="34" charset="-122"/>
                <a:ea typeface="微软雅黑" panose="020B0503020204020204" pitchFamily="34" charset="-122"/>
              </a:rPr>
              <a:t>了今后花费这笔输出必须要满足的条件。</a:t>
            </a:r>
            <a:endParaRPr lang="en-US" altLang="zh-CN" sz="1800" dirty="0" smtClean="0">
              <a:latin typeface="微软雅黑" panose="020B0503020204020204" pitchFamily="34" charset="-122"/>
              <a:ea typeface="微软雅黑" panose="020B0503020204020204" pitchFamily="34" charset="-122"/>
            </a:endParaRPr>
          </a:p>
          <a:p>
            <a:pPr eaLnBrk="1" hangingPunct="1">
              <a:lnSpc>
                <a:spcPct val="150000"/>
              </a:lnSpc>
              <a:spcBef>
                <a:spcPts val="600"/>
              </a:spcBef>
              <a:buFont typeface="Wingdings" panose="05000000000000000000"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rPr>
              <a:t>解锁脚本</a:t>
            </a:r>
            <a:r>
              <a:rPr lang="zh-CN" altLang="en-US" sz="1800" dirty="0" smtClean="0">
                <a:solidFill>
                  <a:srgbClr val="0000FF"/>
                </a:solidFill>
                <a:latin typeface="微软雅黑" panose="020B0503020204020204" pitchFamily="34" charset="-122"/>
                <a:ea typeface="微软雅黑" panose="020B0503020204020204" pitchFamily="34" charset="-122"/>
              </a:rPr>
              <a:t>（曾</a:t>
            </a:r>
            <a:r>
              <a:rPr lang="zh-CN" altLang="en-US" sz="1800" dirty="0">
                <a:solidFill>
                  <a:srgbClr val="0000FF"/>
                </a:solidFill>
                <a:latin typeface="微软雅黑" panose="020B0503020204020204" pitchFamily="34" charset="-122"/>
                <a:ea typeface="微软雅黑" panose="020B0503020204020204" pitchFamily="34" charset="-122"/>
              </a:rPr>
              <a:t>被称作</a:t>
            </a:r>
            <a:r>
              <a:rPr lang="en-US" altLang="zh-CN" sz="1800" dirty="0" err="1">
                <a:solidFill>
                  <a:srgbClr val="0000FF"/>
                </a:solidFill>
                <a:latin typeface="微软雅黑" panose="020B0503020204020204" pitchFamily="34" charset="-122"/>
                <a:ea typeface="微软雅黑" panose="020B0503020204020204" pitchFamily="34" charset="-122"/>
              </a:rPr>
              <a:t>ScriptSig</a:t>
            </a:r>
            <a:r>
              <a:rPr lang="zh-CN" altLang="en-US" sz="1800" dirty="0" smtClean="0">
                <a:solidFill>
                  <a:srgbClr val="0000FF"/>
                </a:solidFill>
                <a:latin typeface="微软雅黑" panose="020B0503020204020204" pitchFamily="34" charset="-122"/>
                <a:ea typeface="微软雅黑" panose="020B0503020204020204" pitchFamily="34" charset="-122"/>
              </a:rPr>
              <a:t>）</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一个“解决”或满足被锁定脚本在一个输出上设定的花费条件的脚本，它将允许输出被消费。</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最常见类型比特币交易的</a:t>
            </a:r>
            <a:r>
              <a:rPr lang="zh-CN" altLang="en-US" sz="2000" dirty="0" smtClean="0">
                <a:latin typeface="微软雅黑" panose="020B0503020204020204" pitchFamily="34" charset="-122"/>
                <a:ea typeface="微软雅黑" panose="020B0503020204020204" pitchFamily="34" charset="-122"/>
                <a:cs typeface="Times New Roman" pitchFamily="18" charset="0"/>
              </a:rPr>
              <a:t>脚本：</a:t>
            </a:r>
            <a:r>
              <a:rPr lang="en-US" altLang="zh-CN" sz="2000" dirty="0" smtClean="0">
                <a:latin typeface="微软雅黑" panose="020B0503020204020204" pitchFamily="34" charset="-122"/>
                <a:ea typeface="微软雅黑" panose="020B0503020204020204" pitchFamily="34" charset="-122"/>
                <a:cs typeface="Times New Roman" pitchFamily="18" charset="0"/>
              </a:rPr>
              <a:t>P2PKH</a:t>
            </a:r>
            <a:r>
              <a:rPr lang="zh-CN" altLang="en-US" sz="2000" dirty="0">
                <a:latin typeface="微软雅黑" panose="020B0503020204020204" pitchFamily="34" charset="-122"/>
                <a:ea typeface="微软雅黑" panose="020B0503020204020204" pitchFamily="34" charset="-122"/>
                <a:cs typeface="Times New Roman" pitchFamily="18" charset="0"/>
              </a:rPr>
              <a:t>（</a:t>
            </a:r>
            <a:r>
              <a:rPr lang="en-US" altLang="zh-CN" sz="2000" dirty="0">
                <a:latin typeface="微软雅黑" panose="020B0503020204020204" pitchFamily="34" charset="-122"/>
                <a:ea typeface="微软雅黑" panose="020B0503020204020204" pitchFamily="34" charset="-122"/>
                <a:cs typeface="Times New Roman" pitchFamily="18" charset="0"/>
              </a:rPr>
              <a:t>Pay-</a:t>
            </a:r>
            <a:r>
              <a:rPr lang="en-US" altLang="zh-CN" sz="2000" dirty="0" err="1">
                <a:latin typeface="微软雅黑" panose="020B0503020204020204" pitchFamily="34" charset="-122"/>
                <a:ea typeface="微软雅黑" panose="020B0503020204020204" pitchFamily="34" charset="-122"/>
                <a:cs typeface="Times New Roman" pitchFamily="18" charset="0"/>
              </a:rPr>
              <a:t>toPublic</a:t>
            </a:r>
            <a:r>
              <a:rPr lang="en-US" altLang="zh-CN" sz="2000" dirty="0">
                <a:latin typeface="微软雅黑" panose="020B0503020204020204" pitchFamily="34" charset="-122"/>
                <a:ea typeface="微软雅黑" panose="020B0503020204020204" pitchFamily="34" charset="-122"/>
                <a:cs typeface="Times New Roman" pitchFamily="18" charset="0"/>
              </a:rPr>
              <a:t>-Key-Hash</a:t>
            </a:r>
            <a:r>
              <a:rPr lang="zh-CN" altLang="en-US" sz="2000" dirty="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zh-CN" altLang="en-US" sz="1800" dirty="0">
              <a:latin typeface="微软雅黑" panose="020B0503020204020204" pitchFamily="34" charset="-122"/>
              <a:ea typeface="微软雅黑" panose="020B0503020204020204" pitchFamily="34" charset="-122"/>
              <a:cs typeface="Times New Roman" pitchFamily="18" charset="0"/>
            </a:endParaRPr>
          </a:p>
        </p:txBody>
      </p:sp>
      <p:pic>
        <p:nvPicPr>
          <p:cNvPr id="21505" name="图片 1640" descr="http://8btc.com/data/attachment/portal/201505/29/135552gyu99eddrddd9rd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4584259"/>
            <a:ext cx="6229350" cy="203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21645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620957" cy="523220"/>
          </a:xfrm>
          <a:prstGeom prst="rect">
            <a:avLst/>
          </a:prstGeom>
        </p:spPr>
        <p:txBody>
          <a:bodyPr wrap="none">
            <a:spAutoFit/>
          </a:bodyPr>
          <a:lstStyle/>
          <a:p>
            <a:r>
              <a:rPr lang="zh-CN" altLang="en-US" sz="2800" kern="0" dirty="0" smtClean="0">
                <a:solidFill>
                  <a:prstClr val="black"/>
                </a:solidFill>
                <a:ea typeface="黑体" pitchFamily="49" charset="-122"/>
              </a:rPr>
              <a:t>脚本</a:t>
            </a:r>
            <a:r>
              <a:rPr lang="zh-CN" altLang="en-US" sz="2800" kern="0" dirty="0">
                <a:solidFill>
                  <a:prstClr val="black"/>
                </a:solidFill>
                <a:ea typeface="黑体" pitchFamily="49" charset="-122"/>
              </a:rPr>
              <a:t>语言</a:t>
            </a:r>
          </a:p>
        </p:txBody>
      </p:sp>
      <p:pic>
        <p:nvPicPr>
          <p:cNvPr id="22530" name="Picture 2" descr="å¾6-4æ¯ç¹å¸çèæ¬éªè¯ä¸­ï¼æ§è¡ç®åçæ°å­¦è¿ç®"/>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8672" y="476672"/>
            <a:ext cx="4295457" cy="6159132"/>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p:cNvSpPr txBox="1">
            <a:spLocks/>
          </p:cNvSpPr>
          <p:nvPr/>
        </p:nvSpPr>
        <p:spPr bwMode="auto">
          <a:xfrm>
            <a:off x="426194" y="1262522"/>
            <a:ext cx="3695864" cy="5414049"/>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nl-NL" altLang="zh-CN" sz="2000" dirty="0">
                <a:latin typeface="微软雅黑" panose="020B0503020204020204" pitchFamily="34" charset="-122"/>
                <a:ea typeface="微软雅黑" panose="020B0503020204020204" pitchFamily="34" charset="-122"/>
                <a:cs typeface="Times New Roman" pitchFamily="18" charset="0"/>
              </a:rPr>
              <a:t>2 3 OP_ADD 5 </a:t>
            </a:r>
            <a:r>
              <a:rPr lang="nl-NL" altLang="zh-CN" sz="2000" dirty="0" smtClean="0">
                <a:latin typeface="微软雅黑" panose="020B0503020204020204" pitchFamily="34" charset="-122"/>
                <a:ea typeface="微软雅黑" panose="020B0503020204020204" pitchFamily="34" charset="-122"/>
                <a:cs typeface="Times New Roman" pitchFamily="18" charset="0"/>
              </a:rPr>
              <a:t>OP_EQUAL</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如果堆栈顶部的结果显示为</a:t>
            </a:r>
            <a:r>
              <a:rPr lang="en-US" altLang="zh-CN" sz="1800" dirty="0">
                <a:latin typeface="微软雅黑" panose="020B0503020204020204" pitchFamily="34" charset="-122"/>
                <a:ea typeface="微软雅黑" panose="020B0503020204020204" pitchFamily="34" charset="-122"/>
                <a:cs typeface="Times New Roman" pitchFamily="18" charset="0"/>
              </a:rPr>
              <a:t>TRUE</a:t>
            </a:r>
            <a:r>
              <a:rPr lang="zh-CN" altLang="en-US" sz="1800" dirty="0">
                <a:latin typeface="微软雅黑" panose="020B0503020204020204" pitchFamily="34" charset="-122"/>
                <a:ea typeface="微软雅黑" panose="020B0503020204020204" pitchFamily="34" charset="-122"/>
                <a:cs typeface="Times New Roman" pitchFamily="18" charset="0"/>
              </a:rPr>
              <a:t>（标记为</a:t>
            </a:r>
            <a:r>
              <a:rPr lang="en-US" altLang="zh-CN" sz="1800" dirty="0">
                <a:latin typeface="微软雅黑" panose="020B0503020204020204" pitchFamily="34" charset="-122"/>
                <a:ea typeface="微软雅黑" panose="020B0503020204020204" pitchFamily="34" charset="-122"/>
                <a:cs typeface="Times New Roman" pitchFamily="18" charset="0"/>
              </a:rPr>
              <a:t>{{0x01}}</a:t>
            </a:r>
            <a:r>
              <a:rPr lang="zh-CN" altLang="en-US" sz="1800" dirty="0">
                <a:latin typeface="微软雅黑" panose="020B0503020204020204" pitchFamily="34" charset="-122"/>
                <a:ea typeface="微软雅黑" panose="020B0503020204020204" pitchFamily="34" charset="-122"/>
                <a:cs typeface="Times New Roman" pitchFamily="18" charset="0"/>
              </a:rPr>
              <a:t>），即为任何非零值，或脚本执行后堆栈为空情形，则交易</a:t>
            </a:r>
            <a:r>
              <a:rPr lang="zh-CN" altLang="en-US" sz="1800" dirty="0" smtClean="0">
                <a:latin typeface="微软雅黑" panose="020B0503020204020204" pitchFamily="34" charset="-122"/>
                <a:ea typeface="微软雅黑" panose="020B0503020204020204" pitchFamily="34" charset="-122"/>
                <a:cs typeface="Times New Roman" pitchFamily="18" charset="0"/>
              </a:rPr>
              <a:t>有效。</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如果堆栈顶部的结果显示为</a:t>
            </a:r>
            <a:r>
              <a:rPr lang="en-US" altLang="zh-CN" sz="1800" dirty="0">
                <a:latin typeface="微软雅黑" panose="020B0503020204020204" pitchFamily="34" charset="-122"/>
                <a:ea typeface="微软雅黑" panose="020B0503020204020204" pitchFamily="34" charset="-122"/>
                <a:cs typeface="Times New Roman" pitchFamily="18" charset="0"/>
              </a:rPr>
              <a:t>FALSE</a:t>
            </a:r>
            <a:r>
              <a:rPr lang="zh-CN" altLang="en-US" sz="1800" dirty="0">
                <a:latin typeface="微软雅黑" panose="020B0503020204020204" pitchFamily="34" charset="-122"/>
                <a:ea typeface="微软雅黑" panose="020B0503020204020204" pitchFamily="34" charset="-122"/>
                <a:cs typeface="Times New Roman" pitchFamily="18" charset="0"/>
              </a:rPr>
              <a:t>（</a:t>
            </a:r>
            <a:r>
              <a:rPr lang="en-US" altLang="zh-CN" sz="1800" dirty="0">
                <a:latin typeface="微软雅黑" panose="020B0503020204020204" pitchFamily="34" charset="-122"/>
                <a:ea typeface="微软雅黑" panose="020B0503020204020204" pitchFamily="34" charset="-122"/>
                <a:cs typeface="Times New Roman" pitchFamily="18" charset="0"/>
              </a:rPr>
              <a:t>0</a:t>
            </a:r>
            <a:r>
              <a:rPr lang="zh-CN" altLang="en-US" sz="1800" dirty="0">
                <a:latin typeface="微软雅黑" panose="020B0503020204020204" pitchFamily="34" charset="-122"/>
                <a:ea typeface="微软雅黑" panose="020B0503020204020204" pitchFamily="34" charset="-122"/>
                <a:cs typeface="Times New Roman" pitchFamily="18" charset="0"/>
              </a:rPr>
              <a:t>字节空值，标记为</a:t>
            </a:r>
            <a:r>
              <a:rPr lang="en-US" altLang="zh-CN" sz="1800" dirty="0">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）或脚本执行被操作码明确禁止，如</a:t>
            </a:r>
            <a:r>
              <a:rPr lang="en-US" altLang="zh-CN" sz="1800" dirty="0">
                <a:latin typeface="微软雅黑" panose="020B0503020204020204" pitchFamily="34" charset="-122"/>
                <a:ea typeface="微软雅黑" panose="020B0503020204020204" pitchFamily="34" charset="-122"/>
                <a:cs typeface="Times New Roman" pitchFamily="18" charset="0"/>
              </a:rPr>
              <a:t>OP_VERIFY</a:t>
            </a:r>
            <a:r>
              <a:rPr lang="zh-CN" altLang="en-US" sz="1800" dirty="0">
                <a:latin typeface="微软雅黑" panose="020B0503020204020204" pitchFamily="34" charset="-122"/>
                <a:ea typeface="微软雅黑" panose="020B0503020204020204" pitchFamily="34" charset="-122"/>
                <a:cs typeface="Times New Roman" pitchFamily="18" charset="0"/>
              </a:rPr>
              <a:t>、 </a:t>
            </a:r>
            <a:r>
              <a:rPr lang="en-US" altLang="zh-CN" sz="1800" dirty="0">
                <a:latin typeface="微软雅黑" panose="020B0503020204020204" pitchFamily="34" charset="-122"/>
                <a:ea typeface="微软雅黑" panose="020B0503020204020204" pitchFamily="34" charset="-122"/>
                <a:cs typeface="Times New Roman" pitchFamily="18" charset="0"/>
              </a:rPr>
              <a:t>OP_RETURN</a:t>
            </a:r>
            <a:r>
              <a:rPr lang="zh-CN" altLang="en-US" sz="1800" dirty="0">
                <a:latin typeface="微软雅黑" panose="020B0503020204020204" pitchFamily="34" charset="-122"/>
                <a:ea typeface="微软雅黑" panose="020B0503020204020204" pitchFamily="34" charset="-122"/>
                <a:cs typeface="Times New Roman" pitchFamily="18" charset="0"/>
              </a:rPr>
              <a:t>，或有条件终止如</a:t>
            </a:r>
            <a:r>
              <a:rPr lang="en-US" altLang="zh-CN" sz="1800" dirty="0">
                <a:latin typeface="微软雅黑" panose="020B0503020204020204" pitchFamily="34" charset="-122"/>
                <a:ea typeface="微软雅黑" panose="020B0503020204020204" pitchFamily="34" charset="-122"/>
                <a:cs typeface="Times New Roman" pitchFamily="18" charset="0"/>
              </a:rPr>
              <a:t>OP_ENDIF</a:t>
            </a:r>
            <a:r>
              <a:rPr lang="zh-CN" altLang="en-US" sz="1800" dirty="0">
                <a:latin typeface="微软雅黑" panose="020B0503020204020204" pitchFamily="34" charset="-122"/>
                <a:ea typeface="微软雅黑" panose="020B0503020204020204" pitchFamily="34" charset="-122"/>
                <a:cs typeface="Times New Roman" pitchFamily="18" charset="0"/>
              </a:rPr>
              <a:t>，则交易</a:t>
            </a:r>
            <a:r>
              <a:rPr lang="zh-CN" altLang="en-US" sz="1800" dirty="0" smtClean="0">
                <a:latin typeface="微软雅黑" panose="020B0503020204020204" pitchFamily="34" charset="-122"/>
                <a:ea typeface="微软雅黑" panose="020B0503020204020204" pitchFamily="34" charset="-122"/>
                <a:cs typeface="Times New Roman" pitchFamily="18" charset="0"/>
              </a:rPr>
              <a:t>无效。</a:t>
            </a:r>
            <a:endParaRPr lang="zh-CN" altLang="en-US" sz="1800" dirty="0">
              <a:latin typeface="微软雅黑" panose="020B0503020204020204" pitchFamily="34" charset="-122"/>
              <a:ea typeface="微软雅黑" panose="020B0503020204020204" pitchFamily="34" charset="-122"/>
              <a:cs typeface="Times New Roman" pitchFamily="18" charset="0"/>
            </a:endParaRPr>
          </a:p>
          <a:p>
            <a:pPr marL="0" indent="0" eaLnBrk="1" hangingPunct="1">
              <a:lnSpc>
                <a:spcPct val="150000"/>
              </a:lnSpc>
              <a:spcBef>
                <a:spcPts val="600"/>
              </a:spcBef>
              <a:buNone/>
            </a:pP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zh-CN" altLang="en-US" sz="18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4323723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339102" cy="523220"/>
          </a:xfrm>
          <a:prstGeom prst="rect">
            <a:avLst/>
          </a:prstGeom>
        </p:spPr>
        <p:txBody>
          <a:bodyPr wrap="none">
            <a:spAutoFit/>
          </a:bodyPr>
          <a:lstStyle/>
          <a:p>
            <a:r>
              <a:rPr lang="zh-CN" altLang="en-US" sz="2800" kern="0" dirty="0">
                <a:solidFill>
                  <a:prstClr val="black"/>
                </a:solidFill>
                <a:ea typeface="黑体" pitchFamily="49" charset="-122"/>
              </a:rPr>
              <a:t>标准交易脚本</a:t>
            </a:r>
          </a:p>
        </p:txBody>
      </p:sp>
      <p:sp>
        <p:nvSpPr>
          <p:cNvPr id="3" name="内容占位符 2"/>
          <p:cNvSpPr txBox="1">
            <a:spLocks/>
          </p:cNvSpPr>
          <p:nvPr/>
        </p:nvSpPr>
        <p:spPr bwMode="auto">
          <a:xfrm>
            <a:off x="260186" y="1262523"/>
            <a:ext cx="8788564" cy="36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400" dirty="0" smtClean="0">
                <a:latin typeface="微软雅黑" panose="020B0503020204020204" pitchFamily="34" charset="-122"/>
                <a:ea typeface="微软雅黑" panose="020B0503020204020204" pitchFamily="34" charset="-122"/>
                <a:cs typeface="Times New Roman" pitchFamily="18" charset="0"/>
              </a:rPr>
              <a:t>P2PKH</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smtClean="0">
                <a:latin typeface="微软雅黑" panose="020B0503020204020204" pitchFamily="34" charset="-122"/>
                <a:ea typeface="微软雅黑" panose="020B0503020204020204" pitchFamily="34" charset="-122"/>
                <a:cs typeface="Times New Roman" pitchFamily="18" charset="0"/>
              </a:rPr>
              <a:t>Pay-to-Public-Key-Hash</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400" dirty="0" smtClean="0">
                <a:latin typeface="微软雅黑" panose="020B0503020204020204" pitchFamily="34" charset="-122"/>
                <a:ea typeface="微软雅黑" panose="020B0503020204020204" pitchFamily="34" charset="-122"/>
                <a:cs typeface="Times New Roman" pitchFamily="18" charset="0"/>
              </a:rPr>
              <a:t>P2PK</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Pay-to-Public-Key</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400" dirty="0" smtClean="0">
                <a:latin typeface="微软雅黑" panose="020B0503020204020204" pitchFamily="34" charset="-122"/>
                <a:ea typeface="微软雅黑" panose="020B0503020204020204" pitchFamily="34" charset="-122"/>
                <a:cs typeface="Times New Roman" pitchFamily="18" charset="0"/>
              </a:rPr>
              <a:t>MS</a:t>
            </a:r>
            <a:r>
              <a:rPr lang="zh-CN" altLang="en-US" sz="2400" dirty="0">
                <a:latin typeface="微软雅黑" panose="020B0503020204020204" pitchFamily="34" charset="-122"/>
                <a:ea typeface="微软雅黑" panose="020B0503020204020204" pitchFamily="34" charset="-122"/>
                <a:cs typeface="Times New Roman" pitchFamily="18" charset="0"/>
              </a:rPr>
              <a:t>（限</a:t>
            </a:r>
            <a:r>
              <a:rPr lang="en-US" altLang="zh-CN" sz="2400" dirty="0">
                <a:latin typeface="微软雅黑" panose="020B0503020204020204" pitchFamily="34" charset="-122"/>
                <a:ea typeface="微软雅黑" panose="020B0503020204020204" pitchFamily="34" charset="-122"/>
                <a:cs typeface="Times New Roman" pitchFamily="18" charset="0"/>
              </a:rPr>
              <a:t>15</a:t>
            </a:r>
            <a:r>
              <a:rPr lang="zh-CN" altLang="en-US" sz="2400" dirty="0">
                <a:latin typeface="微软雅黑" panose="020B0503020204020204" pitchFamily="34" charset="-122"/>
                <a:ea typeface="微软雅黑" panose="020B0503020204020204" pitchFamily="34" charset="-122"/>
                <a:cs typeface="Times New Roman" pitchFamily="18" charset="0"/>
              </a:rPr>
              <a:t>个密钥</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Multiple Signatures</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400" dirty="0" smtClean="0">
                <a:latin typeface="微软雅黑" panose="020B0503020204020204" pitchFamily="34" charset="-122"/>
                <a:ea typeface="微软雅黑" panose="020B0503020204020204" pitchFamily="34" charset="-122"/>
                <a:cs typeface="Times New Roman" pitchFamily="18" charset="0"/>
              </a:rPr>
              <a:t>P2SH</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Pay-to-Script-Hash</a:t>
            </a:r>
            <a:r>
              <a:rPr lang="zh-CN" altLang="en-US" sz="2400" dirty="0" smtClean="0">
                <a:latin typeface="微软雅黑" panose="020B0503020204020204" pitchFamily="34" charset="-122"/>
                <a:ea typeface="微软雅黑" panose="020B0503020204020204" pitchFamily="34" charset="-122"/>
                <a:cs typeface="Times New Roman" pitchFamily="18" charset="0"/>
              </a:rPr>
              <a:t>）</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400" dirty="0" err="1" smtClean="0">
                <a:latin typeface="微软雅黑" panose="020B0503020204020204" pitchFamily="34" charset="-122"/>
                <a:ea typeface="微软雅黑" panose="020B0503020204020204" pitchFamily="34" charset="-122"/>
                <a:cs typeface="Times New Roman" pitchFamily="18" charset="0"/>
              </a:rPr>
              <a:t>OP_Return</a:t>
            </a:r>
            <a:endParaRPr lang="en-US" altLang="zh-CN"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7838081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A998C4A-4E66-44D5-82D4-A59560566C02}" type="slidenum">
              <a:rPr lang="zh-CN" altLang="en-US" smtClean="0"/>
              <a:pPr/>
              <a:t>28</a:t>
            </a:fld>
            <a:endParaRPr lang="zh-CN" altLang="en-US" dirty="0"/>
          </a:p>
        </p:txBody>
      </p:sp>
      <p:sp>
        <p:nvSpPr>
          <p:cNvPr id="3" name="标题 2"/>
          <p:cNvSpPr>
            <a:spLocks noGrp="1"/>
          </p:cNvSpPr>
          <p:nvPr>
            <p:ph type="title"/>
          </p:nvPr>
        </p:nvSpPr>
        <p:spPr>
          <a:xfrm>
            <a:off x="1071538" y="490444"/>
            <a:ext cx="3430747" cy="480131"/>
          </a:xfrm>
        </p:spPr>
        <p:txBody>
          <a:bodyPr wrap="none">
            <a:spAutoFit/>
          </a:bodyPr>
          <a:lstStyle/>
          <a:p>
            <a:r>
              <a:rPr lang="zh-CN" altLang="en-US" sz="2800" b="0" kern="0" dirty="0">
                <a:solidFill>
                  <a:prstClr val="black"/>
                </a:solidFill>
                <a:latin typeface="+mn-lt"/>
                <a:ea typeface="黑体" pitchFamily="49" charset="-122"/>
                <a:cs typeface="+mn-cs"/>
              </a:rPr>
              <a:t>交易脚本常用操作符</a:t>
            </a:r>
          </a:p>
        </p:txBody>
      </p:sp>
      <p:graphicFrame>
        <p:nvGraphicFramePr>
          <p:cNvPr id="4" name="表格 3"/>
          <p:cNvGraphicFramePr>
            <a:graphicFrameLocks noGrp="1"/>
          </p:cNvGraphicFramePr>
          <p:nvPr>
            <p:extLst>
              <p:ext uri="{D42A27DB-BD31-4B8C-83A1-F6EECF244321}">
                <p14:modId xmlns:p14="http://schemas.microsoft.com/office/powerpoint/2010/main" val="2634048653"/>
              </p:ext>
            </p:extLst>
          </p:nvPr>
        </p:nvGraphicFramePr>
        <p:xfrm>
          <a:off x="251520" y="1196752"/>
          <a:ext cx="8640960" cy="5405028"/>
        </p:xfrm>
        <a:graphic>
          <a:graphicData uri="http://schemas.openxmlformats.org/drawingml/2006/table">
            <a:tbl>
              <a:tblPr firstRow="1" bandRow="1">
                <a:tableStyleId>{5940675A-B579-460E-94D1-54222C63F5DA}</a:tableStyleId>
              </a:tblPr>
              <a:tblGrid>
                <a:gridCol w="2579229">
                  <a:extLst>
                    <a:ext uri="{9D8B030D-6E8A-4147-A177-3AD203B41FA5}">
                      <a16:colId xmlns:a16="http://schemas.microsoft.com/office/drawing/2014/main" xmlns="" val="20000"/>
                    </a:ext>
                  </a:extLst>
                </a:gridCol>
                <a:gridCol w="6061731">
                  <a:extLst>
                    <a:ext uri="{9D8B030D-6E8A-4147-A177-3AD203B41FA5}">
                      <a16:colId xmlns:a16="http://schemas.microsoft.com/office/drawing/2014/main" xmlns="" val="20001"/>
                    </a:ext>
                  </a:extLst>
                </a:gridCol>
              </a:tblGrid>
              <a:tr h="596038">
                <a:tc>
                  <a:txBody>
                    <a:bodyPr/>
                    <a:lstStyle/>
                    <a:p>
                      <a:pPr algn="ctr"/>
                      <a:r>
                        <a:rPr lang="zh-CN" altLang="en-US" sz="2000" dirty="0">
                          <a:latin typeface="微软雅黑" panose="020B0503020204020204" pitchFamily="34" charset="-122"/>
                          <a:ea typeface="微软雅黑" panose="020B0503020204020204" pitchFamily="34" charset="-122"/>
                        </a:rPr>
                        <a:t>关键字</a:t>
                      </a:r>
                    </a:p>
                  </a:txBody>
                  <a:tcPr marT="0" marB="0" anchor="ctr"/>
                </a:tc>
                <a:tc>
                  <a:txBody>
                    <a:bodyPr/>
                    <a:lstStyle/>
                    <a:p>
                      <a:pPr algn="ctr"/>
                      <a:r>
                        <a:rPr lang="zh-CN" altLang="en-US" sz="2000" dirty="0">
                          <a:latin typeface="微软雅黑" panose="020B0503020204020204" pitchFamily="34" charset="-122"/>
                          <a:ea typeface="微软雅黑" panose="020B0503020204020204" pitchFamily="34" charset="-122"/>
                        </a:rPr>
                        <a:t>描述</a:t>
                      </a:r>
                    </a:p>
                  </a:txBody>
                  <a:tcPr marT="0" marB="0" anchor="ctr"/>
                </a:tc>
                <a:extLst>
                  <a:ext uri="{0D108BD9-81ED-4DB2-BD59-A6C34878D82A}">
                    <a16:rowId xmlns:a16="http://schemas.microsoft.com/office/drawing/2014/main" xmlns="" val="10000"/>
                  </a:ext>
                </a:extLst>
              </a:tr>
              <a:tr h="596038">
                <a:tc>
                  <a:txBody>
                    <a:bodyPr/>
                    <a:lstStyle/>
                    <a:p>
                      <a:r>
                        <a:rPr lang="en-US" altLang="zh-CN" sz="2000" kern="1200" dirty="0">
                          <a:effectLst/>
                          <a:latin typeface="微软雅黑" panose="020B0503020204020204" pitchFamily="34" charset="-122"/>
                          <a:ea typeface="微软雅黑" panose="020B0503020204020204" pitchFamily="34" charset="-122"/>
                        </a:rPr>
                        <a:t>OP_0 or OP_FALSE</a:t>
                      </a:r>
                      <a:endParaRPr lang="zh-CN" altLang="en-US" sz="2000" dirty="0">
                        <a:latin typeface="微软雅黑" panose="020B0503020204020204" pitchFamily="34" charset="-122"/>
                        <a:ea typeface="微软雅黑" panose="020B0503020204020204" pitchFamily="34" charset="-122"/>
                      </a:endParaRPr>
                    </a:p>
                  </a:txBody>
                  <a:tcPr marT="0" marB="0" anchor="ctr"/>
                </a:tc>
                <a:tc>
                  <a:txBody>
                    <a:bodyPr/>
                    <a:lstStyle/>
                    <a:p>
                      <a:r>
                        <a:rPr lang="zh-CN" altLang="en-US" sz="2000" kern="1200" dirty="0">
                          <a:effectLst/>
                          <a:latin typeface="微软雅黑" panose="020B0503020204020204" pitchFamily="34" charset="-122"/>
                          <a:ea typeface="微软雅黑" panose="020B0503020204020204" pitchFamily="34" charset="-122"/>
                        </a:rPr>
                        <a:t>⼀个字节空串被压⼊堆栈中</a:t>
                      </a:r>
                      <a:endParaRPr lang="zh-CN" altLang="en-US" sz="2000" dirty="0">
                        <a:latin typeface="微软雅黑" panose="020B0503020204020204" pitchFamily="34" charset="-122"/>
                        <a:ea typeface="微软雅黑" panose="020B0503020204020204" pitchFamily="34" charset="-122"/>
                      </a:endParaRPr>
                    </a:p>
                  </a:txBody>
                  <a:tcPr marT="0" marB="0" anchor="ctr"/>
                </a:tc>
                <a:extLst>
                  <a:ext uri="{0D108BD9-81ED-4DB2-BD59-A6C34878D82A}">
                    <a16:rowId xmlns:a16="http://schemas.microsoft.com/office/drawing/2014/main" xmlns="" val="10001"/>
                  </a:ext>
                </a:extLst>
              </a:tr>
              <a:tr h="596038">
                <a:tc>
                  <a:txBody>
                    <a:bodyPr/>
                    <a:lstStyle/>
                    <a:p>
                      <a:r>
                        <a:rPr lang="en-US" altLang="zh-CN" sz="2000" kern="1200" dirty="0">
                          <a:effectLst/>
                          <a:latin typeface="微软雅黑" panose="020B0503020204020204" pitchFamily="34" charset="-122"/>
                          <a:ea typeface="微软雅黑" panose="020B0503020204020204" pitchFamily="34" charset="-122"/>
                        </a:rPr>
                        <a:t>OP_DUP</a:t>
                      </a:r>
                      <a:endParaRPr lang="zh-CN" altLang="en-US" sz="2000" dirty="0">
                        <a:latin typeface="微软雅黑" panose="020B0503020204020204" pitchFamily="34" charset="-122"/>
                        <a:ea typeface="微软雅黑" panose="020B0503020204020204" pitchFamily="34" charset="-122"/>
                      </a:endParaRPr>
                    </a:p>
                  </a:txBody>
                  <a:tcPr marT="0" marB="0" anchor="ctr"/>
                </a:tc>
                <a:tc>
                  <a:txBody>
                    <a:bodyPr/>
                    <a:lstStyle/>
                    <a:p>
                      <a:r>
                        <a:rPr lang="zh-CN" altLang="en-US" sz="2000" kern="1200" dirty="0">
                          <a:effectLst/>
                          <a:latin typeface="微软雅黑" panose="020B0503020204020204" pitchFamily="34" charset="-122"/>
                          <a:ea typeface="微软雅黑" panose="020B0503020204020204" pitchFamily="34" charset="-122"/>
                        </a:rPr>
                        <a:t>复制栈顶元素</a:t>
                      </a:r>
                      <a:endParaRPr lang="en-US" altLang="zh-CN" sz="2000" i="0" kern="1200" dirty="0">
                        <a:solidFill>
                          <a:schemeClr val="tx1"/>
                        </a:solidFill>
                        <a:effectLst/>
                        <a:latin typeface="微软雅黑" panose="020B0503020204020204" pitchFamily="34" charset="-122"/>
                        <a:ea typeface="微软雅黑" panose="020B0503020204020204" pitchFamily="34" charset="-122"/>
                        <a:cs typeface="+mn-cs"/>
                      </a:endParaRPr>
                    </a:p>
                  </a:txBody>
                  <a:tcPr marT="0" marB="0" anchor="ctr"/>
                </a:tc>
                <a:extLst>
                  <a:ext uri="{0D108BD9-81ED-4DB2-BD59-A6C34878D82A}">
                    <a16:rowId xmlns:a16="http://schemas.microsoft.com/office/drawing/2014/main" xmlns="" val="10002"/>
                  </a:ext>
                </a:extLst>
              </a:tr>
              <a:tr h="596038">
                <a:tc>
                  <a:txBody>
                    <a:bodyPr/>
                    <a:lstStyle/>
                    <a:p>
                      <a:r>
                        <a:rPr lang="en-US" altLang="zh-CN" sz="2000" kern="1200" dirty="0">
                          <a:effectLst/>
                          <a:latin typeface="微软雅黑" panose="020B0503020204020204" pitchFamily="34" charset="-122"/>
                          <a:ea typeface="微软雅黑" panose="020B0503020204020204" pitchFamily="34" charset="-122"/>
                        </a:rPr>
                        <a:t>OP_HASH160</a:t>
                      </a:r>
                      <a:endParaRPr lang="zh-CN" altLang="en-US" sz="2000" dirty="0">
                        <a:latin typeface="微软雅黑" panose="020B0503020204020204" pitchFamily="34" charset="-122"/>
                        <a:ea typeface="微软雅黑" panose="020B0503020204020204" pitchFamily="34" charset="-122"/>
                      </a:endParaRPr>
                    </a:p>
                  </a:txBody>
                  <a:tcPr marT="0" marB="0" anchor="ctr"/>
                </a:tc>
                <a:tc>
                  <a:txBody>
                    <a:bodyPr/>
                    <a:lstStyle/>
                    <a:p>
                      <a:r>
                        <a:rPr lang="zh-CN" altLang="en-US" sz="2000" kern="1200" dirty="0">
                          <a:effectLst/>
                          <a:latin typeface="微软雅黑" panose="020B0503020204020204" pitchFamily="34" charset="-122"/>
                          <a:ea typeface="微软雅黑" panose="020B0503020204020204" pitchFamily="34" charset="-122"/>
                        </a:rPr>
                        <a:t>栈顶项进⾏两次</a:t>
                      </a:r>
                      <a:r>
                        <a:rPr lang="en-US" altLang="zh-CN" sz="2000" kern="1200" dirty="0">
                          <a:effectLst/>
                          <a:latin typeface="微软雅黑" panose="020B0503020204020204" pitchFamily="34" charset="-122"/>
                          <a:ea typeface="微软雅黑" panose="020B0503020204020204" pitchFamily="34" charset="-122"/>
                        </a:rPr>
                        <a:t>HASH</a:t>
                      </a:r>
                      <a:r>
                        <a:rPr lang="zh-CN" altLang="en-US" sz="2000" kern="1200" dirty="0">
                          <a:effectLst/>
                          <a:latin typeface="微软雅黑" panose="020B0503020204020204" pitchFamily="34" charset="-122"/>
                          <a:ea typeface="微软雅黑" panose="020B0503020204020204" pitchFamily="34" charset="-122"/>
                        </a:rPr>
                        <a:t>， 先⽤</a:t>
                      </a:r>
                      <a:r>
                        <a:rPr lang="en-US" altLang="zh-CN" sz="2000" kern="1200" dirty="0">
                          <a:effectLst/>
                          <a:latin typeface="微软雅黑" panose="020B0503020204020204" pitchFamily="34" charset="-122"/>
                          <a:ea typeface="微软雅黑" panose="020B0503020204020204" pitchFamily="34" charset="-122"/>
                        </a:rPr>
                        <a:t>SHA-256</a:t>
                      </a:r>
                      <a:r>
                        <a:rPr lang="zh-CN" altLang="en-US" sz="2000" kern="1200" dirty="0">
                          <a:effectLst/>
                          <a:latin typeface="微软雅黑" panose="020B0503020204020204" pitchFamily="34" charset="-122"/>
                          <a:ea typeface="微软雅黑" panose="020B0503020204020204" pitchFamily="34" charset="-122"/>
                        </a:rPr>
                        <a:t>， 再⽤</a:t>
                      </a:r>
                      <a:r>
                        <a:rPr lang="en-US" altLang="zh-CN" sz="2000" kern="1200" dirty="0">
                          <a:effectLst/>
                          <a:latin typeface="微软雅黑" panose="020B0503020204020204" pitchFamily="34" charset="-122"/>
                          <a:ea typeface="微软雅黑" panose="020B0503020204020204" pitchFamily="34" charset="-122"/>
                        </a:rPr>
                        <a:t>RIPEMD-160</a:t>
                      </a:r>
                      <a:endParaRPr lang="zh-CN" altLang="en-US" sz="2000" dirty="0">
                        <a:latin typeface="微软雅黑" panose="020B0503020204020204" pitchFamily="34" charset="-122"/>
                        <a:ea typeface="微软雅黑" panose="020B0503020204020204" pitchFamily="34" charset="-122"/>
                      </a:endParaRPr>
                    </a:p>
                  </a:txBody>
                  <a:tcPr marT="0" marB="0" anchor="ctr"/>
                </a:tc>
                <a:extLst>
                  <a:ext uri="{0D108BD9-81ED-4DB2-BD59-A6C34878D82A}">
                    <a16:rowId xmlns:a16="http://schemas.microsoft.com/office/drawing/2014/main" xmlns="" val="10003"/>
                  </a:ext>
                </a:extLst>
              </a:tr>
              <a:tr h="596038">
                <a:tc>
                  <a:txBody>
                    <a:bodyPr/>
                    <a:lstStyle/>
                    <a:p>
                      <a:r>
                        <a:rPr lang="en-US" altLang="zh-CN" sz="2000" kern="1200" dirty="0">
                          <a:effectLst/>
                          <a:latin typeface="微软雅黑" panose="020B0503020204020204" pitchFamily="34" charset="-122"/>
                          <a:ea typeface="微软雅黑" panose="020B0503020204020204" pitchFamily="34" charset="-122"/>
                        </a:rPr>
                        <a:t>OP_EQUAL</a:t>
                      </a:r>
                      <a:endParaRPr lang="zh-CN" altLang="en-US" sz="2000" dirty="0">
                        <a:latin typeface="微软雅黑" panose="020B0503020204020204" pitchFamily="34" charset="-122"/>
                        <a:ea typeface="微软雅黑" panose="020B0503020204020204" pitchFamily="34" charset="-122"/>
                      </a:endParaRPr>
                    </a:p>
                  </a:txBody>
                  <a:tcPr marT="0" marB="0" anchor="ctr"/>
                </a:tc>
                <a:tc>
                  <a:txBody>
                    <a:bodyPr/>
                    <a:lstStyle/>
                    <a:p>
                      <a:r>
                        <a:rPr lang="zh-CN" altLang="en-US" sz="2000" kern="1200" dirty="0">
                          <a:effectLst/>
                          <a:latin typeface="微软雅黑" panose="020B0503020204020204" pitchFamily="34" charset="-122"/>
                          <a:ea typeface="微软雅黑" panose="020B0503020204020204" pitchFamily="34" charset="-122"/>
                        </a:rPr>
                        <a:t>如果输⼊的两个数相等， 返回</a:t>
                      </a:r>
                      <a:r>
                        <a:rPr lang="en-US" altLang="zh-CN" sz="2000" kern="1200" dirty="0">
                          <a:effectLst/>
                          <a:latin typeface="微软雅黑" panose="020B0503020204020204" pitchFamily="34" charset="-122"/>
                          <a:ea typeface="微软雅黑" panose="020B0503020204020204" pitchFamily="34" charset="-122"/>
                        </a:rPr>
                        <a:t>1</a:t>
                      </a:r>
                      <a:r>
                        <a:rPr lang="zh-CN" altLang="en-US" sz="2000" kern="1200" dirty="0">
                          <a:effectLst/>
                          <a:latin typeface="微软雅黑" panose="020B0503020204020204" pitchFamily="34" charset="-122"/>
                          <a:ea typeface="微软雅黑" panose="020B0503020204020204" pitchFamily="34" charset="-122"/>
                        </a:rPr>
                        <a:t>， 否则返回</a:t>
                      </a:r>
                      <a:r>
                        <a:rPr lang="en-US" altLang="zh-CN" sz="2000" kern="1200" dirty="0">
                          <a:effectLst/>
                          <a:latin typeface="微软雅黑" panose="020B0503020204020204" pitchFamily="34" charset="-122"/>
                          <a:ea typeface="微软雅黑" panose="020B0503020204020204" pitchFamily="34" charset="-122"/>
                        </a:rPr>
                        <a:t>0</a:t>
                      </a:r>
                      <a:endParaRPr lang="zh-CN" altLang="en-US" sz="2000" dirty="0">
                        <a:latin typeface="微软雅黑" panose="020B0503020204020204" pitchFamily="34" charset="-122"/>
                        <a:ea typeface="微软雅黑" panose="020B0503020204020204" pitchFamily="34" charset="-122"/>
                      </a:endParaRPr>
                    </a:p>
                  </a:txBody>
                  <a:tcPr marT="0" marB="0" anchor="ctr"/>
                </a:tc>
                <a:extLst>
                  <a:ext uri="{0D108BD9-81ED-4DB2-BD59-A6C34878D82A}">
                    <a16:rowId xmlns:a16="http://schemas.microsoft.com/office/drawing/2014/main" xmlns="" val="10004"/>
                  </a:ext>
                </a:extLst>
              </a:tr>
              <a:tr h="596038">
                <a:tc>
                  <a:txBody>
                    <a:bodyPr/>
                    <a:lstStyle/>
                    <a:p>
                      <a:r>
                        <a:rPr lang="en-US" altLang="zh-CN" sz="2000" kern="1200" dirty="0">
                          <a:effectLst/>
                          <a:latin typeface="微软雅黑" panose="020B0503020204020204" pitchFamily="34" charset="-122"/>
                          <a:ea typeface="微软雅黑" panose="020B0503020204020204" pitchFamily="34" charset="-122"/>
                        </a:rPr>
                        <a:t>OP_VERIFY</a:t>
                      </a:r>
                      <a:endParaRPr lang="zh-CN" altLang="en-US" sz="2000" dirty="0">
                        <a:latin typeface="微软雅黑" panose="020B0503020204020204" pitchFamily="34" charset="-122"/>
                        <a:ea typeface="微软雅黑" panose="020B0503020204020204" pitchFamily="34" charset="-122"/>
                      </a:endParaRPr>
                    </a:p>
                  </a:txBody>
                  <a:tcPr marT="0" marB="0" anchor="ctr"/>
                </a:tc>
                <a:tc>
                  <a:txBody>
                    <a:bodyPr/>
                    <a:lstStyle/>
                    <a:p>
                      <a:r>
                        <a:rPr lang="zh-CN" altLang="en-US" sz="2000" kern="1200" dirty="0">
                          <a:effectLst/>
                          <a:latin typeface="微软雅黑" panose="020B0503020204020204" pitchFamily="34" charset="-122"/>
                          <a:ea typeface="微软雅黑" panose="020B0503020204020204" pitchFamily="34" charset="-122"/>
                        </a:rPr>
                        <a:t>如果栈项元素值⾮真， 则标记交易⽆效</a:t>
                      </a:r>
                      <a:endParaRPr lang="zh-CN" altLang="en-US" sz="2000" dirty="0">
                        <a:latin typeface="微软雅黑" panose="020B0503020204020204" pitchFamily="34" charset="-122"/>
                        <a:ea typeface="微软雅黑" panose="020B0503020204020204" pitchFamily="34" charset="-122"/>
                      </a:endParaRPr>
                    </a:p>
                  </a:txBody>
                  <a:tcPr marT="0" marB="0" anchor="ctr"/>
                </a:tc>
                <a:extLst>
                  <a:ext uri="{0D108BD9-81ED-4DB2-BD59-A6C34878D82A}">
                    <a16:rowId xmlns:a16="http://schemas.microsoft.com/office/drawing/2014/main" xmlns="" val="10005"/>
                  </a:ext>
                </a:extLst>
              </a:tr>
              <a:tr h="596038">
                <a:tc>
                  <a:txBody>
                    <a:bodyPr/>
                    <a:lstStyle/>
                    <a:p>
                      <a:r>
                        <a:rPr lang="en-US" altLang="zh-CN" sz="2000" kern="1200" dirty="0">
                          <a:effectLst/>
                          <a:latin typeface="微软雅黑" panose="020B0503020204020204" pitchFamily="34" charset="-122"/>
                          <a:ea typeface="微软雅黑" panose="020B0503020204020204" pitchFamily="34" charset="-122"/>
                        </a:rPr>
                        <a:t>OP_EQUALVERIFY</a:t>
                      </a:r>
                      <a:endParaRPr lang="zh-CN" altLang="en-US" sz="2000" dirty="0">
                        <a:latin typeface="微软雅黑" panose="020B0503020204020204" pitchFamily="34" charset="-122"/>
                        <a:ea typeface="微软雅黑" panose="020B0503020204020204" pitchFamily="34" charset="-122"/>
                      </a:endParaRPr>
                    </a:p>
                  </a:txBody>
                  <a:tcPr marT="0" marB="0" anchor="ctr"/>
                </a:tc>
                <a:tc>
                  <a:txBody>
                    <a:bodyPr/>
                    <a:lstStyle/>
                    <a:p>
                      <a:r>
                        <a:rPr lang="zh-CN" altLang="en-US" sz="2000" kern="1200" dirty="0">
                          <a:effectLst/>
                          <a:latin typeface="微软雅黑" panose="020B0503020204020204" pitchFamily="34" charset="-122"/>
                          <a:ea typeface="微软雅黑" panose="020B0503020204020204" pitchFamily="34" charset="-122"/>
                        </a:rPr>
                        <a:t>与</a:t>
                      </a:r>
                      <a:r>
                        <a:rPr lang="en-US" altLang="zh-CN" sz="2000" kern="1200" dirty="0">
                          <a:effectLst/>
                          <a:latin typeface="微软雅黑" panose="020B0503020204020204" pitchFamily="34" charset="-122"/>
                          <a:ea typeface="微软雅黑" panose="020B0503020204020204" pitchFamily="34" charset="-122"/>
                        </a:rPr>
                        <a:t>OP_EQUAL</a:t>
                      </a:r>
                      <a:r>
                        <a:rPr lang="zh-CN" altLang="en-US" sz="2000" kern="1200" dirty="0">
                          <a:effectLst/>
                          <a:latin typeface="微软雅黑" panose="020B0503020204020204" pitchFamily="34" charset="-122"/>
                          <a:ea typeface="微软雅黑" panose="020B0503020204020204" pitchFamily="34" charset="-122"/>
                        </a:rPr>
                        <a:t>⼀样， 如结果为</a:t>
                      </a:r>
                      <a:r>
                        <a:rPr lang="en-US" altLang="zh-CN" sz="2000" kern="1200" dirty="0">
                          <a:effectLst/>
                          <a:latin typeface="微软雅黑" panose="020B0503020204020204" pitchFamily="34" charset="-122"/>
                          <a:ea typeface="微软雅黑" panose="020B0503020204020204" pitchFamily="34" charset="-122"/>
                        </a:rPr>
                        <a:t>0</a:t>
                      </a:r>
                      <a:r>
                        <a:rPr lang="zh-CN" altLang="en-US" sz="2000" kern="1200" dirty="0">
                          <a:effectLst/>
                          <a:latin typeface="微软雅黑" panose="020B0503020204020204" pitchFamily="34" charset="-122"/>
                          <a:ea typeface="微软雅黑" panose="020B0503020204020204" pitchFamily="34" charset="-122"/>
                        </a:rPr>
                        <a:t>， 之后运⾏</a:t>
                      </a:r>
                      <a:r>
                        <a:rPr lang="en-US" altLang="zh-CN" sz="2000" kern="1200" dirty="0">
                          <a:effectLst/>
                          <a:latin typeface="微软雅黑" panose="020B0503020204020204" pitchFamily="34" charset="-122"/>
                          <a:ea typeface="微软雅黑" panose="020B0503020204020204" pitchFamily="34" charset="-122"/>
                        </a:rPr>
                        <a:t>OP_VERIFY</a:t>
                      </a:r>
                      <a:endParaRPr lang="zh-CN" altLang="en-US" sz="2000" dirty="0">
                        <a:latin typeface="微软雅黑" panose="020B0503020204020204" pitchFamily="34" charset="-122"/>
                        <a:ea typeface="微软雅黑" panose="020B0503020204020204" pitchFamily="34" charset="-122"/>
                      </a:endParaRPr>
                    </a:p>
                  </a:txBody>
                  <a:tcPr marT="0" marB="0" anchor="ctr"/>
                </a:tc>
                <a:extLst>
                  <a:ext uri="{0D108BD9-81ED-4DB2-BD59-A6C34878D82A}">
                    <a16:rowId xmlns:a16="http://schemas.microsoft.com/office/drawing/2014/main" xmlns="" val="10006"/>
                  </a:ext>
                </a:extLst>
              </a:tr>
              <a:tr h="596038">
                <a:tc>
                  <a:txBody>
                    <a:bodyPr/>
                    <a:lstStyle/>
                    <a:p>
                      <a:r>
                        <a:rPr lang="en-US" altLang="zh-CN" sz="2000" kern="1200" dirty="0">
                          <a:effectLst/>
                          <a:latin typeface="微软雅黑" panose="020B0503020204020204" pitchFamily="34" charset="-122"/>
                          <a:ea typeface="微软雅黑" panose="020B0503020204020204" pitchFamily="34" charset="-122"/>
                        </a:rPr>
                        <a:t>OP_RETURN</a:t>
                      </a:r>
                      <a:endParaRPr lang="zh-CN" altLang="en-US" sz="2000" dirty="0">
                        <a:latin typeface="微软雅黑" panose="020B0503020204020204" pitchFamily="34" charset="-122"/>
                        <a:ea typeface="微软雅黑" panose="020B0503020204020204" pitchFamily="34" charset="-122"/>
                      </a:endParaRPr>
                    </a:p>
                  </a:txBody>
                  <a:tcPr marT="0" marB="0" anchor="ctr"/>
                </a:tc>
                <a:tc>
                  <a:txBody>
                    <a:bodyPr/>
                    <a:lstStyle/>
                    <a:p>
                      <a:r>
                        <a:rPr lang="zh-CN" altLang="en-US" sz="2000" kern="1200" dirty="0">
                          <a:effectLst/>
                          <a:latin typeface="微软雅黑" panose="020B0503020204020204" pitchFamily="34" charset="-122"/>
                          <a:ea typeface="微软雅黑" panose="020B0503020204020204" pitchFamily="34" charset="-122"/>
                        </a:rPr>
                        <a:t>标记交易⽆效</a:t>
                      </a:r>
                      <a:endParaRPr lang="zh-CN" altLang="en-US" sz="2000" dirty="0">
                        <a:latin typeface="微软雅黑" panose="020B0503020204020204" pitchFamily="34" charset="-122"/>
                        <a:ea typeface="微软雅黑" panose="020B0503020204020204" pitchFamily="34" charset="-122"/>
                      </a:endParaRPr>
                    </a:p>
                  </a:txBody>
                  <a:tcPr marT="0" marB="0" anchor="ctr"/>
                </a:tc>
                <a:extLst>
                  <a:ext uri="{0D108BD9-81ED-4DB2-BD59-A6C34878D82A}">
                    <a16:rowId xmlns:a16="http://schemas.microsoft.com/office/drawing/2014/main" xmlns="" val="10007"/>
                  </a:ext>
                </a:extLst>
              </a:tr>
              <a:tr h="596038">
                <a:tc>
                  <a:txBody>
                    <a:bodyPr/>
                    <a:lstStyle/>
                    <a:p>
                      <a:r>
                        <a:rPr lang="en-US" altLang="zh-CN" sz="2000" kern="1200" dirty="0">
                          <a:effectLst/>
                          <a:latin typeface="微软雅黑" panose="020B0503020204020204" pitchFamily="34" charset="-122"/>
                          <a:ea typeface="微软雅黑" panose="020B0503020204020204" pitchFamily="34" charset="-122"/>
                        </a:rPr>
                        <a:t>OP_CHECKSIG</a:t>
                      </a:r>
                      <a:endParaRPr lang="zh-CN" altLang="en-US" sz="2000" dirty="0">
                        <a:latin typeface="微软雅黑" panose="020B0503020204020204" pitchFamily="34" charset="-122"/>
                        <a:ea typeface="微软雅黑" panose="020B0503020204020204" pitchFamily="34" charset="-122"/>
                      </a:endParaRPr>
                    </a:p>
                  </a:txBody>
                  <a:tcPr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kern="1200" dirty="0" smtClean="0">
                          <a:solidFill>
                            <a:schemeClr val="tx1"/>
                          </a:solidFill>
                          <a:effectLst/>
                          <a:latin typeface="微软雅黑" panose="020B0503020204020204" pitchFamily="34" charset="-122"/>
                          <a:ea typeface="微软雅黑" panose="020B0503020204020204" pitchFamily="34" charset="-122"/>
                          <a:cs typeface="+mn-cs"/>
                        </a:rPr>
                        <a:t>交易所用的签名必须</a:t>
                      </a:r>
                      <a:r>
                        <a:rPr lang="zh-CN" altLang="en-US" sz="2000" kern="1200" dirty="0">
                          <a:solidFill>
                            <a:schemeClr val="tx1"/>
                          </a:solidFill>
                          <a:effectLst/>
                          <a:latin typeface="微软雅黑" panose="020B0503020204020204" pitchFamily="34" charset="-122"/>
                          <a:ea typeface="微软雅黑" panose="020B0503020204020204" pitchFamily="34" charset="-122"/>
                          <a:cs typeface="+mn-cs"/>
                        </a:rPr>
                        <a:t>是哈希值和公钥的有效签名， 如果为</a:t>
                      </a:r>
                      <a:r>
                        <a:rPr lang="zh-CN" altLang="en-US" sz="2000" kern="1200" dirty="0" smtClean="0">
                          <a:solidFill>
                            <a:schemeClr val="tx1"/>
                          </a:solidFill>
                          <a:effectLst/>
                          <a:latin typeface="微软雅黑" panose="020B0503020204020204" pitchFamily="34" charset="-122"/>
                          <a:ea typeface="微软雅黑" panose="020B0503020204020204" pitchFamily="34" charset="-122"/>
                          <a:cs typeface="+mn-cs"/>
                        </a:rPr>
                        <a:t>真，则</a:t>
                      </a:r>
                      <a:r>
                        <a:rPr lang="zh-CN" altLang="en-US" sz="2000" kern="1200" dirty="0">
                          <a:solidFill>
                            <a:schemeClr val="tx1"/>
                          </a:solidFill>
                          <a:effectLst/>
                          <a:latin typeface="微软雅黑" panose="020B0503020204020204" pitchFamily="34" charset="-122"/>
                          <a:ea typeface="微软雅黑" panose="020B0503020204020204" pitchFamily="34" charset="-122"/>
                          <a:cs typeface="+mn-cs"/>
                        </a:rPr>
                        <a:t>返回</a:t>
                      </a:r>
                      <a:r>
                        <a:rPr lang="en-US" altLang="zh-CN" sz="2000" kern="1200" dirty="0">
                          <a:solidFill>
                            <a:schemeClr val="tx1"/>
                          </a:solidFill>
                          <a:effectLst/>
                          <a:latin typeface="微软雅黑" panose="020B0503020204020204" pitchFamily="34" charset="-122"/>
                          <a:ea typeface="微软雅黑" panose="020B0503020204020204" pitchFamily="34" charset="-122"/>
                          <a:cs typeface="+mn-cs"/>
                        </a:rPr>
                        <a:t>1</a:t>
                      </a:r>
                    </a:p>
                  </a:txBody>
                  <a:tcPr marT="0" marB="0"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0257478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5270995" cy="523220"/>
          </a:xfrm>
          <a:prstGeom prst="rect">
            <a:avLst/>
          </a:prstGeom>
        </p:spPr>
        <p:txBody>
          <a:bodyPr wrap="none">
            <a:spAutoFit/>
          </a:bodyPr>
          <a:lstStyle/>
          <a:p>
            <a:r>
              <a:rPr lang="en-US" altLang="zh-CN" sz="2800" kern="0" dirty="0">
                <a:solidFill>
                  <a:prstClr val="black"/>
                </a:solidFill>
                <a:ea typeface="黑体" pitchFamily="49" charset="-122"/>
              </a:rPr>
              <a:t>P2PKH</a:t>
            </a:r>
            <a:r>
              <a:rPr lang="zh-CN" altLang="en-US" sz="2800" kern="0" dirty="0">
                <a:solidFill>
                  <a:prstClr val="black"/>
                </a:solidFill>
                <a:ea typeface="黑体" pitchFamily="49" charset="-122"/>
              </a:rPr>
              <a:t>（</a:t>
            </a:r>
            <a:r>
              <a:rPr lang="en-US" altLang="zh-CN" sz="2800" kern="0" dirty="0">
                <a:solidFill>
                  <a:prstClr val="black"/>
                </a:solidFill>
                <a:ea typeface="黑体" pitchFamily="49" charset="-122"/>
              </a:rPr>
              <a:t>Pay-to-Public-Key-Hash</a:t>
            </a:r>
            <a:r>
              <a:rPr lang="zh-CN" altLang="en-US" sz="2800" kern="0" dirty="0">
                <a:solidFill>
                  <a:prstClr val="black"/>
                </a:solidFill>
                <a:ea typeface="黑体" pitchFamily="49" charset="-122"/>
              </a:rPr>
              <a:t>）</a:t>
            </a:r>
          </a:p>
        </p:txBody>
      </p:sp>
      <p:sp>
        <p:nvSpPr>
          <p:cNvPr id="3" name="内容占位符 2"/>
          <p:cNvSpPr txBox="1">
            <a:spLocks/>
          </p:cNvSpPr>
          <p:nvPr/>
        </p:nvSpPr>
        <p:spPr bwMode="auto">
          <a:xfrm>
            <a:off x="260186" y="1262523"/>
            <a:ext cx="7283614" cy="249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smtClean="0">
                <a:latin typeface="微软雅黑" panose="020B0503020204020204" pitchFamily="34" charset="-122"/>
                <a:ea typeface="微软雅黑" panose="020B0503020204020204" pitchFamily="34" charset="-122"/>
                <a:cs typeface="Times New Roman" pitchFamily="18" charset="0"/>
              </a:rPr>
              <a:t>P2PKH</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r>
              <a:rPr lang="en-US" altLang="zh-CN" sz="2000" dirty="0" smtClean="0">
                <a:latin typeface="微软雅黑" panose="020B0503020204020204" pitchFamily="34" charset="-122"/>
                <a:ea typeface="微软雅黑" panose="020B0503020204020204" pitchFamily="34" charset="-122"/>
                <a:cs typeface="Times New Roman" pitchFamily="18" charset="0"/>
              </a:rPr>
              <a:t>Pay-to-Public-Key-Hash</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2000" dirty="0" err="1" smtClean="0">
                <a:solidFill>
                  <a:srgbClr val="0000FF"/>
                </a:solidFill>
                <a:latin typeface="微软雅黑" panose="020B0503020204020204" pitchFamily="34" charset="-122"/>
                <a:ea typeface="微软雅黑" panose="020B0503020204020204" pitchFamily="34" charset="-122"/>
                <a:cs typeface="Times New Roman" pitchFamily="18" charset="0"/>
              </a:rPr>
              <a:t>scriptPubKey</a:t>
            </a:r>
            <a:r>
              <a:rPr lang="zh-CN" altLang="en-US" sz="2000" dirty="0">
                <a:solidFill>
                  <a:srgbClr val="0000FF"/>
                </a:solidFill>
                <a:latin typeface="微软雅黑" panose="020B0503020204020204" pitchFamily="34" charset="-122"/>
                <a:ea typeface="微软雅黑" panose="020B0503020204020204" pitchFamily="34" charset="-122"/>
                <a:cs typeface="Times New Roman" pitchFamily="18" charset="0"/>
              </a:rPr>
              <a:t>：</a:t>
            </a:r>
            <a:r>
              <a:rPr lang="en-US" altLang="zh-CN" sz="2000" dirty="0" smtClean="0">
                <a:latin typeface="微软雅黑" panose="020B0503020204020204" pitchFamily="34" charset="-122"/>
                <a:ea typeface="微软雅黑" panose="020B0503020204020204" pitchFamily="34" charset="-122"/>
                <a:cs typeface="Times New Roman" pitchFamily="18" charset="0"/>
              </a:rPr>
              <a:t>OP_DUP OP_HASH160&lt;</a:t>
            </a:r>
            <a:r>
              <a:rPr lang="en-US" altLang="zh-CN" sz="2000" dirty="0" err="1" smtClean="0">
                <a:latin typeface="微软雅黑" panose="020B0503020204020204" pitchFamily="34" charset="-122"/>
                <a:ea typeface="微软雅黑" panose="020B0503020204020204" pitchFamily="34" charset="-122"/>
                <a:cs typeface="Times New Roman" pitchFamily="18" charset="0"/>
              </a:rPr>
              <a:t>pubKeyHash</a:t>
            </a:r>
            <a:r>
              <a:rPr lang="en-US" altLang="zh-CN" sz="2000" dirty="0">
                <a:latin typeface="微软雅黑" panose="020B0503020204020204" pitchFamily="34" charset="-122"/>
                <a:ea typeface="微软雅黑" panose="020B0503020204020204" pitchFamily="34" charset="-122"/>
                <a:cs typeface="Times New Roman" pitchFamily="18" charset="0"/>
              </a:rPr>
              <a:t>&gt; OP_EQUALVERIFY </a:t>
            </a:r>
            <a:r>
              <a:rPr lang="en-US" altLang="zh-CN" sz="2000" dirty="0" smtClean="0">
                <a:latin typeface="微软雅黑" panose="020B0503020204020204" pitchFamily="34" charset="-122"/>
                <a:ea typeface="微软雅黑" panose="020B0503020204020204" pitchFamily="34" charset="-122"/>
                <a:cs typeface="Times New Roman" pitchFamily="18" charset="0"/>
              </a:rPr>
              <a:t>OP_CHECKSIG</a:t>
            </a:r>
          </a:p>
          <a:p>
            <a:pPr algn="l" eaLnBrk="1" hangingPunct="1">
              <a:lnSpc>
                <a:spcPct val="150000"/>
              </a:lnSpc>
              <a:spcBef>
                <a:spcPts val="600"/>
              </a:spcBef>
              <a:buFont typeface="Wingdings" panose="05000000000000000000" pitchFamily="2" charset="2"/>
              <a:buChar char="Ø"/>
            </a:pPr>
            <a:r>
              <a:rPr lang="en-US" altLang="zh-CN" sz="2000" dirty="0" err="1" smtClean="0">
                <a:solidFill>
                  <a:srgbClr val="0000FF"/>
                </a:solidFill>
                <a:latin typeface="微软雅黑" panose="020B0503020204020204" pitchFamily="34" charset="-122"/>
                <a:ea typeface="微软雅黑" panose="020B0503020204020204" pitchFamily="34" charset="-122"/>
                <a:cs typeface="Times New Roman" pitchFamily="18" charset="0"/>
              </a:rPr>
              <a:t>scriptSig</a:t>
            </a:r>
            <a:r>
              <a:rPr lang="zh-CN" altLang="en-US" sz="2000" dirty="0">
                <a:solidFill>
                  <a:srgbClr val="0000FF"/>
                </a:solidFill>
                <a:latin typeface="微软雅黑" panose="020B0503020204020204" pitchFamily="34" charset="-122"/>
                <a:ea typeface="微软雅黑" panose="020B0503020204020204" pitchFamily="34" charset="-122"/>
                <a:cs typeface="Times New Roman" pitchFamily="18" charset="0"/>
              </a:rPr>
              <a:t>：</a:t>
            </a:r>
            <a:r>
              <a:rPr lang="en-US" altLang="zh-CN" sz="2000" dirty="0">
                <a:latin typeface="微软雅黑" panose="020B0503020204020204" pitchFamily="34" charset="-122"/>
                <a:ea typeface="微软雅黑" panose="020B0503020204020204" pitchFamily="34" charset="-122"/>
                <a:cs typeface="Times New Roman" pitchFamily="18" charset="0"/>
              </a:rPr>
              <a:t>&lt;sig&gt;&lt;</a:t>
            </a:r>
            <a:r>
              <a:rPr lang="en-US" altLang="zh-CN" sz="2000" dirty="0" err="1">
                <a:latin typeface="微软雅黑" panose="020B0503020204020204" pitchFamily="34" charset="-122"/>
                <a:ea typeface="微软雅黑" panose="020B0503020204020204" pitchFamily="34" charset="-122"/>
                <a:cs typeface="Times New Roman" pitchFamily="18" charset="0"/>
              </a:rPr>
              <a:t>pubKey</a:t>
            </a:r>
            <a:r>
              <a:rPr lang="en-US" altLang="zh-CN" sz="2000" dirty="0">
                <a:latin typeface="微软雅黑" panose="020B0503020204020204" pitchFamily="34" charset="-122"/>
                <a:ea typeface="微软雅黑" panose="020B0503020204020204" pitchFamily="34" charset="-122"/>
                <a:cs typeface="Times New Roman" pitchFamily="18" charset="0"/>
              </a:rPr>
              <a:t>&gt;</a:t>
            </a:r>
          </a:p>
          <a:p>
            <a:pPr eaLnBrk="1" hangingPunct="1">
              <a:lnSpc>
                <a:spcPct val="150000"/>
              </a:lnSpc>
              <a:spcBef>
                <a:spcPts val="600"/>
              </a:spcBef>
              <a:buFont typeface="Wingdings" panose="05000000000000000000" pitchFamily="2" charset="2"/>
              <a:buChar char="Ø"/>
            </a:pP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pic>
        <p:nvPicPr>
          <p:cNvPr id="4" name="图片 1640" descr="http://8btc.com/data/attachment/portal/201505/29/135552gyu99eddrddd9rd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78" y="4183944"/>
            <a:ext cx="4959514" cy="161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图片 1643" descr="http://8btc.com/data/attachment/portal/201505/29/135553slndbnxynthnn9y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867" y="3346202"/>
            <a:ext cx="374967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1644" descr="http://8btc.com/data/attachment/portal/201505/29/135554tdyyldywn0f0lyi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6392" y="2467223"/>
            <a:ext cx="4068509" cy="434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3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9" y="457508"/>
            <a:ext cx="2698175" cy="523220"/>
          </a:xfrm>
          <a:prstGeom prst="rect">
            <a:avLst/>
          </a:prstGeom>
        </p:spPr>
        <p:txBody>
          <a:bodyPr wrap="none">
            <a:spAutoFit/>
          </a:bodyPr>
          <a:lstStyle/>
          <a:p>
            <a:r>
              <a:rPr lang="zh-CN" altLang="en-US" sz="2800" dirty="0" smtClean="0">
                <a:ea typeface="黑体" pitchFamily="2" charset="-122"/>
                <a:cs typeface="Arial" pitchFamily="34" charset="0"/>
              </a:rPr>
              <a:t>比特币区块结构</a:t>
            </a:r>
            <a:endParaRPr lang="zh-CN" altLang="en-US" sz="2800" dirty="0">
              <a:ea typeface="黑体" pitchFamily="2" charset="-122"/>
              <a:cs typeface="Arial" pitchFamily="34" charset="0"/>
            </a:endParaRPr>
          </a:p>
        </p:txBody>
      </p:sp>
      <p:grpSp>
        <p:nvGrpSpPr>
          <p:cNvPr id="46" name="组合 45"/>
          <p:cNvGrpSpPr/>
          <p:nvPr/>
        </p:nvGrpSpPr>
        <p:grpSpPr>
          <a:xfrm>
            <a:off x="323528" y="1340768"/>
            <a:ext cx="3245647" cy="2530511"/>
            <a:chOff x="318240" y="1402545"/>
            <a:chExt cx="3785817" cy="2530511"/>
          </a:xfrm>
        </p:grpSpPr>
        <p:sp>
          <p:nvSpPr>
            <p:cNvPr id="4" name="圆角矩形 3"/>
            <p:cNvSpPr/>
            <p:nvPr/>
          </p:nvSpPr>
          <p:spPr>
            <a:xfrm>
              <a:off x="362680" y="1709976"/>
              <a:ext cx="1224136"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前一区块头</a:t>
              </a:r>
              <a:endParaRPr lang="zh-CN" altLang="en-US" sz="1100" dirty="0">
                <a:ea typeface="黑体" panose="02010609060101010101" pitchFamily="49" charset="-122"/>
              </a:endParaRPr>
            </a:p>
          </p:txBody>
        </p:sp>
        <p:sp>
          <p:nvSpPr>
            <p:cNvPr id="3" name="矩形 2"/>
            <p:cNvSpPr/>
            <p:nvPr/>
          </p:nvSpPr>
          <p:spPr>
            <a:xfrm>
              <a:off x="323527" y="1412776"/>
              <a:ext cx="3780530" cy="276999"/>
            </a:xfrm>
            <a:prstGeom prst="rect">
              <a:avLst/>
            </a:prstGeom>
          </p:spPr>
          <p:txBody>
            <a:bodyPr wrap="square">
              <a:spAutoFit/>
            </a:bodyPr>
            <a:lstStyle/>
            <a:p>
              <a:pPr algn="ctr"/>
              <a:r>
                <a:rPr lang="zh-CN" altLang="en-US" sz="1200" dirty="0" smtClean="0">
                  <a:latin typeface="黑体" panose="02010609060101010101" pitchFamily="49" charset="-122"/>
                  <a:ea typeface="黑体" panose="02010609060101010101" pitchFamily="49" charset="-122"/>
                </a:rPr>
                <a:t>区块头</a:t>
              </a:r>
              <a:endParaRPr lang="zh-CN" altLang="en-US" sz="1200" dirty="0">
                <a:latin typeface="黑体" panose="02010609060101010101" pitchFamily="49" charset="-122"/>
                <a:ea typeface="黑体" panose="02010609060101010101" pitchFamily="49" charset="-122"/>
              </a:endParaRPr>
            </a:p>
          </p:txBody>
        </p:sp>
        <p:sp>
          <p:nvSpPr>
            <p:cNvPr id="7" name="圆角矩形 6"/>
            <p:cNvSpPr/>
            <p:nvPr/>
          </p:nvSpPr>
          <p:spPr>
            <a:xfrm>
              <a:off x="1619672" y="1709976"/>
              <a:ext cx="1224136"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版本号</a:t>
              </a:r>
              <a:endParaRPr lang="zh-CN" altLang="en-US" sz="1100" dirty="0">
                <a:ea typeface="黑体" panose="02010609060101010101" pitchFamily="49" charset="-122"/>
              </a:endParaRPr>
            </a:p>
          </p:txBody>
        </p:sp>
        <p:sp>
          <p:nvSpPr>
            <p:cNvPr id="8" name="圆角矩形 7"/>
            <p:cNvSpPr/>
            <p:nvPr/>
          </p:nvSpPr>
          <p:spPr>
            <a:xfrm>
              <a:off x="2879921" y="1719144"/>
              <a:ext cx="1188023"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时间戳</a:t>
              </a:r>
              <a:endParaRPr lang="zh-CN" altLang="en-US" sz="1100" dirty="0">
                <a:ea typeface="黑体" panose="02010609060101010101" pitchFamily="49" charset="-122"/>
              </a:endParaRPr>
            </a:p>
          </p:txBody>
        </p:sp>
        <p:sp>
          <p:nvSpPr>
            <p:cNvPr id="9" name="圆角矩形 8"/>
            <p:cNvSpPr/>
            <p:nvPr/>
          </p:nvSpPr>
          <p:spPr>
            <a:xfrm>
              <a:off x="362679" y="2101362"/>
              <a:ext cx="1224136"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当前难度值</a:t>
              </a:r>
              <a:endParaRPr lang="zh-CN" altLang="en-US" sz="1100" dirty="0">
                <a:ea typeface="黑体" panose="02010609060101010101" pitchFamily="49" charset="-122"/>
              </a:endParaRPr>
            </a:p>
          </p:txBody>
        </p:sp>
        <p:sp>
          <p:nvSpPr>
            <p:cNvPr id="10" name="圆角矩形 9"/>
            <p:cNvSpPr/>
            <p:nvPr/>
          </p:nvSpPr>
          <p:spPr>
            <a:xfrm>
              <a:off x="2879921" y="2101362"/>
              <a:ext cx="1188023"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随机数</a:t>
              </a:r>
              <a:endParaRPr lang="zh-CN" altLang="en-US" sz="1100" dirty="0">
                <a:ea typeface="黑体" panose="02010609060101010101" pitchFamily="49" charset="-122"/>
              </a:endParaRPr>
            </a:p>
          </p:txBody>
        </p:sp>
        <p:sp>
          <p:nvSpPr>
            <p:cNvPr id="11" name="圆角矩形 10"/>
            <p:cNvSpPr/>
            <p:nvPr/>
          </p:nvSpPr>
          <p:spPr>
            <a:xfrm>
              <a:off x="1613932" y="2101362"/>
              <a:ext cx="1224136"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dirty="0" err="1" smtClean="0">
                  <a:ea typeface="黑体" panose="02010609060101010101" pitchFamily="49" charset="-122"/>
                </a:rPr>
                <a:t>Merkle</a:t>
              </a:r>
              <a:r>
                <a:rPr lang="zh-CN" altLang="en-US" sz="1100" dirty="0" smtClean="0">
                  <a:ea typeface="黑体" panose="02010609060101010101" pitchFamily="49" charset="-122"/>
                </a:rPr>
                <a:t>根哈希</a:t>
              </a:r>
              <a:endParaRPr lang="zh-CN" altLang="en-US" sz="1100" dirty="0">
                <a:ea typeface="黑体" panose="02010609060101010101" pitchFamily="49" charset="-122"/>
              </a:endParaRPr>
            </a:p>
          </p:txBody>
        </p:sp>
        <p:sp>
          <p:nvSpPr>
            <p:cNvPr id="5" name="矩形 4"/>
            <p:cNvSpPr/>
            <p:nvPr/>
          </p:nvSpPr>
          <p:spPr>
            <a:xfrm>
              <a:off x="323528" y="1402545"/>
              <a:ext cx="3780529" cy="1090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18240" y="2562105"/>
              <a:ext cx="3780529" cy="13709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362678" y="3196151"/>
              <a:ext cx="3705265"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dirty="0" err="1" smtClean="0">
                  <a:ea typeface="黑体" panose="02010609060101010101" pitchFamily="49" charset="-122"/>
                </a:rPr>
                <a:t>Coinbase</a:t>
              </a:r>
              <a:r>
                <a:rPr lang="zh-CN" altLang="en-US" sz="1100" dirty="0" smtClean="0">
                  <a:ea typeface="黑体" panose="02010609060101010101" pitchFamily="49" charset="-122"/>
                </a:rPr>
                <a:t>交易</a:t>
              </a:r>
              <a:endParaRPr lang="zh-CN" altLang="en-US" sz="1100" dirty="0">
                <a:ea typeface="黑体" panose="02010609060101010101" pitchFamily="49" charset="-122"/>
              </a:endParaRPr>
            </a:p>
          </p:txBody>
        </p:sp>
        <p:sp>
          <p:nvSpPr>
            <p:cNvPr id="40" name="圆角矩形 39"/>
            <p:cNvSpPr/>
            <p:nvPr/>
          </p:nvSpPr>
          <p:spPr>
            <a:xfrm>
              <a:off x="362679" y="3539366"/>
              <a:ext cx="3705265"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交易列表</a:t>
              </a:r>
              <a:endParaRPr lang="zh-CN" altLang="en-US" sz="1100" dirty="0">
                <a:ea typeface="黑体" panose="02010609060101010101" pitchFamily="49" charset="-122"/>
              </a:endParaRPr>
            </a:p>
          </p:txBody>
        </p:sp>
        <p:sp>
          <p:nvSpPr>
            <p:cNvPr id="41" name="矩形 40"/>
            <p:cNvSpPr/>
            <p:nvPr/>
          </p:nvSpPr>
          <p:spPr>
            <a:xfrm>
              <a:off x="323527" y="2564904"/>
              <a:ext cx="3780530" cy="276999"/>
            </a:xfrm>
            <a:prstGeom prst="rect">
              <a:avLst/>
            </a:prstGeom>
          </p:spPr>
          <p:txBody>
            <a:bodyPr wrap="square">
              <a:spAutoFit/>
            </a:bodyPr>
            <a:lstStyle/>
            <a:p>
              <a:pPr algn="ctr"/>
              <a:r>
                <a:rPr lang="zh-CN" altLang="en-US" sz="1200" dirty="0" smtClean="0">
                  <a:latin typeface="黑体" panose="02010609060101010101" pitchFamily="49" charset="-122"/>
                  <a:ea typeface="黑体" panose="02010609060101010101" pitchFamily="49" charset="-122"/>
                </a:rPr>
                <a:t>区块体</a:t>
              </a:r>
              <a:endParaRPr lang="zh-CN" altLang="en-US" sz="1200" dirty="0">
                <a:latin typeface="黑体" panose="02010609060101010101" pitchFamily="49" charset="-122"/>
                <a:ea typeface="黑体" panose="02010609060101010101" pitchFamily="49" charset="-122"/>
              </a:endParaRPr>
            </a:p>
          </p:txBody>
        </p:sp>
        <p:sp>
          <p:nvSpPr>
            <p:cNvPr id="49" name="圆角矩形 48"/>
            <p:cNvSpPr/>
            <p:nvPr/>
          </p:nvSpPr>
          <p:spPr>
            <a:xfrm>
              <a:off x="362679" y="2852936"/>
              <a:ext cx="3705265"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交易数量</a:t>
              </a:r>
              <a:endParaRPr lang="zh-CN" altLang="en-US" sz="1100" dirty="0">
                <a:ea typeface="黑体" panose="02010609060101010101" pitchFamily="49" charset="-122"/>
              </a:endParaRPr>
            </a:p>
          </p:txBody>
        </p:sp>
      </p:grpSp>
      <p:sp>
        <p:nvSpPr>
          <p:cNvPr id="52" name="圆角矩形 51"/>
          <p:cNvSpPr/>
          <p:nvPr/>
        </p:nvSpPr>
        <p:spPr>
          <a:xfrm>
            <a:off x="4893598" y="863414"/>
            <a:ext cx="1049473"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前一区块头</a:t>
            </a:r>
            <a:endParaRPr lang="zh-CN" altLang="en-US" sz="1100" dirty="0">
              <a:ea typeface="黑体" panose="02010609060101010101" pitchFamily="49" charset="-122"/>
            </a:endParaRPr>
          </a:p>
        </p:txBody>
      </p:sp>
      <p:sp>
        <p:nvSpPr>
          <p:cNvPr id="53" name="矩形 52"/>
          <p:cNvSpPr/>
          <p:nvPr/>
        </p:nvSpPr>
        <p:spPr>
          <a:xfrm>
            <a:off x="4860032" y="566214"/>
            <a:ext cx="3241114" cy="276999"/>
          </a:xfrm>
          <a:prstGeom prst="rect">
            <a:avLst/>
          </a:prstGeom>
        </p:spPr>
        <p:txBody>
          <a:bodyPr wrap="square">
            <a:spAutoFit/>
          </a:bodyPr>
          <a:lstStyle/>
          <a:p>
            <a:pPr algn="ctr"/>
            <a:r>
              <a:rPr lang="zh-CN" altLang="en-US" sz="1200" dirty="0" smtClean="0">
                <a:latin typeface="黑体" panose="02010609060101010101" pitchFamily="49" charset="-122"/>
                <a:ea typeface="黑体" panose="02010609060101010101" pitchFamily="49" charset="-122"/>
              </a:rPr>
              <a:t>区块头</a:t>
            </a:r>
            <a:endParaRPr lang="zh-CN" altLang="en-US" sz="1200" dirty="0">
              <a:latin typeface="黑体" panose="02010609060101010101" pitchFamily="49" charset="-122"/>
              <a:ea typeface="黑体" panose="02010609060101010101" pitchFamily="49" charset="-122"/>
            </a:endParaRPr>
          </a:p>
        </p:txBody>
      </p:sp>
      <p:sp>
        <p:nvSpPr>
          <p:cNvPr id="54" name="圆角矩形 53"/>
          <p:cNvSpPr/>
          <p:nvPr/>
        </p:nvSpPr>
        <p:spPr>
          <a:xfrm>
            <a:off x="5971239" y="863414"/>
            <a:ext cx="1049473"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版本号</a:t>
            </a:r>
            <a:endParaRPr lang="zh-CN" altLang="en-US" sz="1100" dirty="0">
              <a:ea typeface="黑体" panose="02010609060101010101" pitchFamily="49" charset="-122"/>
            </a:endParaRPr>
          </a:p>
        </p:txBody>
      </p:sp>
      <p:sp>
        <p:nvSpPr>
          <p:cNvPr id="55" name="圆角矩形 54"/>
          <p:cNvSpPr/>
          <p:nvPr/>
        </p:nvSpPr>
        <p:spPr>
          <a:xfrm>
            <a:off x="7051673" y="872582"/>
            <a:ext cx="1018513"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时间戳</a:t>
            </a:r>
            <a:endParaRPr lang="zh-CN" altLang="en-US" sz="1100" dirty="0">
              <a:ea typeface="黑体" panose="02010609060101010101" pitchFamily="49" charset="-122"/>
            </a:endParaRPr>
          </a:p>
        </p:txBody>
      </p:sp>
      <p:sp>
        <p:nvSpPr>
          <p:cNvPr id="56" name="圆角矩形 55"/>
          <p:cNvSpPr/>
          <p:nvPr/>
        </p:nvSpPr>
        <p:spPr>
          <a:xfrm>
            <a:off x="4893597" y="1254800"/>
            <a:ext cx="1049473"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当前难度值</a:t>
            </a:r>
            <a:endParaRPr lang="zh-CN" altLang="en-US" sz="1100" dirty="0">
              <a:ea typeface="黑体" panose="02010609060101010101" pitchFamily="49" charset="-122"/>
            </a:endParaRPr>
          </a:p>
        </p:txBody>
      </p:sp>
      <p:sp>
        <p:nvSpPr>
          <p:cNvPr id="57" name="圆角矩形 56"/>
          <p:cNvSpPr/>
          <p:nvPr/>
        </p:nvSpPr>
        <p:spPr>
          <a:xfrm>
            <a:off x="7051673" y="1254800"/>
            <a:ext cx="1018513"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随机数</a:t>
            </a:r>
            <a:endParaRPr lang="zh-CN" altLang="en-US" sz="1100" dirty="0">
              <a:ea typeface="黑体" panose="02010609060101010101" pitchFamily="49" charset="-122"/>
            </a:endParaRPr>
          </a:p>
        </p:txBody>
      </p:sp>
      <p:sp>
        <p:nvSpPr>
          <p:cNvPr id="58" name="圆角矩形 57"/>
          <p:cNvSpPr/>
          <p:nvPr/>
        </p:nvSpPr>
        <p:spPr>
          <a:xfrm>
            <a:off x="5966318" y="1254800"/>
            <a:ext cx="1049473" cy="3025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dirty="0" err="1" smtClean="0">
                <a:ea typeface="黑体" panose="02010609060101010101" pitchFamily="49" charset="-122"/>
              </a:rPr>
              <a:t>Merkle</a:t>
            </a:r>
            <a:r>
              <a:rPr lang="zh-CN" altLang="en-US" sz="1100" dirty="0" smtClean="0">
                <a:ea typeface="黑体" panose="02010609060101010101" pitchFamily="49" charset="-122"/>
              </a:rPr>
              <a:t>根哈希</a:t>
            </a:r>
            <a:endParaRPr lang="zh-CN" altLang="en-US" sz="1100" dirty="0">
              <a:ea typeface="黑体" panose="02010609060101010101" pitchFamily="49" charset="-122"/>
            </a:endParaRPr>
          </a:p>
        </p:txBody>
      </p:sp>
      <p:sp>
        <p:nvSpPr>
          <p:cNvPr id="59" name="矩形 58"/>
          <p:cNvSpPr/>
          <p:nvPr/>
        </p:nvSpPr>
        <p:spPr>
          <a:xfrm>
            <a:off x="4788024" y="555983"/>
            <a:ext cx="3313122" cy="1090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肘形连接符 66"/>
          <p:cNvCxnSpPr>
            <a:stCxn id="5" idx="3"/>
            <a:endCxn id="52" idx="1"/>
          </p:cNvCxnSpPr>
          <p:nvPr/>
        </p:nvCxnSpPr>
        <p:spPr>
          <a:xfrm flipV="1">
            <a:off x="3569175" y="1014707"/>
            <a:ext cx="1324423" cy="871237"/>
          </a:xfrm>
          <a:prstGeom prst="bentConnector3">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1" name="表格 80"/>
          <p:cNvGraphicFramePr>
            <a:graphicFrameLocks noGrp="1"/>
          </p:cNvGraphicFramePr>
          <p:nvPr>
            <p:extLst/>
          </p:nvPr>
        </p:nvGraphicFramePr>
        <p:xfrm>
          <a:off x="279450" y="4187572"/>
          <a:ext cx="3500462" cy="1935480"/>
        </p:xfrm>
        <a:graphic>
          <a:graphicData uri="http://schemas.openxmlformats.org/drawingml/2006/table">
            <a:tbl>
              <a:tblPr firstRow="1" bandRow="1">
                <a:tableStyleId>{5940675A-B579-460E-94D1-54222C63F5DA}</a:tableStyleId>
              </a:tblPr>
              <a:tblGrid>
                <a:gridCol w="752087"/>
                <a:gridCol w="504056"/>
                <a:gridCol w="2244319"/>
              </a:tblGrid>
              <a:tr h="228439">
                <a:tc>
                  <a:txBody>
                    <a:bodyPr/>
                    <a:lstStyle/>
                    <a:p>
                      <a:pPr algn="ctr"/>
                      <a:r>
                        <a:rPr lang="zh-CN" altLang="en-US" sz="1100" dirty="0" smtClean="0">
                          <a:latin typeface="+mn-lt"/>
                          <a:ea typeface="黑体" panose="02010609060101010101" pitchFamily="49" charset="-122"/>
                        </a:rPr>
                        <a:t>字段</a:t>
                      </a:r>
                      <a:endParaRPr lang="zh-CN" altLang="en-US" sz="1100" dirty="0">
                        <a:latin typeface="+mn-lt"/>
                        <a:ea typeface="黑体" panose="02010609060101010101" pitchFamily="49" charset="-122"/>
                      </a:endParaRPr>
                    </a:p>
                  </a:txBody>
                  <a:tcPr anchor="ctr">
                    <a:solidFill>
                      <a:srgbClr val="FFFF00"/>
                    </a:solidFill>
                  </a:tcPr>
                </a:tc>
                <a:tc>
                  <a:txBody>
                    <a:bodyPr/>
                    <a:lstStyle/>
                    <a:p>
                      <a:pPr algn="ctr"/>
                      <a:r>
                        <a:rPr lang="zh-CN" altLang="en-US" sz="1100" dirty="0" smtClean="0">
                          <a:latin typeface="+mn-lt"/>
                          <a:ea typeface="黑体" panose="02010609060101010101" pitchFamily="49" charset="-122"/>
                        </a:rPr>
                        <a:t>字节</a:t>
                      </a:r>
                      <a:endParaRPr lang="zh-CN" altLang="en-US" sz="1100" dirty="0">
                        <a:latin typeface="+mn-lt"/>
                        <a:ea typeface="黑体" panose="02010609060101010101" pitchFamily="49" charset="-122"/>
                      </a:endParaRPr>
                    </a:p>
                  </a:txBody>
                  <a:tcPr anchor="ctr">
                    <a:solidFill>
                      <a:srgbClr val="FFFF00"/>
                    </a:solidFill>
                  </a:tcPr>
                </a:tc>
                <a:tc>
                  <a:txBody>
                    <a:bodyPr/>
                    <a:lstStyle/>
                    <a:p>
                      <a:pPr algn="ctr"/>
                      <a:r>
                        <a:rPr lang="zh-CN" altLang="en-US" sz="1100" dirty="0" smtClean="0">
                          <a:latin typeface="+mn-lt"/>
                          <a:ea typeface="黑体" panose="02010609060101010101" pitchFamily="49" charset="-122"/>
                        </a:rPr>
                        <a:t>描述</a:t>
                      </a:r>
                      <a:endParaRPr lang="zh-CN" altLang="en-US" sz="1100" dirty="0">
                        <a:latin typeface="+mn-lt"/>
                        <a:ea typeface="黑体" panose="02010609060101010101" pitchFamily="49" charset="-122"/>
                      </a:endParaRPr>
                    </a:p>
                  </a:txBody>
                  <a:tcPr anchor="ctr">
                    <a:solidFill>
                      <a:srgbClr val="FFFF00"/>
                    </a:solidFill>
                  </a:tcPr>
                </a:tc>
              </a:tr>
              <a:tr h="228439">
                <a:tc>
                  <a:txBody>
                    <a:bodyPr/>
                    <a:lstStyle/>
                    <a:p>
                      <a:pPr algn="ctr"/>
                      <a:r>
                        <a:rPr lang="zh-CN" altLang="en-US" sz="1100" dirty="0" smtClean="0">
                          <a:latin typeface="+mn-lt"/>
                          <a:ea typeface="黑体" panose="02010609060101010101" pitchFamily="49" charset="-122"/>
                        </a:rPr>
                        <a:t>版本</a:t>
                      </a:r>
                      <a:endParaRPr lang="zh-CN" altLang="en-US" sz="1100" dirty="0">
                        <a:latin typeface="+mn-lt"/>
                        <a:ea typeface="黑体" panose="02010609060101010101" pitchFamily="49" charset="-122"/>
                      </a:endParaRPr>
                    </a:p>
                  </a:txBody>
                  <a:tcPr anchor="ctr">
                    <a:noFill/>
                  </a:tcPr>
                </a:tc>
                <a:tc>
                  <a:txBody>
                    <a:bodyPr/>
                    <a:lstStyle/>
                    <a:p>
                      <a:pPr algn="ctr"/>
                      <a:r>
                        <a:rPr lang="en-US" altLang="zh-CN" sz="1100" dirty="0" smtClean="0">
                          <a:latin typeface="+mn-lt"/>
                          <a:ea typeface="黑体" panose="02010609060101010101" pitchFamily="49" charset="-122"/>
                        </a:rPr>
                        <a:t>4</a:t>
                      </a:r>
                      <a:endParaRPr lang="zh-CN" altLang="en-US" sz="1100" dirty="0">
                        <a:latin typeface="+mn-lt"/>
                        <a:ea typeface="黑体" panose="02010609060101010101" pitchFamily="49" charset="-122"/>
                      </a:endParaRPr>
                    </a:p>
                  </a:txBody>
                  <a:tcPr anchor="ctr">
                    <a:noFill/>
                  </a:tcPr>
                </a:tc>
                <a:tc>
                  <a:txBody>
                    <a:bodyPr/>
                    <a:lstStyle/>
                    <a:p>
                      <a:pPr algn="ctr"/>
                      <a:r>
                        <a:rPr lang="zh-CN" altLang="en-US" sz="1100" dirty="0" smtClean="0">
                          <a:latin typeface="+mn-lt"/>
                          <a:ea typeface="黑体" panose="02010609060101010101" pitchFamily="49" charset="-122"/>
                        </a:rPr>
                        <a:t>明确这笔交易参照的规则</a:t>
                      </a:r>
                      <a:endParaRPr lang="zh-CN" altLang="en-US" sz="1100" dirty="0">
                        <a:latin typeface="+mn-lt"/>
                        <a:ea typeface="黑体" panose="02010609060101010101" pitchFamily="49" charset="-122"/>
                      </a:endParaRPr>
                    </a:p>
                  </a:txBody>
                  <a:tcPr anchor="ctr">
                    <a:noFill/>
                  </a:tcPr>
                </a:tc>
              </a:tr>
              <a:tr h="282190">
                <a:tc>
                  <a:txBody>
                    <a:bodyPr/>
                    <a:lstStyle/>
                    <a:p>
                      <a:pPr algn="ctr"/>
                      <a:r>
                        <a:rPr lang="zh-CN" altLang="en-US" sz="1100" dirty="0" smtClean="0">
                          <a:latin typeface="+mn-lt"/>
                          <a:ea typeface="黑体" panose="02010609060101010101" pitchFamily="49" charset="-122"/>
                        </a:rPr>
                        <a:t>输入数量</a:t>
                      </a:r>
                      <a:endParaRPr lang="en-US" altLang="zh-CN" sz="1100" dirty="0" smtClean="0">
                        <a:latin typeface="+mn-lt"/>
                        <a:ea typeface="黑体" panose="02010609060101010101" pitchFamily="49" charset="-122"/>
                      </a:endParaRPr>
                    </a:p>
                  </a:txBody>
                  <a:tcPr anchor="ctr">
                    <a:noFill/>
                  </a:tcPr>
                </a:tc>
                <a:tc>
                  <a:txBody>
                    <a:bodyPr/>
                    <a:lstStyle/>
                    <a:p>
                      <a:pPr algn="ctr"/>
                      <a:r>
                        <a:rPr lang="en-US" altLang="zh-CN" sz="1100" dirty="0" smtClean="0">
                          <a:latin typeface="+mn-lt"/>
                          <a:ea typeface="黑体" panose="02010609060101010101" pitchFamily="49" charset="-122"/>
                        </a:rPr>
                        <a:t>1-9</a:t>
                      </a:r>
                    </a:p>
                  </a:txBody>
                  <a:tcPr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包含交易</a:t>
                      </a:r>
                      <a:r>
                        <a:rPr lang="zh-CN" altLang="en-US" sz="1100" kern="1200" dirty="0">
                          <a:solidFill>
                            <a:schemeClr val="tx1"/>
                          </a:solidFill>
                          <a:latin typeface="+mn-lt"/>
                          <a:ea typeface="黑体" panose="02010609060101010101" pitchFamily="49" charset="-122"/>
                          <a:cs typeface="+mn-cs"/>
                        </a:rPr>
                        <a:t>输入数量</a:t>
                      </a:r>
                    </a:p>
                  </a:txBody>
                  <a:tcPr marL="76200" marR="76200" marT="76200" marB="76200" anchor="ctr">
                    <a:noFill/>
                  </a:tcPr>
                </a:tc>
              </a:tr>
              <a:tr h="282190">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输入列表</a:t>
                      </a:r>
                      <a:endParaRPr lang="zh-CN" altLang="en-US" sz="11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不定</a:t>
                      </a:r>
                      <a:endParaRPr lang="zh-CN" altLang="en-US" sz="11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r>
                        <a:rPr lang="zh-CN" altLang="en-US" sz="1100" kern="1200" dirty="0">
                          <a:solidFill>
                            <a:schemeClr val="tx1"/>
                          </a:solidFill>
                          <a:latin typeface="+mn-lt"/>
                          <a:ea typeface="黑体" panose="02010609060101010101" pitchFamily="49" charset="-122"/>
                          <a:cs typeface="+mn-cs"/>
                        </a:rPr>
                        <a:t>一个或多个交易输入</a:t>
                      </a:r>
                    </a:p>
                  </a:txBody>
                  <a:tcPr marL="76200" marR="76200" marT="76200" marB="76200" anchor="ctr">
                    <a:noFill/>
                  </a:tcPr>
                </a:tc>
              </a:tr>
              <a:tr h="2284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dirty="0" smtClean="0">
                          <a:latin typeface="+mn-lt"/>
                          <a:ea typeface="黑体" panose="02010609060101010101" pitchFamily="49" charset="-122"/>
                        </a:rPr>
                        <a:t>输出数量</a:t>
                      </a:r>
                      <a:endParaRPr lang="en-US" altLang="zh-CN" sz="1100" dirty="0" smtClean="0">
                        <a:latin typeface="+mn-lt"/>
                        <a:ea typeface="黑体" panose="02010609060101010101" pitchFamily="49" charset="-122"/>
                      </a:endParaRPr>
                    </a:p>
                  </a:txBody>
                  <a:tcPr anchor="ctr">
                    <a:noFill/>
                  </a:tcPr>
                </a:tc>
                <a:tc>
                  <a:txBody>
                    <a:bodyPr/>
                    <a:lstStyle/>
                    <a:p>
                      <a:pPr marL="0" algn="ctr" defTabSz="914400" rtl="0" eaLnBrk="1" fontAlgn="ctr" latinLnBrk="0" hangingPunct="1"/>
                      <a:r>
                        <a:rPr lang="en-US" altLang="zh-CN" sz="1100" kern="1200" dirty="0" smtClean="0">
                          <a:solidFill>
                            <a:schemeClr val="tx1"/>
                          </a:solidFill>
                          <a:latin typeface="+mn-lt"/>
                          <a:ea typeface="黑体" panose="02010609060101010101" pitchFamily="49" charset="-122"/>
                          <a:cs typeface="+mn-cs"/>
                        </a:rPr>
                        <a:t>1-9</a:t>
                      </a:r>
                      <a:endParaRPr lang="zh-CN" altLang="en-US" sz="11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包含交易输出数量</a:t>
                      </a:r>
                      <a:endParaRPr lang="zh-CN" altLang="en-US" sz="1100" kern="1200" dirty="0">
                        <a:solidFill>
                          <a:schemeClr val="tx1"/>
                        </a:solidFill>
                        <a:latin typeface="+mn-lt"/>
                        <a:ea typeface="黑体" panose="02010609060101010101" pitchFamily="49" charset="-122"/>
                        <a:cs typeface="+mn-cs"/>
                      </a:endParaRPr>
                    </a:p>
                  </a:txBody>
                  <a:tcPr anchor="ctr">
                    <a:noFill/>
                  </a:tcPr>
                </a:tc>
              </a:tr>
              <a:tr h="228439">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输出列表</a:t>
                      </a:r>
                      <a:endParaRPr lang="zh-CN" altLang="en-US" sz="11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不定</a:t>
                      </a:r>
                      <a:endParaRPr lang="zh-CN" altLang="en-US" sz="11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一个或多个交易输出</a:t>
                      </a:r>
                      <a:endParaRPr lang="zh-CN" altLang="en-US" sz="1100" kern="1200" dirty="0">
                        <a:solidFill>
                          <a:schemeClr val="tx1"/>
                        </a:solidFill>
                        <a:latin typeface="+mn-lt"/>
                        <a:ea typeface="黑体" panose="02010609060101010101" pitchFamily="49" charset="-122"/>
                        <a:cs typeface="+mn-cs"/>
                      </a:endParaRPr>
                    </a:p>
                  </a:txBody>
                  <a:tcPr anchor="ctr">
                    <a:noFill/>
                  </a:tcPr>
                </a:tc>
              </a:tr>
              <a:tr h="228439">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锁定时间</a:t>
                      </a:r>
                      <a:endParaRPr lang="zh-CN" altLang="en-US" sz="11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en-US" altLang="zh-CN" sz="1100" kern="1200" dirty="0" smtClean="0">
                          <a:solidFill>
                            <a:schemeClr val="tx1"/>
                          </a:solidFill>
                          <a:latin typeface="+mn-lt"/>
                          <a:ea typeface="黑体" panose="02010609060101010101" pitchFamily="49" charset="-122"/>
                          <a:cs typeface="+mn-cs"/>
                        </a:rPr>
                        <a:t>4</a:t>
                      </a:r>
                      <a:endParaRPr lang="zh-CN" altLang="en-US" sz="11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一个区块号或</a:t>
                      </a:r>
                      <a:r>
                        <a:rPr lang="en-US" altLang="zh-CN" sz="1100" kern="1200" dirty="0" smtClean="0">
                          <a:solidFill>
                            <a:schemeClr val="tx1"/>
                          </a:solidFill>
                          <a:latin typeface="+mn-lt"/>
                          <a:ea typeface="黑体" panose="02010609060101010101" pitchFamily="49" charset="-122"/>
                          <a:cs typeface="+mn-cs"/>
                        </a:rPr>
                        <a:t>UNIX</a:t>
                      </a:r>
                      <a:r>
                        <a:rPr lang="zh-CN" altLang="en-US" sz="1100" kern="1200" dirty="0" smtClean="0">
                          <a:solidFill>
                            <a:schemeClr val="tx1"/>
                          </a:solidFill>
                          <a:latin typeface="+mn-lt"/>
                          <a:ea typeface="黑体" panose="02010609060101010101" pitchFamily="49" charset="-122"/>
                          <a:cs typeface="+mn-cs"/>
                        </a:rPr>
                        <a:t>时间戳</a:t>
                      </a:r>
                    </a:p>
                  </a:txBody>
                  <a:tcPr anchor="ctr">
                    <a:noFill/>
                  </a:tcPr>
                </a:tc>
              </a:tr>
            </a:tbl>
          </a:graphicData>
        </a:graphic>
      </p:graphicFrame>
      <p:graphicFrame>
        <p:nvGraphicFramePr>
          <p:cNvPr id="86" name="表格 85"/>
          <p:cNvGraphicFramePr>
            <a:graphicFrameLocks noGrp="1"/>
          </p:cNvGraphicFramePr>
          <p:nvPr>
            <p:extLst/>
          </p:nvPr>
        </p:nvGraphicFramePr>
        <p:xfrm>
          <a:off x="4226705" y="3718912"/>
          <a:ext cx="4752528" cy="1798320"/>
        </p:xfrm>
        <a:graphic>
          <a:graphicData uri="http://schemas.openxmlformats.org/drawingml/2006/table">
            <a:tbl>
              <a:tblPr firstRow="1" bandRow="1">
                <a:tableStyleId>{5940675A-B579-460E-94D1-54222C63F5DA}</a:tableStyleId>
              </a:tblPr>
              <a:tblGrid>
                <a:gridCol w="1031628"/>
                <a:gridCol w="607559"/>
                <a:gridCol w="3113341"/>
              </a:tblGrid>
              <a:tr h="228439">
                <a:tc>
                  <a:txBody>
                    <a:bodyPr/>
                    <a:lstStyle/>
                    <a:p>
                      <a:pPr algn="ctr"/>
                      <a:r>
                        <a:rPr lang="zh-CN" altLang="en-US" sz="1100" dirty="0" smtClean="0">
                          <a:latin typeface="+mn-lt"/>
                          <a:ea typeface="黑体" panose="02010609060101010101" pitchFamily="49" charset="-122"/>
                        </a:rPr>
                        <a:t>字段</a:t>
                      </a:r>
                      <a:endParaRPr lang="zh-CN" altLang="en-US" sz="1100" dirty="0">
                        <a:latin typeface="+mn-lt"/>
                        <a:ea typeface="黑体" panose="02010609060101010101" pitchFamily="49" charset="-122"/>
                      </a:endParaRPr>
                    </a:p>
                  </a:txBody>
                  <a:tcPr anchor="ctr">
                    <a:solidFill>
                      <a:srgbClr val="FFFF00"/>
                    </a:solidFill>
                  </a:tcPr>
                </a:tc>
                <a:tc>
                  <a:txBody>
                    <a:bodyPr/>
                    <a:lstStyle/>
                    <a:p>
                      <a:pPr algn="ctr"/>
                      <a:r>
                        <a:rPr lang="zh-CN" altLang="en-US" sz="1100" dirty="0" smtClean="0">
                          <a:latin typeface="+mn-lt"/>
                          <a:ea typeface="黑体" panose="02010609060101010101" pitchFamily="49" charset="-122"/>
                        </a:rPr>
                        <a:t>字节</a:t>
                      </a:r>
                      <a:endParaRPr lang="zh-CN" altLang="en-US" sz="1100" dirty="0">
                        <a:latin typeface="+mn-lt"/>
                        <a:ea typeface="黑体" panose="02010609060101010101" pitchFamily="49" charset="-122"/>
                      </a:endParaRPr>
                    </a:p>
                  </a:txBody>
                  <a:tcPr anchor="ctr">
                    <a:solidFill>
                      <a:srgbClr val="FFFF00"/>
                    </a:solidFill>
                  </a:tcPr>
                </a:tc>
                <a:tc>
                  <a:txBody>
                    <a:bodyPr/>
                    <a:lstStyle/>
                    <a:p>
                      <a:pPr algn="ctr"/>
                      <a:r>
                        <a:rPr lang="zh-CN" altLang="en-US" sz="1100" dirty="0" smtClean="0">
                          <a:latin typeface="+mn-lt"/>
                          <a:ea typeface="黑体" panose="02010609060101010101" pitchFamily="49" charset="-122"/>
                        </a:rPr>
                        <a:t>描述</a:t>
                      </a:r>
                      <a:endParaRPr lang="zh-CN" altLang="en-US" sz="1100" dirty="0">
                        <a:latin typeface="+mn-lt"/>
                        <a:ea typeface="黑体" panose="02010609060101010101" pitchFamily="49" charset="-122"/>
                      </a:endParaRPr>
                    </a:p>
                  </a:txBody>
                  <a:tcPr anchor="ctr">
                    <a:solidFill>
                      <a:srgbClr val="FFFF00"/>
                    </a:solidFill>
                  </a:tcPr>
                </a:tc>
              </a:tr>
              <a:tr h="228439">
                <a:tc>
                  <a:txBody>
                    <a:bodyPr/>
                    <a:lstStyle/>
                    <a:p>
                      <a:pPr algn="ctr"/>
                      <a:r>
                        <a:rPr lang="zh-CN" altLang="en-US" sz="1100" dirty="0" smtClean="0">
                          <a:latin typeface="+mn-lt"/>
                          <a:ea typeface="黑体" panose="02010609060101010101" pitchFamily="49" charset="-122"/>
                        </a:rPr>
                        <a:t>交易哈希值</a:t>
                      </a:r>
                      <a:endParaRPr lang="zh-CN" altLang="en-US" sz="1100" dirty="0">
                        <a:latin typeface="+mn-lt"/>
                        <a:ea typeface="黑体" panose="02010609060101010101" pitchFamily="49" charset="-122"/>
                      </a:endParaRPr>
                    </a:p>
                  </a:txBody>
                  <a:tcPr anchor="ctr">
                    <a:noFill/>
                  </a:tcPr>
                </a:tc>
                <a:tc>
                  <a:txBody>
                    <a:bodyPr/>
                    <a:lstStyle/>
                    <a:p>
                      <a:pPr algn="ctr"/>
                      <a:r>
                        <a:rPr lang="en-US" altLang="zh-CN" sz="1100" dirty="0" smtClean="0">
                          <a:latin typeface="+mn-lt"/>
                          <a:ea typeface="黑体" panose="02010609060101010101" pitchFamily="49" charset="-122"/>
                        </a:rPr>
                        <a:t>32</a:t>
                      </a:r>
                      <a:endParaRPr lang="zh-CN" altLang="en-US" sz="1100" dirty="0">
                        <a:latin typeface="+mn-lt"/>
                        <a:ea typeface="黑体" panose="02010609060101010101" pitchFamily="49" charset="-122"/>
                      </a:endParaRPr>
                    </a:p>
                  </a:txBody>
                  <a:tcPr anchor="ctr">
                    <a:noFill/>
                  </a:tcPr>
                </a:tc>
                <a:tc>
                  <a:txBody>
                    <a:bodyPr/>
                    <a:lstStyle/>
                    <a:p>
                      <a:pPr algn="ctr"/>
                      <a:r>
                        <a:rPr lang="zh-CN" altLang="en-US" sz="1100" dirty="0" smtClean="0">
                          <a:latin typeface="+mn-lt"/>
                          <a:ea typeface="黑体" panose="02010609060101010101" pitchFamily="49" charset="-122"/>
                        </a:rPr>
                        <a:t>指向被花费的</a:t>
                      </a:r>
                      <a:r>
                        <a:rPr lang="en-US" altLang="zh-CN" sz="1100" dirty="0" smtClean="0">
                          <a:latin typeface="+mn-lt"/>
                          <a:ea typeface="黑体" panose="02010609060101010101" pitchFamily="49" charset="-122"/>
                        </a:rPr>
                        <a:t>UTXO</a:t>
                      </a:r>
                      <a:r>
                        <a:rPr lang="zh-CN" altLang="en-US" sz="1100" dirty="0" smtClean="0">
                          <a:latin typeface="+mn-lt"/>
                          <a:ea typeface="黑体" panose="02010609060101010101" pitchFamily="49" charset="-122"/>
                        </a:rPr>
                        <a:t>所在的交易哈希指针</a:t>
                      </a:r>
                    </a:p>
                  </a:txBody>
                  <a:tcPr anchor="ctr">
                    <a:noFill/>
                  </a:tcPr>
                </a:tc>
              </a:tr>
              <a:tr h="282190">
                <a:tc>
                  <a:txBody>
                    <a:bodyPr/>
                    <a:lstStyle/>
                    <a:p>
                      <a:pPr algn="ctr"/>
                      <a:r>
                        <a:rPr lang="zh-CN" altLang="en-US" sz="1100" dirty="0" smtClean="0">
                          <a:latin typeface="+mn-lt"/>
                          <a:ea typeface="黑体" panose="02010609060101010101" pitchFamily="49" charset="-122"/>
                        </a:rPr>
                        <a:t>输出索引</a:t>
                      </a:r>
                      <a:endParaRPr lang="en-US" altLang="zh-CN" sz="1100" dirty="0" smtClean="0">
                        <a:latin typeface="+mn-lt"/>
                        <a:ea typeface="黑体" panose="02010609060101010101" pitchFamily="49" charset="-122"/>
                      </a:endParaRPr>
                    </a:p>
                  </a:txBody>
                  <a:tcPr anchor="ctr">
                    <a:noFill/>
                  </a:tcPr>
                </a:tc>
                <a:tc>
                  <a:txBody>
                    <a:bodyPr/>
                    <a:lstStyle/>
                    <a:p>
                      <a:pPr algn="ctr"/>
                      <a:r>
                        <a:rPr lang="en-US" altLang="zh-CN" sz="1100" dirty="0" smtClean="0">
                          <a:latin typeface="+mn-lt"/>
                          <a:ea typeface="黑体" panose="02010609060101010101" pitchFamily="49" charset="-122"/>
                        </a:rPr>
                        <a:t>4</a:t>
                      </a:r>
                    </a:p>
                  </a:txBody>
                  <a:tcPr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被花费的</a:t>
                      </a:r>
                      <a:r>
                        <a:rPr lang="en-US" altLang="zh-CN" sz="1100" kern="1200" dirty="0" smtClean="0">
                          <a:solidFill>
                            <a:schemeClr val="tx1"/>
                          </a:solidFill>
                          <a:latin typeface="+mn-lt"/>
                          <a:ea typeface="黑体" panose="02010609060101010101" pitchFamily="49" charset="-122"/>
                          <a:cs typeface="+mn-cs"/>
                        </a:rPr>
                        <a:t>UTXO</a:t>
                      </a:r>
                      <a:r>
                        <a:rPr lang="zh-CN" altLang="en-US" sz="1100" kern="1200" dirty="0" smtClean="0">
                          <a:solidFill>
                            <a:schemeClr val="tx1"/>
                          </a:solidFill>
                          <a:latin typeface="+mn-lt"/>
                          <a:ea typeface="黑体" panose="02010609060101010101" pitchFamily="49" charset="-122"/>
                          <a:cs typeface="+mn-cs"/>
                        </a:rPr>
                        <a:t>的索引号，第一个是</a:t>
                      </a:r>
                      <a:r>
                        <a:rPr lang="en-US" altLang="zh-CN" sz="1100" kern="1200" dirty="0" smtClean="0">
                          <a:solidFill>
                            <a:schemeClr val="tx1"/>
                          </a:solidFill>
                          <a:latin typeface="+mn-lt"/>
                          <a:ea typeface="黑体" panose="02010609060101010101" pitchFamily="49" charset="-122"/>
                          <a:cs typeface="+mn-cs"/>
                        </a:rPr>
                        <a:t>0</a:t>
                      </a:r>
                      <a:endParaRPr lang="zh-CN" altLang="en-US" sz="1100" kern="1200" dirty="0">
                        <a:solidFill>
                          <a:schemeClr val="tx1"/>
                        </a:solidFill>
                        <a:latin typeface="+mn-lt"/>
                        <a:ea typeface="黑体" panose="02010609060101010101" pitchFamily="49" charset="-122"/>
                        <a:cs typeface="+mn-cs"/>
                      </a:endParaRPr>
                    </a:p>
                  </a:txBody>
                  <a:tcPr marL="76200" marR="76200" marT="76200" marB="76200" anchor="ctr">
                    <a:noFill/>
                  </a:tcPr>
                </a:tc>
              </a:tr>
              <a:tr h="282190">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解锁脚本大小</a:t>
                      </a:r>
                      <a:endParaRPr lang="zh-CN" altLang="en-US" sz="11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r>
                        <a:rPr lang="en-US" altLang="zh-CN" sz="1100" kern="1200" dirty="0" smtClean="0">
                          <a:solidFill>
                            <a:schemeClr val="tx1"/>
                          </a:solidFill>
                          <a:latin typeface="+mn-lt"/>
                          <a:ea typeface="黑体" panose="02010609060101010101" pitchFamily="49" charset="-122"/>
                          <a:cs typeface="+mn-cs"/>
                        </a:rPr>
                        <a:t>1-9</a:t>
                      </a:r>
                      <a:endParaRPr lang="zh-CN" altLang="en-US" sz="11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用字节表示的后面的解锁脚本长度</a:t>
                      </a:r>
                      <a:endParaRPr lang="zh-CN" altLang="en-US" sz="1100" kern="1200" dirty="0">
                        <a:solidFill>
                          <a:schemeClr val="tx1"/>
                        </a:solidFill>
                        <a:latin typeface="+mn-lt"/>
                        <a:ea typeface="黑体" panose="02010609060101010101" pitchFamily="49" charset="-122"/>
                        <a:cs typeface="+mn-cs"/>
                      </a:endParaRPr>
                    </a:p>
                  </a:txBody>
                  <a:tcPr marL="76200" marR="76200" marT="76200" marB="76200" anchor="ctr">
                    <a:noFill/>
                  </a:tcPr>
                </a:tc>
              </a:tr>
              <a:tr h="228439">
                <a:tc>
                  <a:txBody>
                    <a:bodyPr/>
                    <a:lstStyle/>
                    <a:p>
                      <a:pPr marL="0" algn="ctr" defTabSz="914400" rtl="0" eaLnBrk="1" fontAlgn="ctr" latinLnBrk="0" hangingPunct="1"/>
                      <a:r>
                        <a:rPr lang="zh-CN" altLang="en-US" sz="1100" kern="1200" dirty="0">
                          <a:solidFill>
                            <a:schemeClr val="tx1"/>
                          </a:solidFill>
                          <a:latin typeface="+mn-lt"/>
                          <a:ea typeface="黑体" panose="02010609060101010101" pitchFamily="49" charset="-122"/>
                          <a:cs typeface="+mn-cs"/>
                        </a:rPr>
                        <a:t>解锁脚本</a:t>
                      </a:r>
                    </a:p>
                  </a:txBody>
                  <a:tcPr marL="76200" marR="76200" marT="76200" marB="76200"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不定</a:t>
                      </a:r>
                      <a:endParaRPr lang="zh-CN" altLang="en-US" sz="11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满足</a:t>
                      </a:r>
                      <a:r>
                        <a:rPr lang="en-US" altLang="zh-CN" sz="1100" kern="1200" dirty="0" smtClean="0">
                          <a:solidFill>
                            <a:schemeClr val="tx1"/>
                          </a:solidFill>
                          <a:latin typeface="+mn-lt"/>
                          <a:ea typeface="黑体" panose="02010609060101010101" pitchFamily="49" charset="-122"/>
                          <a:cs typeface="+mn-cs"/>
                        </a:rPr>
                        <a:t>UTXO</a:t>
                      </a:r>
                      <a:r>
                        <a:rPr lang="zh-CN" altLang="en-US" sz="1100" kern="1200" dirty="0" smtClean="0">
                          <a:solidFill>
                            <a:schemeClr val="tx1"/>
                          </a:solidFill>
                          <a:latin typeface="+mn-lt"/>
                          <a:ea typeface="黑体" panose="02010609060101010101" pitchFamily="49" charset="-122"/>
                          <a:cs typeface="+mn-cs"/>
                        </a:rPr>
                        <a:t>解锁脚本条件的脚本</a:t>
                      </a:r>
                    </a:p>
                  </a:txBody>
                  <a:tcPr anchor="ctr">
                    <a:noFill/>
                  </a:tcPr>
                </a:tc>
              </a:tr>
              <a:tr h="228439">
                <a:tc>
                  <a:txBody>
                    <a:bodyPr/>
                    <a:lstStyle/>
                    <a:p>
                      <a:pPr marL="0" algn="ctr" defTabSz="914400" rtl="0" eaLnBrk="1" fontAlgn="ctr" latinLnBrk="0" hangingPunct="1"/>
                      <a:r>
                        <a:rPr lang="zh-CN" altLang="en-US" sz="1100" kern="1200" dirty="0">
                          <a:solidFill>
                            <a:schemeClr val="tx1"/>
                          </a:solidFill>
                          <a:latin typeface="+mn-lt"/>
                          <a:ea typeface="黑体" panose="02010609060101010101" pitchFamily="49" charset="-122"/>
                          <a:cs typeface="+mn-cs"/>
                        </a:rPr>
                        <a:t>序列号</a:t>
                      </a:r>
                    </a:p>
                  </a:txBody>
                  <a:tcPr marL="76200" marR="76200" marT="76200" marB="76200" anchor="ctr">
                    <a:noFill/>
                  </a:tcPr>
                </a:tc>
                <a:tc>
                  <a:txBody>
                    <a:bodyPr/>
                    <a:lstStyle/>
                    <a:p>
                      <a:pPr marL="0" algn="ctr" defTabSz="914400" rtl="0" eaLnBrk="1" fontAlgn="ctr" latinLnBrk="0" hangingPunct="1"/>
                      <a:r>
                        <a:rPr lang="en-US" altLang="zh-CN" sz="1100" kern="1200" dirty="0" smtClean="0">
                          <a:solidFill>
                            <a:schemeClr val="tx1"/>
                          </a:solidFill>
                          <a:latin typeface="+mn-lt"/>
                          <a:ea typeface="黑体" panose="02010609060101010101" pitchFamily="49" charset="-122"/>
                          <a:cs typeface="+mn-cs"/>
                        </a:rPr>
                        <a:t>4</a:t>
                      </a:r>
                      <a:endParaRPr lang="zh-CN" altLang="en-US" sz="11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目前未被使用的交易替换功能，设为</a:t>
                      </a:r>
                      <a:r>
                        <a:rPr lang="en-US" altLang="zh-CN" sz="1100" kern="1200" dirty="0" smtClean="0">
                          <a:solidFill>
                            <a:schemeClr val="tx1"/>
                          </a:solidFill>
                          <a:latin typeface="+mn-lt"/>
                          <a:ea typeface="黑体" panose="02010609060101010101" pitchFamily="49" charset="-122"/>
                          <a:cs typeface="+mn-cs"/>
                        </a:rPr>
                        <a:t>0xFFFFFFFF</a:t>
                      </a:r>
                    </a:p>
                  </a:txBody>
                  <a:tcPr anchor="ctr">
                    <a:noFill/>
                  </a:tcPr>
                </a:tc>
              </a:tr>
            </a:tbl>
          </a:graphicData>
        </a:graphic>
      </p:graphicFrame>
      <p:cxnSp>
        <p:nvCxnSpPr>
          <p:cNvPr id="87" name="肘形连接符 86"/>
          <p:cNvCxnSpPr>
            <a:stCxn id="81" idx="3"/>
            <a:endCxn id="86" idx="1"/>
          </p:cNvCxnSpPr>
          <p:nvPr/>
        </p:nvCxnSpPr>
        <p:spPr>
          <a:xfrm flipV="1">
            <a:off x="3779912" y="4618072"/>
            <a:ext cx="446793" cy="5372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7" name="表格 96"/>
          <p:cNvGraphicFramePr>
            <a:graphicFrameLocks noGrp="1"/>
          </p:cNvGraphicFramePr>
          <p:nvPr>
            <p:extLst/>
          </p:nvPr>
        </p:nvGraphicFramePr>
        <p:xfrm>
          <a:off x="4211960" y="5589240"/>
          <a:ext cx="4752528" cy="1181350"/>
        </p:xfrm>
        <a:graphic>
          <a:graphicData uri="http://schemas.openxmlformats.org/drawingml/2006/table">
            <a:tbl>
              <a:tblPr firstRow="1" bandRow="1">
                <a:tableStyleId>{5940675A-B579-460E-94D1-54222C63F5DA}</a:tableStyleId>
              </a:tblPr>
              <a:tblGrid>
                <a:gridCol w="1031628"/>
                <a:gridCol w="607559"/>
                <a:gridCol w="3113341"/>
              </a:tblGrid>
              <a:tr h="228439">
                <a:tc>
                  <a:txBody>
                    <a:bodyPr/>
                    <a:lstStyle/>
                    <a:p>
                      <a:pPr algn="ctr"/>
                      <a:r>
                        <a:rPr lang="zh-CN" altLang="en-US" sz="1100" dirty="0" smtClean="0">
                          <a:latin typeface="+mn-lt"/>
                          <a:ea typeface="黑体" panose="02010609060101010101" pitchFamily="49" charset="-122"/>
                        </a:rPr>
                        <a:t>字段</a:t>
                      </a:r>
                      <a:endParaRPr lang="zh-CN" altLang="en-US" sz="1100" dirty="0">
                        <a:latin typeface="+mn-lt"/>
                        <a:ea typeface="黑体" panose="02010609060101010101" pitchFamily="49" charset="-122"/>
                      </a:endParaRPr>
                    </a:p>
                  </a:txBody>
                  <a:tcPr anchor="ctr">
                    <a:solidFill>
                      <a:srgbClr val="FFFF00"/>
                    </a:solidFill>
                  </a:tcPr>
                </a:tc>
                <a:tc>
                  <a:txBody>
                    <a:bodyPr/>
                    <a:lstStyle/>
                    <a:p>
                      <a:pPr algn="ctr"/>
                      <a:r>
                        <a:rPr lang="zh-CN" altLang="en-US" sz="1100" dirty="0" smtClean="0">
                          <a:latin typeface="+mn-lt"/>
                          <a:ea typeface="黑体" panose="02010609060101010101" pitchFamily="49" charset="-122"/>
                        </a:rPr>
                        <a:t>字节</a:t>
                      </a:r>
                      <a:endParaRPr lang="zh-CN" altLang="en-US" sz="1100" dirty="0">
                        <a:latin typeface="+mn-lt"/>
                        <a:ea typeface="黑体" panose="02010609060101010101" pitchFamily="49" charset="-122"/>
                      </a:endParaRPr>
                    </a:p>
                  </a:txBody>
                  <a:tcPr anchor="ctr">
                    <a:solidFill>
                      <a:srgbClr val="FFFF00"/>
                    </a:solidFill>
                  </a:tcPr>
                </a:tc>
                <a:tc>
                  <a:txBody>
                    <a:bodyPr/>
                    <a:lstStyle/>
                    <a:p>
                      <a:pPr algn="ctr"/>
                      <a:r>
                        <a:rPr lang="zh-CN" altLang="en-US" sz="1100" dirty="0" smtClean="0">
                          <a:latin typeface="+mn-lt"/>
                          <a:ea typeface="黑体" panose="02010609060101010101" pitchFamily="49" charset="-122"/>
                        </a:rPr>
                        <a:t>描述</a:t>
                      </a:r>
                      <a:endParaRPr lang="zh-CN" altLang="en-US" sz="1100" dirty="0">
                        <a:latin typeface="+mn-lt"/>
                        <a:ea typeface="黑体" panose="02010609060101010101" pitchFamily="49" charset="-122"/>
                      </a:endParaRPr>
                    </a:p>
                  </a:txBody>
                  <a:tcPr anchor="ctr">
                    <a:solidFill>
                      <a:srgbClr val="FFFF00"/>
                    </a:solidFill>
                  </a:tcPr>
                </a:tc>
              </a:tr>
              <a:tr h="228439">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总量</a:t>
                      </a:r>
                      <a:endParaRPr lang="zh-CN" altLang="en-US" sz="11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en-US" altLang="zh-CN" sz="1100" kern="1200" dirty="0" smtClean="0">
                          <a:solidFill>
                            <a:schemeClr val="tx1"/>
                          </a:solidFill>
                          <a:latin typeface="+mn-lt"/>
                          <a:ea typeface="黑体" panose="02010609060101010101" pitchFamily="49" charset="-122"/>
                          <a:cs typeface="+mn-cs"/>
                        </a:rPr>
                        <a:t>32</a:t>
                      </a:r>
                      <a:endParaRPr lang="zh-CN" altLang="en-US" sz="11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zh-CN" altLang="en-US" sz="1100" kern="1200" dirty="0">
                          <a:solidFill>
                            <a:schemeClr val="tx1"/>
                          </a:solidFill>
                          <a:latin typeface="+mn-lt"/>
                          <a:ea typeface="黑体" panose="02010609060101010101" pitchFamily="49" charset="-122"/>
                          <a:cs typeface="+mn-cs"/>
                        </a:rPr>
                        <a:t>用聪表示的比特币值</a:t>
                      </a:r>
                    </a:p>
                  </a:txBody>
                  <a:tcPr marL="76200" marR="76200" marT="76200" marB="76200" anchor="ctr">
                    <a:noFill/>
                  </a:tcPr>
                </a:tc>
              </a:tr>
              <a:tr h="282190">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锁定脚本大小</a:t>
                      </a:r>
                      <a:endParaRPr lang="en-US" altLang="zh-CN" sz="1100" kern="1200" dirty="0" smtClean="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en-US" altLang="zh-CN" sz="1100" kern="1200" dirty="0" smtClean="0">
                          <a:solidFill>
                            <a:schemeClr val="tx1"/>
                          </a:solidFill>
                          <a:latin typeface="+mn-lt"/>
                          <a:ea typeface="黑体" panose="02010609060101010101" pitchFamily="49" charset="-122"/>
                          <a:cs typeface="+mn-cs"/>
                        </a:rPr>
                        <a:t>1-9</a:t>
                      </a:r>
                    </a:p>
                  </a:txBody>
                  <a:tcPr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用字节表示的后面的锁定脚本长度</a:t>
                      </a:r>
                    </a:p>
                  </a:txBody>
                  <a:tcPr>
                    <a:noFill/>
                  </a:tcPr>
                </a:tc>
              </a:tr>
              <a:tr h="282190">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锁定脚本</a:t>
                      </a:r>
                      <a:endParaRPr lang="zh-CN" altLang="en-US" sz="11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不定</a:t>
                      </a:r>
                      <a:endParaRPr lang="zh-CN" altLang="en-US" sz="11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r>
                        <a:rPr lang="zh-CN" altLang="en-US" sz="1100" kern="1200" dirty="0" smtClean="0">
                          <a:solidFill>
                            <a:schemeClr val="tx1"/>
                          </a:solidFill>
                          <a:latin typeface="+mn-lt"/>
                          <a:ea typeface="黑体" panose="02010609060101010101" pitchFamily="49" charset="-122"/>
                          <a:cs typeface="+mn-cs"/>
                        </a:rPr>
                        <a:t>一个定义了支付输出所需条件的脚本</a:t>
                      </a:r>
                    </a:p>
                  </a:txBody>
                  <a:tcPr marL="76200" marR="76200" marT="76200" marB="76200" anchor="ctr">
                    <a:noFill/>
                  </a:tcPr>
                </a:tc>
              </a:tr>
            </a:tbl>
          </a:graphicData>
        </a:graphic>
      </p:graphicFrame>
      <p:cxnSp>
        <p:nvCxnSpPr>
          <p:cNvPr id="105" name="肘形连接符 104"/>
          <p:cNvCxnSpPr/>
          <p:nvPr/>
        </p:nvCxnSpPr>
        <p:spPr>
          <a:xfrm>
            <a:off x="3777086" y="5733256"/>
            <a:ext cx="434874" cy="321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圆角矩形 115"/>
          <p:cNvSpPr/>
          <p:nvPr/>
        </p:nvSpPr>
        <p:spPr>
          <a:xfrm>
            <a:off x="4226704" y="2998968"/>
            <a:ext cx="4737783" cy="598298"/>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100" dirty="0">
              <a:ea typeface="黑体" panose="02010609060101010101" pitchFamily="49" charset="-122"/>
            </a:endParaRPr>
          </a:p>
        </p:txBody>
      </p:sp>
      <p:sp>
        <p:nvSpPr>
          <p:cNvPr id="117" name="圆角矩形 116"/>
          <p:cNvSpPr/>
          <p:nvPr/>
        </p:nvSpPr>
        <p:spPr>
          <a:xfrm>
            <a:off x="4412014" y="3093745"/>
            <a:ext cx="1049473" cy="3838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交易</a:t>
            </a:r>
            <a:r>
              <a:rPr lang="en-US" altLang="zh-CN" sz="1100" dirty="0" smtClean="0">
                <a:ea typeface="黑体" panose="02010609060101010101" pitchFamily="49" charset="-122"/>
              </a:rPr>
              <a:t>1</a:t>
            </a:r>
            <a:r>
              <a:rPr lang="zh-CN" altLang="en-US" sz="1100" dirty="0" smtClean="0">
                <a:ea typeface="黑体" panose="02010609060101010101" pitchFamily="49" charset="-122"/>
              </a:rPr>
              <a:t>（</a:t>
            </a:r>
            <a:r>
              <a:rPr lang="en-US" altLang="zh-CN" sz="1100" dirty="0" err="1" smtClean="0">
                <a:ea typeface="黑体" panose="02010609060101010101" pitchFamily="49" charset="-122"/>
              </a:rPr>
              <a:t>coinbase</a:t>
            </a:r>
            <a:r>
              <a:rPr lang="zh-CN" altLang="en-US" sz="1100" dirty="0" smtClean="0">
                <a:ea typeface="黑体" panose="02010609060101010101" pitchFamily="49" charset="-122"/>
              </a:rPr>
              <a:t>）</a:t>
            </a:r>
            <a:endParaRPr lang="zh-CN" altLang="en-US" sz="1100" dirty="0">
              <a:ea typeface="黑体" panose="02010609060101010101" pitchFamily="49" charset="-122"/>
            </a:endParaRPr>
          </a:p>
        </p:txBody>
      </p:sp>
      <p:sp>
        <p:nvSpPr>
          <p:cNvPr id="118" name="圆角矩形 117"/>
          <p:cNvSpPr/>
          <p:nvPr/>
        </p:nvSpPr>
        <p:spPr>
          <a:xfrm>
            <a:off x="5545463" y="3093745"/>
            <a:ext cx="1049473" cy="3838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交易</a:t>
            </a:r>
            <a:r>
              <a:rPr lang="en-US" altLang="zh-CN" sz="1100" dirty="0" smtClean="0">
                <a:ea typeface="黑体" panose="02010609060101010101" pitchFamily="49" charset="-122"/>
              </a:rPr>
              <a:t>2</a:t>
            </a:r>
            <a:endParaRPr lang="zh-CN" altLang="en-US" sz="1100" dirty="0">
              <a:ea typeface="黑体" panose="02010609060101010101" pitchFamily="49" charset="-122"/>
            </a:endParaRPr>
          </a:p>
        </p:txBody>
      </p:sp>
      <p:sp>
        <p:nvSpPr>
          <p:cNvPr id="119" name="圆角矩形 118"/>
          <p:cNvSpPr/>
          <p:nvPr/>
        </p:nvSpPr>
        <p:spPr>
          <a:xfrm>
            <a:off x="6678912" y="3093745"/>
            <a:ext cx="1049473" cy="3838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交易</a:t>
            </a:r>
            <a:r>
              <a:rPr lang="en-US" altLang="zh-CN" sz="1100" dirty="0" smtClean="0">
                <a:ea typeface="黑体" panose="02010609060101010101" pitchFamily="49" charset="-122"/>
              </a:rPr>
              <a:t>3</a:t>
            </a:r>
            <a:endParaRPr lang="zh-CN" altLang="en-US" sz="1100" dirty="0">
              <a:ea typeface="黑体" panose="02010609060101010101" pitchFamily="49" charset="-122"/>
            </a:endParaRPr>
          </a:p>
        </p:txBody>
      </p:sp>
      <p:sp>
        <p:nvSpPr>
          <p:cNvPr id="120" name="圆角矩形 119"/>
          <p:cNvSpPr/>
          <p:nvPr/>
        </p:nvSpPr>
        <p:spPr>
          <a:xfrm>
            <a:off x="7812360" y="3093745"/>
            <a:ext cx="1049473" cy="3838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ea typeface="黑体" panose="02010609060101010101" pitchFamily="49" charset="-122"/>
              </a:rPr>
              <a:t>交易</a:t>
            </a:r>
            <a:r>
              <a:rPr lang="en-US" altLang="zh-CN" sz="1100" dirty="0" smtClean="0">
                <a:ea typeface="黑体" panose="02010609060101010101" pitchFamily="49" charset="-122"/>
              </a:rPr>
              <a:t>4</a:t>
            </a:r>
            <a:endParaRPr lang="zh-CN" altLang="en-US" sz="1100" dirty="0">
              <a:ea typeface="黑体" panose="02010609060101010101" pitchFamily="49" charset="-122"/>
            </a:endParaRPr>
          </a:p>
        </p:txBody>
      </p:sp>
      <p:sp>
        <p:nvSpPr>
          <p:cNvPr id="123" name="圆角矩形 122"/>
          <p:cNvSpPr/>
          <p:nvPr/>
        </p:nvSpPr>
        <p:spPr>
          <a:xfrm>
            <a:off x="4427984" y="2492896"/>
            <a:ext cx="1049473" cy="383844"/>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dirty="0" smtClean="0">
                <a:ea typeface="黑体" panose="02010609060101010101" pitchFamily="49" charset="-122"/>
              </a:rPr>
              <a:t>Hash 1</a:t>
            </a:r>
            <a:endParaRPr lang="zh-CN" altLang="en-US" sz="1100" dirty="0">
              <a:ea typeface="黑体" panose="02010609060101010101" pitchFamily="49" charset="-122"/>
            </a:endParaRPr>
          </a:p>
        </p:txBody>
      </p:sp>
      <p:sp>
        <p:nvSpPr>
          <p:cNvPr id="124" name="圆角矩形 123"/>
          <p:cNvSpPr/>
          <p:nvPr/>
        </p:nvSpPr>
        <p:spPr>
          <a:xfrm>
            <a:off x="5561433" y="2492896"/>
            <a:ext cx="1049473" cy="383844"/>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dirty="0" smtClean="0">
                <a:ea typeface="黑体" panose="02010609060101010101" pitchFamily="49" charset="-122"/>
              </a:rPr>
              <a:t>Hash 2</a:t>
            </a:r>
            <a:endParaRPr lang="zh-CN" altLang="en-US" sz="1100" dirty="0">
              <a:ea typeface="黑体" panose="02010609060101010101" pitchFamily="49" charset="-122"/>
            </a:endParaRPr>
          </a:p>
        </p:txBody>
      </p:sp>
      <p:sp>
        <p:nvSpPr>
          <p:cNvPr id="125" name="圆角矩形 124"/>
          <p:cNvSpPr/>
          <p:nvPr/>
        </p:nvSpPr>
        <p:spPr>
          <a:xfrm>
            <a:off x="6694882" y="2492896"/>
            <a:ext cx="1049473" cy="383843"/>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dirty="0" smtClean="0">
                <a:ea typeface="黑体" panose="02010609060101010101" pitchFamily="49" charset="-122"/>
              </a:rPr>
              <a:t>Hash 3</a:t>
            </a:r>
            <a:endParaRPr lang="zh-CN" altLang="en-US" sz="1100" dirty="0">
              <a:ea typeface="黑体" panose="02010609060101010101" pitchFamily="49" charset="-122"/>
            </a:endParaRPr>
          </a:p>
        </p:txBody>
      </p:sp>
      <p:sp>
        <p:nvSpPr>
          <p:cNvPr id="126" name="圆角矩形 125"/>
          <p:cNvSpPr/>
          <p:nvPr/>
        </p:nvSpPr>
        <p:spPr>
          <a:xfrm>
            <a:off x="7828330" y="2492896"/>
            <a:ext cx="1049473" cy="383843"/>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dirty="0" smtClean="0">
                <a:ea typeface="黑体" panose="02010609060101010101" pitchFamily="49" charset="-122"/>
              </a:rPr>
              <a:t>Hash 4</a:t>
            </a:r>
            <a:endParaRPr lang="zh-CN" altLang="en-US" sz="1100" dirty="0">
              <a:ea typeface="黑体" panose="02010609060101010101" pitchFamily="49" charset="-122"/>
            </a:endParaRPr>
          </a:p>
        </p:txBody>
      </p:sp>
      <p:sp>
        <p:nvSpPr>
          <p:cNvPr id="127" name="圆角矩形 126"/>
          <p:cNvSpPr/>
          <p:nvPr/>
        </p:nvSpPr>
        <p:spPr>
          <a:xfrm>
            <a:off x="5027471" y="1901834"/>
            <a:ext cx="1049473" cy="383844"/>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dirty="0" smtClean="0">
                <a:ea typeface="黑体" panose="02010609060101010101" pitchFamily="49" charset="-122"/>
              </a:rPr>
              <a:t>Hash 12</a:t>
            </a:r>
            <a:endParaRPr lang="zh-CN" altLang="en-US" sz="1100" dirty="0">
              <a:ea typeface="黑体" panose="02010609060101010101" pitchFamily="49" charset="-122"/>
            </a:endParaRPr>
          </a:p>
        </p:txBody>
      </p:sp>
      <p:sp>
        <p:nvSpPr>
          <p:cNvPr id="128" name="圆角矩形 127"/>
          <p:cNvSpPr/>
          <p:nvPr/>
        </p:nvSpPr>
        <p:spPr>
          <a:xfrm>
            <a:off x="7121492" y="1901834"/>
            <a:ext cx="1049473" cy="383844"/>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100" dirty="0" smtClean="0">
                <a:ea typeface="黑体" panose="02010609060101010101" pitchFamily="49" charset="-122"/>
              </a:rPr>
              <a:t>Hash 34</a:t>
            </a:r>
            <a:endParaRPr lang="zh-CN" altLang="en-US" sz="1100" dirty="0">
              <a:ea typeface="黑体" panose="02010609060101010101" pitchFamily="49" charset="-122"/>
            </a:endParaRPr>
          </a:p>
        </p:txBody>
      </p:sp>
      <p:cxnSp>
        <p:nvCxnSpPr>
          <p:cNvPr id="114" name="直接箭头连接符 113"/>
          <p:cNvCxnSpPr>
            <a:stCxn id="123" idx="0"/>
            <a:endCxn id="127" idx="2"/>
          </p:cNvCxnSpPr>
          <p:nvPr/>
        </p:nvCxnSpPr>
        <p:spPr>
          <a:xfrm flipV="1">
            <a:off x="4952721" y="2285678"/>
            <a:ext cx="599487" cy="20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a:stCxn id="124" idx="0"/>
            <a:endCxn id="127" idx="2"/>
          </p:cNvCxnSpPr>
          <p:nvPr/>
        </p:nvCxnSpPr>
        <p:spPr>
          <a:xfrm flipH="1" flipV="1">
            <a:off x="5552208" y="2285678"/>
            <a:ext cx="533962" cy="20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125" idx="0"/>
            <a:endCxn id="128" idx="2"/>
          </p:cNvCxnSpPr>
          <p:nvPr/>
        </p:nvCxnSpPr>
        <p:spPr>
          <a:xfrm flipV="1">
            <a:off x="7219619" y="2285678"/>
            <a:ext cx="426610" cy="20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126" idx="0"/>
            <a:endCxn id="128" idx="2"/>
          </p:cNvCxnSpPr>
          <p:nvPr/>
        </p:nvCxnSpPr>
        <p:spPr>
          <a:xfrm flipH="1" flipV="1">
            <a:off x="7646229" y="2285678"/>
            <a:ext cx="706838" cy="20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27" idx="0"/>
            <a:endCxn id="58" idx="2"/>
          </p:cNvCxnSpPr>
          <p:nvPr/>
        </p:nvCxnSpPr>
        <p:spPr>
          <a:xfrm flipV="1">
            <a:off x="5552208" y="1557386"/>
            <a:ext cx="938847" cy="344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28" idx="0"/>
            <a:endCxn id="58" idx="2"/>
          </p:cNvCxnSpPr>
          <p:nvPr/>
        </p:nvCxnSpPr>
        <p:spPr>
          <a:xfrm flipH="1" flipV="1">
            <a:off x="6491055" y="1557386"/>
            <a:ext cx="1155174" cy="344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4932040" y="2876739"/>
            <a:ext cx="0" cy="217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6086170" y="2890465"/>
            <a:ext cx="0" cy="217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7229139" y="2876739"/>
            <a:ext cx="0" cy="217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8388424" y="2876739"/>
            <a:ext cx="0" cy="217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a:off x="1907704" y="3780175"/>
            <a:ext cx="0" cy="40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2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wipe(up)">
                                      <p:cBhvr>
                                        <p:cTn id="7" dur="5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wipe(up)">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wipe(left)">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wipe(up)">
                                      <p:cBhvr>
                                        <p:cTn id="3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4209807" cy="523220"/>
          </a:xfrm>
          <a:prstGeom prst="rect">
            <a:avLst/>
          </a:prstGeom>
        </p:spPr>
        <p:txBody>
          <a:bodyPr wrap="none">
            <a:spAutoFit/>
          </a:bodyPr>
          <a:lstStyle/>
          <a:p>
            <a:r>
              <a:rPr lang="en-US" altLang="zh-CN" sz="2800" kern="0" dirty="0">
                <a:solidFill>
                  <a:prstClr val="black"/>
                </a:solidFill>
                <a:ea typeface="黑体" pitchFamily="49" charset="-122"/>
              </a:rPr>
              <a:t>P2PK</a:t>
            </a:r>
            <a:r>
              <a:rPr lang="zh-CN" altLang="en-US" sz="2800" kern="0" dirty="0">
                <a:solidFill>
                  <a:prstClr val="black"/>
                </a:solidFill>
                <a:ea typeface="黑体" pitchFamily="49" charset="-122"/>
              </a:rPr>
              <a:t>（</a:t>
            </a:r>
            <a:r>
              <a:rPr lang="en-US" altLang="zh-CN" sz="2800" kern="0" dirty="0">
                <a:solidFill>
                  <a:prstClr val="black"/>
                </a:solidFill>
                <a:ea typeface="黑体" pitchFamily="49" charset="-122"/>
              </a:rPr>
              <a:t>Pay-to-Public-Key</a:t>
            </a:r>
            <a:r>
              <a:rPr lang="zh-CN" altLang="en-US" sz="2800" kern="0" dirty="0">
                <a:solidFill>
                  <a:prstClr val="black"/>
                </a:solidFill>
                <a:ea typeface="黑体" pitchFamily="49" charset="-122"/>
              </a:rPr>
              <a:t>）</a:t>
            </a:r>
          </a:p>
        </p:txBody>
      </p:sp>
      <p:sp>
        <p:nvSpPr>
          <p:cNvPr id="3" name="内容占位符 2"/>
          <p:cNvSpPr txBox="1">
            <a:spLocks/>
          </p:cNvSpPr>
          <p:nvPr/>
        </p:nvSpPr>
        <p:spPr bwMode="auto">
          <a:xfrm>
            <a:off x="260186" y="1262523"/>
            <a:ext cx="8674264" cy="184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400" dirty="0">
                <a:latin typeface="微软雅黑" panose="020B0503020204020204" pitchFamily="34" charset="-122"/>
                <a:ea typeface="微软雅黑" panose="020B0503020204020204" pitchFamily="34" charset="-122"/>
                <a:cs typeface="Times New Roman" pitchFamily="18" charset="0"/>
              </a:rPr>
              <a:t>P2PK</a:t>
            </a:r>
            <a:r>
              <a:rPr lang="zh-CN" altLang="en-US" sz="2400"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Pay-to-Public-Key</a:t>
            </a:r>
            <a:r>
              <a:rPr lang="zh-CN" altLang="en-US" sz="2400" dirty="0" smtClean="0">
                <a:latin typeface="微软雅黑" panose="020B0503020204020204" pitchFamily="34" charset="-122"/>
                <a:ea typeface="微软雅黑" panose="020B0503020204020204" pitchFamily="34" charset="-122"/>
                <a:cs typeface="Times New Roman" pitchFamily="18" charset="0"/>
              </a:rPr>
              <a:t>）：在</a:t>
            </a:r>
            <a:r>
              <a:rPr lang="en-US" altLang="zh-CN" sz="2400" dirty="0" err="1" smtClean="0">
                <a:latin typeface="微软雅黑" panose="020B0503020204020204" pitchFamily="34" charset="-122"/>
                <a:ea typeface="微软雅黑" panose="020B0503020204020204" pitchFamily="34" charset="-122"/>
                <a:cs typeface="Times New Roman" pitchFamily="18" charset="0"/>
              </a:rPr>
              <a:t>Coinbase</a:t>
            </a:r>
            <a:r>
              <a:rPr lang="zh-CN" altLang="en-US" sz="2400" dirty="0" smtClean="0">
                <a:latin typeface="微软雅黑" panose="020B0503020204020204" pitchFamily="34" charset="-122"/>
                <a:ea typeface="微软雅黑" panose="020B0503020204020204" pitchFamily="34" charset="-122"/>
                <a:cs typeface="Times New Roman" pitchFamily="18" charset="0"/>
              </a:rPr>
              <a:t>交易中最为常见。</a:t>
            </a:r>
            <a:endParaRPr lang="en-US" altLang="zh-CN" sz="24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2200" dirty="0" err="1" smtClean="0">
                <a:solidFill>
                  <a:srgbClr val="0000FF"/>
                </a:solidFill>
                <a:latin typeface="微软雅黑" panose="020B0503020204020204" pitchFamily="34" charset="-122"/>
                <a:ea typeface="微软雅黑" panose="020B0503020204020204" pitchFamily="34" charset="-122"/>
                <a:cs typeface="Times New Roman" pitchFamily="18" charset="0"/>
              </a:rPr>
              <a:t>scriptPubKey</a:t>
            </a:r>
            <a:r>
              <a:rPr lang="zh-CN" altLang="en-US" sz="22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r>
              <a:rPr lang="en-US" altLang="zh-CN" sz="2200" dirty="0">
                <a:latin typeface="微软雅黑" panose="020B0503020204020204" pitchFamily="34" charset="-122"/>
                <a:ea typeface="微软雅黑" panose="020B0503020204020204" pitchFamily="34" charset="-122"/>
                <a:cs typeface="Times New Roman" pitchFamily="18" charset="0"/>
              </a:rPr>
              <a:t>&lt;</a:t>
            </a:r>
            <a:r>
              <a:rPr lang="en-US" altLang="zh-CN" sz="2200" dirty="0" smtClean="0">
                <a:latin typeface="微软雅黑" panose="020B0503020204020204" pitchFamily="34" charset="-122"/>
                <a:ea typeface="微软雅黑" panose="020B0503020204020204" pitchFamily="34" charset="-122"/>
                <a:cs typeface="Times New Roman" pitchFamily="18" charset="0"/>
              </a:rPr>
              <a:t>Public </a:t>
            </a:r>
            <a:r>
              <a:rPr lang="en-US" altLang="zh-CN" sz="2200" dirty="0">
                <a:latin typeface="微软雅黑" panose="020B0503020204020204" pitchFamily="34" charset="-122"/>
                <a:ea typeface="微软雅黑" panose="020B0503020204020204" pitchFamily="34" charset="-122"/>
                <a:cs typeface="Times New Roman" pitchFamily="18" charset="0"/>
              </a:rPr>
              <a:t>Key A&gt; OP_CHECKSIG</a:t>
            </a:r>
            <a:endParaRPr lang="en-US" altLang="zh-CN" sz="2200" dirty="0" smtClean="0">
              <a:latin typeface="微软雅黑" panose="020B0503020204020204" pitchFamily="34" charset="-122"/>
              <a:ea typeface="微软雅黑" panose="020B0503020204020204" pitchFamily="34" charset="-122"/>
              <a:cs typeface="Times New Roman" pitchFamily="18" charset="0"/>
            </a:endParaRPr>
          </a:p>
          <a:p>
            <a:pPr algn="l" eaLnBrk="1" hangingPunct="1">
              <a:lnSpc>
                <a:spcPct val="150000"/>
              </a:lnSpc>
              <a:spcBef>
                <a:spcPts val="600"/>
              </a:spcBef>
              <a:buFont typeface="Wingdings" panose="05000000000000000000" pitchFamily="2" charset="2"/>
              <a:buChar char="Ø"/>
            </a:pPr>
            <a:r>
              <a:rPr lang="en-US" altLang="zh-CN" sz="2200" dirty="0" err="1" smtClean="0">
                <a:solidFill>
                  <a:srgbClr val="0000FF"/>
                </a:solidFill>
                <a:latin typeface="微软雅黑" panose="020B0503020204020204" pitchFamily="34" charset="-122"/>
                <a:ea typeface="微软雅黑" panose="020B0503020204020204" pitchFamily="34" charset="-122"/>
                <a:cs typeface="Times New Roman" pitchFamily="18" charset="0"/>
              </a:rPr>
              <a:t>scriptSig</a:t>
            </a:r>
            <a:r>
              <a:rPr lang="zh-CN" altLang="en-US" sz="22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r>
              <a:rPr lang="en-US" altLang="zh-CN" sz="2200" dirty="0">
                <a:latin typeface="微软雅黑" panose="020B0503020204020204" pitchFamily="34" charset="-122"/>
                <a:ea typeface="微软雅黑" panose="020B0503020204020204" pitchFamily="34" charset="-122"/>
                <a:cs typeface="Times New Roman" pitchFamily="18" charset="0"/>
              </a:rPr>
              <a:t>&lt;Signature from Private Key A&gt;</a:t>
            </a:r>
            <a:endParaRPr lang="zh-CN" altLang="en-US" sz="2200" dirty="0">
              <a:latin typeface="微软雅黑" panose="020B0503020204020204" pitchFamily="34" charset="-122"/>
              <a:ea typeface="微软雅黑" panose="020B0503020204020204" pitchFamily="34" charset="-122"/>
              <a:cs typeface="Times New Roman" pitchFamily="18" charset="0"/>
            </a:endParaRPr>
          </a:p>
        </p:txBody>
      </p:sp>
      <p:sp>
        <p:nvSpPr>
          <p:cNvPr id="5" name="圆角矩形 4"/>
          <p:cNvSpPr/>
          <p:nvPr/>
        </p:nvSpPr>
        <p:spPr>
          <a:xfrm>
            <a:off x="562497" y="4555507"/>
            <a:ext cx="8069642" cy="612934"/>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&lt;Signature from Private Key A&gt; &lt;</a:t>
            </a:r>
            <a:r>
              <a:rPr lang="en-US" altLang="zh-CN" sz="2000" dirty="0" err="1">
                <a:solidFill>
                  <a:schemeClr val="tx1"/>
                </a:solidFill>
                <a:latin typeface="微软雅黑" panose="020B0503020204020204" pitchFamily="34" charset="-122"/>
                <a:ea typeface="微软雅黑" panose="020B0503020204020204" pitchFamily="34" charset="-122"/>
                <a:cs typeface="Times New Roman" pitchFamily="18" charset="0"/>
              </a:rPr>
              <a:t>Pbulic</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 Key A&gt; OP_CHECKSIG</a:t>
            </a:r>
          </a:p>
        </p:txBody>
      </p:sp>
    </p:spTree>
    <p:extLst>
      <p:ext uri="{BB962C8B-B14F-4D97-AF65-F5344CB8AC3E}">
        <p14:creationId xmlns:p14="http://schemas.microsoft.com/office/powerpoint/2010/main" val="387837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4216219" cy="523220"/>
          </a:xfrm>
          <a:prstGeom prst="rect">
            <a:avLst/>
          </a:prstGeom>
        </p:spPr>
        <p:txBody>
          <a:bodyPr wrap="none">
            <a:spAutoFit/>
          </a:bodyPr>
          <a:lstStyle/>
          <a:p>
            <a:r>
              <a:rPr lang="en-US" altLang="zh-CN" sz="2800" kern="0" dirty="0" smtClean="0">
                <a:solidFill>
                  <a:prstClr val="black"/>
                </a:solidFill>
                <a:ea typeface="黑体" pitchFamily="49" charset="-122"/>
              </a:rPr>
              <a:t>MS</a:t>
            </a:r>
            <a:r>
              <a:rPr lang="zh-CN" altLang="en-US" sz="2800" kern="0" dirty="0">
                <a:solidFill>
                  <a:prstClr val="black"/>
                </a:solidFill>
                <a:ea typeface="黑体" pitchFamily="49" charset="-122"/>
              </a:rPr>
              <a:t>（</a:t>
            </a:r>
            <a:r>
              <a:rPr lang="en-US" altLang="zh-CN" sz="2800" kern="0" dirty="0">
                <a:solidFill>
                  <a:prstClr val="black"/>
                </a:solidFill>
                <a:ea typeface="黑体" pitchFamily="49" charset="-122"/>
              </a:rPr>
              <a:t>Multiple Signatures</a:t>
            </a:r>
            <a:r>
              <a:rPr lang="zh-CN" altLang="en-US" sz="2800" kern="0" dirty="0">
                <a:solidFill>
                  <a:prstClr val="black"/>
                </a:solidFill>
                <a:ea typeface="黑体" pitchFamily="49" charset="-122"/>
              </a:rPr>
              <a:t>）</a:t>
            </a:r>
          </a:p>
        </p:txBody>
      </p:sp>
      <p:sp>
        <p:nvSpPr>
          <p:cNvPr id="4" name="内容占位符 2"/>
          <p:cNvSpPr txBox="1">
            <a:spLocks/>
          </p:cNvSpPr>
          <p:nvPr/>
        </p:nvSpPr>
        <p:spPr bwMode="auto">
          <a:xfrm>
            <a:off x="260186" y="1262523"/>
            <a:ext cx="8674264" cy="226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smtClean="0">
                <a:latin typeface="微软雅黑" panose="020B0503020204020204" pitchFamily="34" charset="-122"/>
                <a:ea typeface="微软雅黑" panose="020B0503020204020204" pitchFamily="34" charset="-122"/>
                <a:cs typeface="Times New Roman" pitchFamily="18" charset="0"/>
              </a:rPr>
              <a:t>M-N</a:t>
            </a:r>
            <a:r>
              <a:rPr lang="zh-CN" altLang="en-US" sz="2000" dirty="0">
                <a:latin typeface="微软雅黑" panose="020B0503020204020204" pitchFamily="34" charset="-122"/>
                <a:ea typeface="微软雅黑" panose="020B0503020204020204" pitchFamily="34" charset="-122"/>
                <a:cs typeface="Times New Roman" pitchFamily="18" charset="0"/>
              </a:rPr>
              <a:t>多重签名：记录在脚本中的公钥个数为</a:t>
            </a:r>
            <a:r>
              <a:rPr lang="en-US" altLang="zh-CN" sz="2000" dirty="0">
                <a:latin typeface="微软雅黑" panose="020B0503020204020204" pitchFamily="34" charset="-122"/>
                <a:ea typeface="微软雅黑" panose="020B0503020204020204" pitchFamily="34" charset="-122"/>
                <a:cs typeface="Times New Roman" pitchFamily="18" charset="0"/>
              </a:rPr>
              <a:t>N</a:t>
            </a:r>
            <a:r>
              <a:rPr lang="zh-CN" altLang="en-US" sz="2000" dirty="0">
                <a:latin typeface="微软雅黑" panose="020B0503020204020204" pitchFamily="34" charset="-122"/>
                <a:ea typeface="微软雅黑" panose="020B0503020204020204" pitchFamily="34" charset="-122"/>
                <a:cs typeface="Times New Roman" pitchFamily="18" charset="0"/>
              </a:rPr>
              <a:t>，要求至少提供其中</a:t>
            </a:r>
            <a:r>
              <a:rPr lang="en-US" altLang="zh-CN" sz="2000" dirty="0">
                <a:latin typeface="微软雅黑" panose="020B0503020204020204" pitchFamily="34" charset="-122"/>
                <a:ea typeface="微软雅黑" panose="020B0503020204020204" pitchFamily="34" charset="-122"/>
                <a:cs typeface="Times New Roman" pitchFamily="18" charset="0"/>
              </a:rPr>
              <a:t>M</a:t>
            </a:r>
            <a:r>
              <a:rPr lang="zh-CN" altLang="en-US" sz="2000" dirty="0">
                <a:latin typeface="微软雅黑" panose="020B0503020204020204" pitchFamily="34" charset="-122"/>
                <a:ea typeface="微软雅黑" panose="020B0503020204020204" pitchFamily="34" charset="-122"/>
                <a:cs typeface="Times New Roman" pitchFamily="18" charset="0"/>
              </a:rPr>
              <a:t>个私钥（</a:t>
            </a:r>
            <a:r>
              <a:rPr lang="en-US" altLang="zh-CN" sz="2000" dirty="0">
                <a:latin typeface="微软雅黑" panose="020B0503020204020204" pitchFamily="34" charset="-122"/>
                <a:ea typeface="微软雅黑" panose="020B0503020204020204" pitchFamily="34" charset="-122"/>
                <a:cs typeface="Times New Roman" pitchFamily="18" charset="0"/>
              </a:rPr>
              <a:t>M≤N</a:t>
            </a:r>
            <a:r>
              <a:rPr lang="zh-CN" altLang="en-US" sz="2000" dirty="0">
                <a:latin typeface="微软雅黑" panose="020B0503020204020204" pitchFamily="34" charset="-122"/>
                <a:ea typeface="微软雅黑" panose="020B0503020204020204" pitchFamily="34" charset="-122"/>
                <a:cs typeface="Times New Roman" pitchFamily="18" charset="0"/>
              </a:rPr>
              <a:t>）才能解锁脚本。</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1800" dirty="0" err="1" smtClean="0">
                <a:solidFill>
                  <a:srgbClr val="0000FF"/>
                </a:solidFill>
                <a:latin typeface="微软雅黑" panose="020B0503020204020204" pitchFamily="34" charset="-122"/>
                <a:ea typeface="微软雅黑" panose="020B0503020204020204" pitchFamily="34" charset="-122"/>
                <a:cs typeface="Times New Roman" pitchFamily="18" charset="0"/>
              </a:rPr>
              <a:t>scriptPubKey</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r>
              <a:rPr lang="en-US" altLang="zh-CN" sz="1800" dirty="0" smtClean="0">
                <a:latin typeface="微软雅黑" panose="020B0503020204020204" pitchFamily="34" charset="-122"/>
                <a:ea typeface="微软雅黑" panose="020B0503020204020204" pitchFamily="34" charset="-122"/>
                <a:cs typeface="Times New Roman" pitchFamily="18" charset="0"/>
              </a:rPr>
              <a:t> &lt;m</a:t>
            </a:r>
            <a:r>
              <a:rPr lang="en-US" altLang="zh-CN" sz="1800" dirty="0">
                <a:latin typeface="微软雅黑" panose="020B0503020204020204" pitchFamily="34" charset="-122"/>
                <a:ea typeface="微软雅黑" panose="020B0503020204020204" pitchFamily="34" charset="-122"/>
                <a:cs typeface="Times New Roman" pitchFamily="18" charset="0"/>
              </a:rPr>
              <a:t>&gt;&lt;</a:t>
            </a:r>
            <a:r>
              <a:rPr lang="en-US" altLang="zh-CN" sz="1800" dirty="0" err="1">
                <a:latin typeface="微软雅黑" panose="020B0503020204020204" pitchFamily="34" charset="-122"/>
                <a:ea typeface="微软雅黑" panose="020B0503020204020204" pitchFamily="34" charset="-122"/>
                <a:cs typeface="Times New Roman" pitchFamily="18" charset="0"/>
              </a:rPr>
              <a:t>pubKey</a:t>
            </a:r>
            <a:r>
              <a:rPr lang="en-US" altLang="zh-CN" sz="1800" dirty="0">
                <a:latin typeface="微软雅黑" panose="020B0503020204020204" pitchFamily="34" charset="-122"/>
                <a:ea typeface="微软雅黑" panose="020B0503020204020204" pitchFamily="34" charset="-122"/>
                <a:cs typeface="Times New Roman" pitchFamily="18" charset="0"/>
              </a:rPr>
              <a:t>&gt;[&lt;</a:t>
            </a:r>
            <a:r>
              <a:rPr lang="en-US" altLang="zh-CN" sz="1800" dirty="0" err="1">
                <a:latin typeface="微软雅黑" panose="020B0503020204020204" pitchFamily="34" charset="-122"/>
                <a:ea typeface="微软雅黑" panose="020B0503020204020204" pitchFamily="34" charset="-122"/>
                <a:cs typeface="Times New Roman" pitchFamily="18" charset="0"/>
              </a:rPr>
              <a:t>pubkey</a:t>
            </a:r>
            <a:r>
              <a:rPr lang="en-US" altLang="zh-CN" sz="1800" dirty="0">
                <a:latin typeface="微软雅黑" panose="020B0503020204020204" pitchFamily="34" charset="-122"/>
                <a:ea typeface="微软雅黑" panose="020B0503020204020204" pitchFamily="34" charset="-122"/>
                <a:cs typeface="Times New Roman" pitchFamily="18" charset="0"/>
              </a:rPr>
              <a:t>&gt;...]&lt;n&gt; OP_CHECKMULTISIG</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1800" dirty="0" err="1" smtClean="0">
                <a:solidFill>
                  <a:srgbClr val="0000FF"/>
                </a:solidFill>
                <a:latin typeface="微软雅黑" panose="020B0503020204020204" pitchFamily="34" charset="-122"/>
                <a:ea typeface="微软雅黑" panose="020B0503020204020204" pitchFamily="34" charset="-122"/>
                <a:cs typeface="Times New Roman" pitchFamily="18" charset="0"/>
              </a:rPr>
              <a:t>scriptSig</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r>
              <a:rPr lang="da-DK" altLang="zh-CN" sz="1800" dirty="0" smtClean="0">
                <a:latin typeface="微软雅黑" panose="020B0503020204020204" pitchFamily="34" charset="-122"/>
                <a:ea typeface="微软雅黑" panose="020B0503020204020204" pitchFamily="34" charset="-122"/>
                <a:cs typeface="Times New Roman" pitchFamily="18" charset="0"/>
              </a:rPr>
              <a:t>0 [&lt;</a:t>
            </a:r>
            <a:r>
              <a:rPr lang="da-DK" altLang="zh-CN" sz="1800" dirty="0">
                <a:latin typeface="微软雅黑" panose="020B0503020204020204" pitchFamily="34" charset="-122"/>
                <a:ea typeface="微软雅黑" panose="020B0503020204020204" pitchFamily="34" charset="-122"/>
                <a:cs typeface="Times New Roman" pitchFamily="18" charset="0"/>
              </a:rPr>
              <a:t>sig&gt;...]</a:t>
            </a:r>
            <a:endParaRPr lang="zh-CN" altLang="en-US" sz="1800" dirty="0">
              <a:latin typeface="微软雅黑" panose="020B0503020204020204" pitchFamily="34" charset="-122"/>
              <a:ea typeface="微软雅黑" panose="020B0503020204020204" pitchFamily="34" charset="-122"/>
              <a:cs typeface="Times New Roman" pitchFamily="18" charset="0"/>
            </a:endParaRPr>
          </a:p>
        </p:txBody>
      </p:sp>
      <p:sp>
        <p:nvSpPr>
          <p:cNvPr id="5" name="矩形 4"/>
          <p:cNvSpPr/>
          <p:nvPr/>
        </p:nvSpPr>
        <p:spPr>
          <a:xfrm>
            <a:off x="562497" y="3478187"/>
            <a:ext cx="8069642" cy="46358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en-US" altLang="zh-CN" dirty="0"/>
              <a:t>2 </a:t>
            </a:r>
            <a:r>
              <a:rPr lang="en-US" altLang="zh-CN" b="1" dirty="0"/>
              <a:t>&lt;Public</a:t>
            </a:r>
            <a:r>
              <a:rPr lang="en-US" altLang="zh-CN" dirty="0"/>
              <a:t> Key A</a:t>
            </a:r>
            <a:r>
              <a:rPr lang="en-US" altLang="zh-CN" b="1" dirty="0"/>
              <a:t>&gt;</a:t>
            </a:r>
            <a:r>
              <a:rPr lang="en-US" altLang="zh-CN" dirty="0"/>
              <a:t> </a:t>
            </a:r>
            <a:r>
              <a:rPr lang="en-US" altLang="zh-CN" b="1" dirty="0"/>
              <a:t>&lt;Public</a:t>
            </a:r>
            <a:r>
              <a:rPr lang="en-US" altLang="zh-CN" dirty="0"/>
              <a:t> Key B</a:t>
            </a:r>
            <a:r>
              <a:rPr lang="en-US" altLang="zh-CN" b="1" dirty="0"/>
              <a:t>&gt;</a:t>
            </a:r>
            <a:r>
              <a:rPr lang="en-US" altLang="zh-CN" dirty="0"/>
              <a:t> </a:t>
            </a:r>
            <a:r>
              <a:rPr lang="en-US" altLang="zh-CN" b="1" dirty="0"/>
              <a:t>&lt;Public</a:t>
            </a:r>
            <a:r>
              <a:rPr lang="en-US" altLang="zh-CN" dirty="0"/>
              <a:t> Key C</a:t>
            </a:r>
            <a:r>
              <a:rPr lang="en-US" altLang="zh-CN" b="1" dirty="0"/>
              <a:t>&gt;</a:t>
            </a:r>
            <a:r>
              <a:rPr lang="en-US" altLang="zh-CN" dirty="0"/>
              <a:t> 3 OP_CHECKMULTISIG   </a:t>
            </a:r>
            <a:endParaRPr lang="en-US" altLang="zh-CN"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6" name="矩形 5"/>
          <p:cNvSpPr/>
          <p:nvPr/>
        </p:nvSpPr>
        <p:spPr>
          <a:xfrm>
            <a:off x="562497" y="4017741"/>
            <a:ext cx="8069642" cy="5078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da-DK" altLang="zh-CN" dirty="0"/>
              <a:t>OP_0 </a:t>
            </a:r>
            <a:r>
              <a:rPr lang="da-DK" altLang="zh-CN" b="1" dirty="0"/>
              <a:t>&lt;Signature</a:t>
            </a:r>
            <a:r>
              <a:rPr lang="da-DK" altLang="zh-CN" dirty="0"/>
              <a:t> B</a:t>
            </a:r>
            <a:r>
              <a:rPr lang="da-DK" altLang="zh-CN" b="1" dirty="0"/>
              <a:t>&gt;</a:t>
            </a:r>
            <a:r>
              <a:rPr lang="da-DK" altLang="zh-CN" dirty="0"/>
              <a:t> </a:t>
            </a:r>
            <a:r>
              <a:rPr lang="da-DK" altLang="zh-CN" b="1" dirty="0"/>
              <a:t>&lt;Signature</a:t>
            </a:r>
            <a:r>
              <a:rPr lang="da-DK" altLang="zh-CN" dirty="0"/>
              <a:t> C</a:t>
            </a:r>
            <a:r>
              <a:rPr lang="da-DK" altLang="zh-CN" b="1" dirty="0"/>
              <a:t>&gt;</a:t>
            </a:r>
            <a:r>
              <a:rPr lang="da-DK" altLang="zh-CN" dirty="0"/>
              <a:t> </a:t>
            </a:r>
            <a:endParaRPr lang="en-US" altLang="zh-CN"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7" name="矩形 6"/>
          <p:cNvSpPr/>
          <p:nvPr/>
        </p:nvSpPr>
        <p:spPr>
          <a:xfrm>
            <a:off x="562497" y="4583755"/>
            <a:ext cx="8069642" cy="87908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en-US" altLang="zh-CN" dirty="0"/>
              <a:t>OP_0 </a:t>
            </a:r>
            <a:r>
              <a:rPr lang="en-US" altLang="zh-CN" b="1" dirty="0"/>
              <a:t>&lt;Signature</a:t>
            </a:r>
            <a:r>
              <a:rPr lang="en-US" altLang="zh-CN" dirty="0"/>
              <a:t> B</a:t>
            </a:r>
            <a:r>
              <a:rPr lang="en-US" altLang="zh-CN" b="1" dirty="0"/>
              <a:t>&gt;</a:t>
            </a:r>
            <a:r>
              <a:rPr lang="en-US" altLang="zh-CN" dirty="0"/>
              <a:t> </a:t>
            </a:r>
            <a:r>
              <a:rPr lang="en-US" altLang="zh-CN" b="1" dirty="0"/>
              <a:t>&lt;Signature</a:t>
            </a:r>
            <a:r>
              <a:rPr lang="en-US" altLang="zh-CN" dirty="0"/>
              <a:t> C</a:t>
            </a:r>
            <a:r>
              <a:rPr lang="en-US" altLang="zh-CN" b="1" dirty="0"/>
              <a:t>&gt;</a:t>
            </a:r>
            <a:r>
              <a:rPr lang="en-US" altLang="zh-CN" dirty="0"/>
              <a:t> 2 </a:t>
            </a:r>
            <a:r>
              <a:rPr lang="en-US" altLang="zh-CN" b="1" dirty="0"/>
              <a:t>&lt;Public</a:t>
            </a:r>
            <a:r>
              <a:rPr lang="en-US" altLang="zh-CN" dirty="0"/>
              <a:t> Key A</a:t>
            </a:r>
            <a:r>
              <a:rPr lang="en-US" altLang="zh-CN" b="1" dirty="0"/>
              <a:t>&gt;</a:t>
            </a:r>
            <a:r>
              <a:rPr lang="en-US" altLang="zh-CN" dirty="0"/>
              <a:t> </a:t>
            </a:r>
            <a:r>
              <a:rPr lang="en-US" altLang="zh-CN" b="1" dirty="0"/>
              <a:t>&lt;Public</a:t>
            </a:r>
            <a:r>
              <a:rPr lang="en-US" altLang="zh-CN" dirty="0"/>
              <a:t> Key B</a:t>
            </a:r>
            <a:r>
              <a:rPr lang="en-US" altLang="zh-CN" b="1" dirty="0"/>
              <a:t>&gt;</a:t>
            </a:r>
            <a:r>
              <a:rPr lang="en-US" altLang="zh-CN" dirty="0"/>
              <a:t> </a:t>
            </a:r>
            <a:r>
              <a:rPr lang="en-US" altLang="zh-CN" b="1" dirty="0"/>
              <a:t>&lt;Public</a:t>
            </a:r>
            <a:r>
              <a:rPr lang="en-US" altLang="zh-CN" dirty="0"/>
              <a:t> Key C</a:t>
            </a:r>
            <a:r>
              <a:rPr lang="en-US" altLang="zh-CN" b="1" dirty="0"/>
              <a:t>&gt;</a:t>
            </a:r>
            <a:r>
              <a:rPr lang="en-US" altLang="zh-CN" dirty="0"/>
              <a:t> 3 OP_CHECKMULTISIG      </a:t>
            </a:r>
            <a:endParaRPr lang="en-US" altLang="zh-CN"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9" name="圆角矩形 8"/>
          <p:cNvSpPr/>
          <p:nvPr/>
        </p:nvSpPr>
        <p:spPr>
          <a:xfrm>
            <a:off x="260186" y="5637029"/>
            <a:ext cx="8674263" cy="1123712"/>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如果你看到一个</a:t>
            </a:r>
            <a:r>
              <a:rPr lang="en-US" altLang="zh-CN" sz="2000" dirty="0" err="1">
                <a:solidFill>
                  <a:schemeClr val="tx1"/>
                </a:solidFill>
                <a:latin typeface="微软雅黑" panose="020B0503020204020204" pitchFamily="34" charset="-122"/>
                <a:ea typeface="微软雅黑" panose="020B0503020204020204" pitchFamily="34" charset="-122"/>
                <a:cs typeface="Times New Roman" pitchFamily="18" charset="0"/>
              </a:rPr>
              <a:t>multisig</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解锁脚本，你应该期望看到一个额外的</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0</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开始，其唯一的目的是解决一个</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bug</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，意外地成为一个共识规则的解决方法。</a:t>
            </a:r>
          </a:p>
        </p:txBody>
      </p:sp>
    </p:spTree>
    <p:extLst>
      <p:ext uri="{BB962C8B-B14F-4D97-AF65-F5344CB8AC3E}">
        <p14:creationId xmlns:p14="http://schemas.microsoft.com/office/powerpoint/2010/main" val="77210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bwMode="auto">
          <a:xfrm>
            <a:off x="260186" y="1262522"/>
            <a:ext cx="8674264" cy="432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smtClean="0">
                <a:latin typeface="微软雅黑" panose="020B0503020204020204" pitchFamily="34" charset="-122"/>
                <a:ea typeface="微软雅黑" panose="020B0503020204020204" pitchFamily="34" charset="-122"/>
                <a:cs typeface="Times New Roman" pitchFamily="18" charset="0"/>
              </a:rPr>
              <a:t>MS</a:t>
            </a:r>
            <a:r>
              <a:rPr lang="zh-CN" altLang="en-US" sz="2000" dirty="0" smtClean="0">
                <a:latin typeface="微软雅黑" panose="020B0503020204020204" pitchFamily="34" charset="-122"/>
                <a:ea typeface="微软雅黑" panose="020B0503020204020204" pitchFamily="34" charset="-122"/>
                <a:cs typeface="Times New Roman" pitchFamily="18" charset="0"/>
              </a:rPr>
              <a:t>脚本可能包含特别长的公钥，最终的交易脚本可能是最初交易脚本长度的</a:t>
            </a:r>
            <a:r>
              <a:rPr lang="en-US" altLang="zh-CN" sz="2000" dirty="0" smtClean="0">
                <a:latin typeface="微软雅黑" panose="020B0503020204020204" pitchFamily="34" charset="-122"/>
                <a:ea typeface="微软雅黑" panose="020B0503020204020204" pitchFamily="34" charset="-122"/>
                <a:cs typeface="Times New Roman" pitchFamily="18" charset="0"/>
              </a:rPr>
              <a:t>5</a:t>
            </a:r>
            <a:r>
              <a:rPr lang="zh-CN" altLang="en-US" sz="2000" dirty="0" smtClean="0">
                <a:latin typeface="微软雅黑" panose="020B0503020204020204" pitchFamily="34" charset="-122"/>
                <a:ea typeface="微软雅黑" panose="020B0503020204020204" pitchFamily="34" charset="-122"/>
                <a:cs typeface="Times New Roman" pitchFamily="18" charset="0"/>
              </a:rPr>
              <a:t>倍之多，额外长度的脚本将给客户造成费用负担。</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a:latin typeface="微软雅黑" panose="020B0503020204020204" pitchFamily="34" charset="-122"/>
                <a:ea typeface="微软雅黑" panose="020B0503020204020204" pitchFamily="34" charset="-122"/>
                <a:cs typeface="Times New Roman" pitchFamily="18" charset="0"/>
              </a:rPr>
              <a:t>P2SH</a:t>
            </a:r>
            <a:r>
              <a:rPr lang="zh-CN" altLang="en-US" sz="2000" dirty="0">
                <a:latin typeface="微软雅黑" panose="020B0503020204020204" pitchFamily="34" charset="-122"/>
                <a:ea typeface="微软雅黑" panose="020B0503020204020204" pitchFamily="34" charset="-122"/>
                <a:cs typeface="Times New Roman" pitchFamily="18" charset="0"/>
              </a:rPr>
              <a:t>正是为了解决这一实际难题而被引入的，它</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旨在使复杂脚本的运用能与直接向比特币地址支付一样简单</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锁定脚本</a:t>
            </a:r>
            <a:r>
              <a:rPr lang="zh-CN" altLang="en-US" sz="1800" dirty="0">
                <a:latin typeface="微软雅黑" panose="020B0503020204020204" pitchFamily="34" charset="-122"/>
                <a:ea typeface="微软雅黑" panose="020B0503020204020204" pitchFamily="34" charset="-122"/>
                <a:cs typeface="Times New Roman" pitchFamily="18" charset="0"/>
              </a:rPr>
              <a:t>由哈希运算后的</a:t>
            </a:r>
            <a:r>
              <a:rPr lang="en-US" altLang="zh-CN" sz="1800" dirty="0">
                <a:latin typeface="微软雅黑" panose="020B0503020204020204" pitchFamily="34" charset="-122"/>
                <a:ea typeface="微软雅黑" panose="020B0503020204020204" pitchFamily="34" charset="-122"/>
                <a:cs typeface="Times New Roman" pitchFamily="18" charset="0"/>
              </a:rPr>
              <a:t>20</a:t>
            </a:r>
            <a:r>
              <a:rPr lang="zh-CN" altLang="en-US" sz="1800" dirty="0">
                <a:latin typeface="微软雅黑" panose="020B0503020204020204" pitchFamily="34" charset="-122"/>
                <a:ea typeface="微软雅黑" panose="020B0503020204020204" pitchFamily="34" charset="-122"/>
                <a:cs typeface="Times New Roman" pitchFamily="18" charset="0"/>
              </a:rPr>
              <a:t>字节的散列值取代，被</a:t>
            </a:r>
            <a:r>
              <a:rPr lang="zh-CN" altLang="en-US" sz="1800" dirty="0" smtClean="0">
                <a:latin typeface="微软雅黑" panose="020B0503020204020204" pitchFamily="34" charset="-122"/>
                <a:ea typeface="微软雅黑" panose="020B0503020204020204" pitchFamily="34" charset="-122"/>
                <a:cs typeface="Times New Roman" pitchFamily="18" charset="0"/>
              </a:rPr>
              <a:t>称为</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赎回脚本。</a:t>
            </a:r>
            <a:endPar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赎回</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脚本</a:t>
            </a:r>
            <a:r>
              <a:rPr lang="zh-CN" altLang="en-US" sz="1800" dirty="0" smtClean="0">
                <a:latin typeface="微软雅黑" panose="020B0503020204020204" pitchFamily="34" charset="-122"/>
                <a:ea typeface="微软雅黑" panose="020B0503020204020204" pitchFamily="34" charset="-122"/>
                <a:cs typeface="Times New Roman" pitchFamily="18" charset="0"/>
              </a:rPr>
              <a:t>在</a:t>
            </a:r>
            <a:r>
              <a:rPr lang="zh-CN" altLang="en-US" sz="1800" dirty="0">
                <a:latin typeface="微软雅黑" panose="020B0503020204020204" pitchFamily="34" charset="-122"/>
                <a:ea typeface="微软雅黑" panose="020B0503020204020204" pitchFamily="34" charset="-122"/>
                <a:cs typeface="Times New Roman" pitchFamily="18" charset="0"/>
              </a:rPr>
              <a:t>系统中是</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在赎回时出现而不是以锁定脚本模式</a:t>
            </a:r>
            <a:r>
              <a:rPr lang="zh-CN" altLang="en-US" sz="1800" dirty="0" smtClean="0">
                <a:latin typeface="微软雅黑" panose="020B0503020204020204" pitchFamily="34" charset="-122"/>
                <a:ea typeface="微软雅黑" panose="020B0503020204020204" pitchFamily="34" charset="-122"/>
                <a:cs typeface="Times New Roman" pitchFamily="18" charset="0"/>
              </a:rPr>
              <a:t>出现。</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锁定脚本当</a:t>
            </a:r>
            <a:r>
              <a:rPr lang="zh-CN" altLang="en-US" sz="1800" dirty="0">
                <a:latin typeface="微软雅黑" panose="020B0503020204020204" pitchFamily="34" charset="-122"/>
                <a:ea typeface="微软雅黑" panose="020B0503020204020204" pitchFamily="34" charset="-122"/>
                <a:cs typeface="Times New Roman" pitchFamily="18" charset="0"/>
              </a:rPr>
              <a:t>一笔交易试图支付</a:t>
            </a:r>
            <a:r>
              <a:rPr lang="en-US" altLang="zh-CN" sz="1800" dirty="0">
                <a:latin typeface="微软雅黑" panose="020B0503020204020204" pitchFamily="34" charset="-122"/>
                <a:ea typeface="微软雅黑" panose="020B0503020204020204" pitchFamily="34" charset="-122"/>
                <a:cs typeface="Times New Roman" pitchFamily="18" charset="0"/>
              </a:rPr>
              <a:t>UTXO</a:t>
            </a:r>
            <a:r>
              <a:rPr lang="zh-CN" altLang="en-US" sz="1800" dirty="0">
                <a:latin typeface="微软雅黑" panose="020B0503020204020204" pitchFamily="34" charset="-122"/>
                <a:ea typeface="微软雅黑" panose="020B0503020204020204" pitchFamily="34" charset="-122"/>
                <a:cs typeface="Times New Roman" pitchFamily="18" charset="0"/>
              </a:rPr>
              <a:t>时，要解锁支付脚本，它必须含有与上述散列值相匹配的解锁</a:t>
            </a:r>
            <a:r>
              <a:rPr lang="zh-CN" altLang="en-US" sz="1800" dirty="0" smtClean="0">
                <a:latin typeface="微软雅黑" panose="020B0503020204020204" pitchFamily="34" charset="-122"/>
                <a:ea typeface="微软雅黑" panose="020B0503020204020204" pitchFamily="34" charset="-122"/>
                <a:cs typeface="Times New Roman" pitchFamily="18" charset="0"/>
              </a:rPr>
              <a:t>脚本。</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a:latin typeface="微软雅黑" panose="020B0503020204020204" pitchFamily="34" charset="-122"/>
                <a:ea typeface="微软雅黑" panose="020B0503020204020204" pitchFamily="34" charset="-122"/>
                <a:cs typeface="Times New Roman" pitchFamily="18" charset="0"/>
              </a:rPr>
              <a:t>P2SH</a:t>
            </a:r>
            <a:r>
              <a:rPr lang="zh-CN" altLang="en-US" sz="2000" dirty="0">
                <a:latin typeface="微软雅黑" panose="020B0503020204020204" pitchFamily="34" charset="-122"/>
                <a:ea typeface="微软雅黑" panose="020B0503020204020204" pitchFamily="34" charset="-122"/>
                <a:cs typeface="Times New Roman" pitchFamily="18" charset="0"/>
              </a:rPr>
              <a:t>另一个重要的特征是它可以</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将脚本的散列值编译为一个</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地址</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a:latin typeface="微软雅黑" panose="020B0503020204020204" pitchFamily="34" charset="-122"/>
              <a:ea typeface="微软雅黑" panose="020B0503020204020204" pitchFamily="34" charset="-122"/>
              <a:cs typeface="Times New Roman" pitchFamily="18" charset="0"/>
            </a:endParaRPr>
          </a:p>
        </p:txBody>
      </p:sp>
      <p:sp>
        <p:nvSpPr>
          <p:cNvPr id="4" name="矩形 3"/>
          <p:cNvSpPr/>
          <p:nvPr/>
        </p:nvSpPr>
        <p:spPr>
          <a:xfrm>
            <a:off x="1071538" y="476672"/>
            <a:ext cx="4381328" cy="523220"/>
          </a:xfrm>
          <a:prstGeom prst="rect">
            <a:avLst/>
          </a:prstGeom>
        </p:spPr>
        <p:txBody>
          <a:bodyPr wrap="none">
            <a:spAutoFit/>
          </a:bodyPr>
          <a:lstStyle/>
          <a:p>
            <a:r>
              <a:rPr lang="en-US" altLang="zh-CN" sz="2800" kern="0" dirty="0">
                <a:solidFill>
                  <a:prstClr val="black"/>
                </a:solidFill>
                <a:ea typeface="黑体" pitchFamily="49" charset="-122"/>
              </a:rPr>
              <a:t>P2SH</a:t>
            </a:r>
            <a:r>
              <a:rPr lang="zh-CN" altLang="en-US" sz="2800" kern="0" dirty="0">
                <a:solidFill>
                  <a:prstClr val="black"/>
                </a:solidFill>
                <a:ea typeface="黑体" pitchFamily="49" charset="-122"/>
              </a:rPr>
              <a:t>（</a:t>
            </a:r>
            <a:r>
              <a:rPr lang="en-US" altLang="zh-CN" sz="2800" kern="0" dirty="0">
                <a:solidFill>
                  <a:prstClr val="black"/>
                </a:solidFill>
                <a:ea typeface="黑体" pitchFamily="49" charset="-122"/>
              </a:rPr>
              <a:t>Pay-to-Script-Hash</a:t>
            </a:r>
            <a:r>
              <a:rPr lang="zh-CN" altLang="en-US" sz="2800" kern="0" dirty="0">
                <a:solidFill>
                  <a:prstClr val="black"/>
                </a:solidFill>
                <a:ea typeface="黑体" pitchFamily="49" charset="-122"/>
              </a:rPr>
              <a:t>）</a:t>
            </a:r>
          </a:p>
        </p:txBody>
      </p:sp>
    </p:spTree>
    <p:extLst>
      <p:ext uri="{BB962C8B-B14F-4D97-AF65-F5344CB8AC3E}">
        <p14:creationId xmlns:p14="http://schemas.microsoft.com/office/powerpoint/2010/main" val="18568288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4381328" cy="523220"/>
          </a:xfrm>
          <a:prstGeom prst="rect">
            <a:avLst/>
          </a:prstGeom>
        </p:spPr>
        <p:txBody>
          <a:bodyPr wrap="none">
            <a:spAutoFit/>
          </a:bodyPr>
          <a:lstStyle/>
          <a:p>
            <a:r>
              <a:rPr lang="en-US" altLang="zh-CN" sz="2800" kern="0" dirty="0">
                <a:solidFill>
                  <a:prstClr val="black"/>
                </a:solidFill>
                <a:ea typeface="黑体" pitchFamily="49" charset="-122"/>
              </a:rPr>
              <a:t>P2SH</a:t>
            </a:r>
            <a:r>
              <a:rPr lang="zh-CN" altLang="en-US" sz="2800" kern="0" dirty="0">
                <a:solidFill>
                  <a:prstClr val="black"/>
                </a:solidFill>
                <a:ea typeface="黑体" pitchFamily="49" charset="-122"/>
              </a:rPr>
              <a:t>（</a:t>
            </a:r>
            <a:r>
              <a:rPr lang="en-US" altLang="zh-CN" sz="2800" kern="0" dirty="0">
                <a:solidFill>
                  <a:prstClr val="black"/>
                </a:solidFill>
                <a:ea typeface="黑体" pitchFamily="49" charset="-122"/>
              </a:rPr>
              <a:t>Pay-to-Script-Hash</a:t>
            </a:r>
            <a:r>
              <a:rPr lang="zh-CN" altLang="en-US" sz="2800" kern="0" dirty="0">
                <a:solidFill>
                  <a:prstClr val="black"/>
                </a:solidFill>
                <a:ea typeface="黑体" pitchFamily="49" charset="-122"/>
              </a:rPr>
              <a:t>）</a:t>
            </a:r>
          </a:p>
        </p:txBody>
      </p:sp>
      <p:sp>
        <p:nvSpPr>
          <p:cNvPr id="3" name="内容占位符 2"/>
          <p:cNvSpPr txBox="1">
            <a:spLocks/>
          </p:cNvSpPr>
          <p:nvPr/>
        </p:nvSpPr>
        <p:spPr bwMode="auto">
          <a:xfrm>
            <a:off x="269710" y="1262523"/>
            <a:ext cx="9064789" cy="329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smtClean="0">
                <a:latin typeface="微软雅黑" panose="020B0503020204020204" pitchFamily="34" charset="-122"/>
                <a:ea typeface="微软雅黑" panose="020B0503020204020204" pitchFamily="34" charset="-122"/>
                <a:cs typeface="Times New Roman" pitchFamily="18" charset="0"/>
              </a:rPr>
              <a:t>非</a:t>
            </a:r>
            <a:r>
              <a:rPr lang="en-US" altLang="zh-CN" sz="1800" dirty="0">
                <a:latin typeface="微软雅黑" panose="020B0503020204020204" pitchFamily="34" charset="-122"/>
                <a:ea typeface="微软雅黑" panose="020B0503020204020204" pitchFamily="34" charset="-122"/>
                <a:cs typeface="Times New Roman" pitchFamily="18" charset="0"/>
              </a:rPr>
              <a:t>P2SH</a:t>
            </a:r>
            <a:r>
              <a:rPr lang="zh-CN" altLang="en-US" sz="1800" dirty="0">
                <a:latin typeface="微软雅黑" panose="020B0503020204020204" pitchFamily="34" charset="-122"/>
                <a:ea typeface="微软雅黑" panose="020B0503020204020204" pitchFamily="34" charset="-122"/>
                <a:cs typeface="Times New Roman" pitchFamily="18" charset="0"/>
              </a:rPr>
              <a:t>的锁定脚本和解锁</a:t>
            </a:r>
            <a:r>
              <a:rPr lang="zh-CN" altLang="en-US" sz="1800" dirty="0" smtClean="0">
                <a:latin typeface="微软雅黑" panose="020B0503020204020204" pitchFamily="34" charset="-122"/>
                <a:ea typeface="微软雅黑" panose="020B0503020204020204" pitchFamily="34" charset="-122"/>
                <a:cs typeface="Times New Roman" pitchFamily="18" charset="0"/>
              </a:rPr>
              <a:t>脚本</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Locking </a:t>
            </a:r>
            <a:r>
              <a:rPr lang="en-US" altLang="zh-CN"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Script: </a:t>
            </a:r>
            <a:r>
              <a:rPr lang="en-US" altLang="zh-CN" sz="1600" dirty="0" smtClean="0">
                <a:latin typeface="微软雅黑" panose="020B0503020204020204" pitchFamily="34" charset="-122"/>
                <a:ea typeface="微软雅黑" panose="020B0503020204020204" pitchFamily="34" charset="-122"/>
                <a:cs typeface="Times New Roman" pitchFamily="18" charset="0"/>
              </a:rPr>
              <a:t>2 </a:t>
            </a:r>
            <a:r>
              <a:rPr lang="en-US" altLang="zh-CN" sz="1600" dirty="0">
                <a:latin typeface="微软雅黑" panose="020B0503020204020204" pitchFamily="34" charset="-122"/>
                <a:ea typeface="微软雅黑" panose="020B0503020204020204" pitchFamily="34" charset="-122"/>
                <a:cs typeface="Times New Roman" pitchFamily="18" charset="0"/>
              </a:rPr>
              <a:t>PubKey1 PubKey2 PubKey3 PubKey4 PubKey5 5 </a:t>
            </a:r>
            <a:r>
              <a:rPr lang="en-US" altLang="zh-CN" sz="1600" dirty="0" smtClean="0">
                <a:latin typeface="微软雅黑" panose="020B0503020204020204" pitchFamily="34" charset="-122"/>
                <a:ea typeface="微软雅黑" panose="020B0503020204020204" pitchFamily="34" charset="-122"/>
                <a:cs typeface="Times New Roman" pitchFamily="18" charset="0"/>
              </a:rPr>
              <a:t>OP_CHECKMULTISIG</a:t>
            </a:r>
          </a:p>
          <a:p>
            <a:pPr eaLnBrk="1" hangingPunct="1">
              <a:lnSpc>
                <a:spcPct val="150000"/>
              </a:lnSpc>
              <a:spcBef>
                <a:spcPts val="600"/>
              </a:spcBef>
              <a:buFont typeface="Wingdings" panose="05000000000000000000" pitchFamily="2" charset="2"/>
              <a:buChar char="Ø"/>
            </a:pP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Unlocking Script</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r>
              <a:rPr lang="da-DK" altLang="zh-CN" sz="1600" dirty="0">
                <a:latin typeface="微软雅黑" panose="020B0503020204020204" pitchFamily="34" charset="-122"/>
                <a:ea typeface="微软雅黑" panose="020B0503020204020204" pitchFamily="34" charset="-122"/>
                <a:cs typeface="Times New Roman" pitchFamily="18" charset="0"/>
              </a:rPr>
              <a:t>Sig1 </a:t>
            </a:r>
            <a:r>
              <a:rPr lang="da-DK" altLang="zh-CN" sz="1600" dirty="0" smtClean="0">
                <a:latin typeface="微软雅黑" panose="020B0503020204020204" pitchFamily="34" charset="-122"/>
                <a:ea typeface="微软雅黑" panose="020B0503020204020204" pitchFamily="34" charset="-122"/>
                <a:cs typeface="Times New Roman" pitchFamily="18" charset="0"/>
              </a:rPr>
              <a:t>Sig2</a:t>
            </a:r>
            <a:endParaRPr lang="da-DK" altLang="zh-CN" sz="16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1800" dirty="0" smtClean="0">
                <a:latin typeface="微软雅黑" panose="020B0503020204020204" pitchFamily="34" charset="-122"/>
                <a:ea typeface="微软雅黑" panose="020B0503020204020204" pitchFamily="34" charset="-122"/>
                <a:cs typeface="Times New Roman" pitchFamily="18" charset="0"/>
              </a:rPr>
              <a:t>P2SH</a:t>
            </a:r>
            <a:r>
              <a:rPr lang="zh-CN" altLang="en-US" sz="1800" dirty="0">
                <a:latin typeface="微软雅黑" panose="020B0503020204020204" pitchFamily="34" charset="-122"/>
                <a:ea typeface="微软雅黑" panose="020B0503020204020204" pitchFamily="34" charset="-122"/>
                <a:cs typeface="Times New Roman" pitchFamily="18" charset="0"/>
              </a:rPr>
              <a:t>的锁定脚本和解锁脚本</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algn="l" eaLnBrk="1" hangingPunct="1">
              <a:lnSpc>
                <a:spcPct val="150000"/>
              </a:lnSpc>
              <a:spcBef>
                <a:spcPts val="600"/>
              </a:spcBef>
              <a:buFont typeface="Wingdings" panose="05000000000000000000" pitchFamily="2" charset="2"/>
              <a:buChar char="Ø"/>
            </a:pP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Redeem </a:t>
            </a:r>
            <a:r>
              <a:rPr lang="en-US" altLang="zh-CN"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Script: </a:t>
            </a:r>
            <a:r>
              <a:rPr lang="en-US" altLang="zh-CN" sz="1600" dirty="0" smtClean="0">
                <a:latin typeface="微软雅黑" panose="020B0503020204020204" pitchFamily="34" charset="-122"/>
                <a:ea typeface="微软雅黑" panose="020B0503020204020204" pitchFamily="34" charset="-122"/>
                <a:cs typeface="Times New Roman" pitchFamily="18" charset="0"/>
              </a:rPr>
              <a:t>2 </a:t>
            </a:r>
            <a:r>
              <a:rPr lang="en-US" altLang="zh-CN" sz="1600" dirty="0">
                <a:latin typeface="微软雅黑" panose="020B0503020204020204" pitchFamily="34" charset="-122"/>
                <a:ea typeface="微软雅黑" panose="020B0503020204020204" pitchFamily="34" charset="-122"/>
                <a:cs typeface="Times New Roman" pitchFamily="18" charset="0"/>
              </a:rPr>
              <a:t>PubKey1 PubKey2 PubKey3 PubKey4 PubKey5 5 </a:t>
            </a:r>
            <a:r>
              <a:rPr lang="en-US" altLang="zh-CN" sz="1600" dirty="0" smtClean="0">
                <a:latin typeface="微软雅黑" panose="020B0503020204020204" pitchFamily="34" charset="-122"/>
                <a:ea typeface="微软雅黑" panose="020B0503020204020204" pitchFamily="34" charset="-122"/>
                <a:cs typeface="Times New Roman" pitchFamily="18" charset="0"/>
              </a:rPr>
              <a:t>OP_CHECKMULTISIG</a:t>
            </a:r>
          </a:p>
          <a:p>
            <a:pPr eaLnBrk="1" hangingPunct="1">
              <a:lnSpc>
                <a:spcPct val="150000"/>
              </a:lnSpc>
              <a:spcBef>
                <a:spcPts val="600"/>
              </a:spcBef>
              <a:buFont typeface="Wingdings" panose="05000000000000000000" pitchFamily="2" charset="2"/>
              <a:buChar char="Ø"/>
            </a:pP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Locking Script</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r>
              <a:rPr lang="en-US" altLang="zh-CN" sz="1600" dirty="0">
                <a:latin typeface="微软雅黑" panose="020B0503020204020204" pitchFamily="34" charset="-122"/>
                <a:ea typeface="微软雅黑" panose="020B0503020204020204" pitchFamily="34" charset="-122"/>
                <a:cs typeface="Times New Roman" pitchFamily="18" charset="0"/>
              </a:rPr>
              <a:t>OP_HASH160 </a:t>
            </a: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&lt;20-byte hash of redeem script&gt; </a:t>
            </a:r>
            <a:r>
              <a:rPr lang="en-US" altLang="zh-CN" sz="1600" dirty="0" smtClean="0">
                <a:latin typeface="微软雅黑" panose="020B0503020204020204" pitchFamily="34" charset="-122"/>
                <a:ea typeface="微软雅黑" panose="020B0503020204020204" pitchFamily="34" charset="-122"/>
                <a:cs typeface="Times New Roman" pitchFamily="18" charset="0"/>
              </a:rPr>
              <a:t>OP_EQUAL</a:t>
            </a:r>
          </a:p>
          <a:p>
            <a:pPr eaLnBrk="1" hangingPunct="1">
              <a:lnSpc>
                <a:spcPct val="150000"/>
              </a:lnSpc>
              <a:spcBef>
                <a:spcPts val="600"/>
              </a:spcBef>
              <a:buFont typeface="Wingdings" panose="05000000000000000000" pitchFamily="2" charset="2"/>
              <a:buChar char="Ø"/>
            </a:pPr>
            <a:r>
              <a:rPr lang="en-US" altLang="zh-CN" sz="1600" dirty="0">
                <a:solidFill>
                  <a:srgbClr val="0000FF"/>
                </a:solidFill>
                <a:latin typeface="微软雅黑" panose="020B0503020204020204" pitchFamily="34" charset="-122"/>
                <a:ea typeface="微软雅黑" panose="020B0503020204020204" pitchFamily="34" charset="-122"/>
                <a:cs typeface="Times New Roman" pitchFamily="18" charset="0"/>
              </a:rPr>
              <a:t>Unlocking </a:t>
            </a:r>
            <a:r>
              <a:rPr lang="en-US" altLang="zh-CN"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Script</a:t>
            </a:r>
            <a:r>
              <a:rPr lang="zh-CN" altLang="en-US" sz="16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r>
              <a:rPr lang="en-US" altLang="zh-CN" sz="1600" dirty="0">
                <a:latin typeface="微软雅黑" panose="020B0503020204020204" pitchFamily="34" charset="-122"/>
                <a:ea typeface="微软雅黑" panose="020B0503020204020204" pitchFamily="34" charset="-122"/>
                <a:cs typeface="Times New Roman" pitchFamily="18" charset="0"/>
              </a:rPr>
              <a:t>Sig1 Sig2 redeem script</a:t>
            </a:r>
            <a:endParaRPr lang="zh-CN" altLang="en-US"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6" name="圆角矩形 5"/>
          <p:cNvSpPr/>
          <p:nvPr/>
        </p:nvSpPr>
        <p:spPr>
          <a:xfrm>
            <a:off x="350624" y="5411331"/>
            <a:ext cx="8069642" cy="1063554"/>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这使得给矿工的交易费用从发送方转移到收款方，并且令复杂的计算工作也从从发送方转移到收款方</a:t>
            </a:r>
          </a:p>
        </p:txBody>
      </p:sp>
    </p:spTree>
    <p:extLst>
      <p:ext uri="{BB962C8B-B14F-4D97-AF65-F5344CB8AC3E}">
        <p14:creationId xmlns:p14="http://schemas.microsoft.com/office/powerpoint/2010/main" val="74824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661032" cy="523220"/>
          </a:xfrm>
          <a:prstGeom prst="rect">
            <a:avLst/>
          </a:prstGeom>
        </p:spPr>
        <p:txBody>
          <a:bodyPr wrap="none">
            <a:spAutoFit/>
          </a:bodyPr>
          <a:lstStyle/>
          <a:p>
            <a:r>
              <a:rPr lang="en-US" altLang="zh-CN" sz="2800" kern="0" dirty="0" smtClean="0">
                <a:solidFill>
                  <a:prstClr val="black"/>
                </a:solidFill>
                <a:ea typeface="黑体" pitchFamily="49" charset="-122"/>
              </a:rPr>
              <a:t>P2SH</a:t>
            </a:r>
            <a:r>
              <a:rPr lang="zh-CN" altLang="en-US" sz="2800" kern="0" dirty="0" smtClean="0">
                <a:solidFill>
                  <a:prstClr val="black"/>
                </a:solidFill>
                <a:ea typeface="黑体" pitchFamily="49" charset="-122"/>
              </a:rPr>
              <a:t>实例</a:t>
            </a:r>
            <a:endParaRPr lang="zh-CN" altLang="en-US" sz="2800" kern="0" dirty="0">
              <a:solidFill>
                <a:prstClr val="black"/>
              </a:solidFill>
              <a:ea typeface="黑体" pitchFamily="49" charset="-122"/>
            </a:endParaRPr>
          </a:p>
        </p:txBody>
      </p:sp>
      <p:sp>
        <p:nvSpPr>
          <p:cNvPr id="5" name="矩形 4"/>
          <p:cNvSpPr/>
          <p:nvPr/>
        </p:nvSpPr>
        <p:spPr>
          <a:xfrm>
            <a:off x="415611" y="1869111"/>
            <a:ext cx="8363414"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solidFill>
                  <a:srgbClr val="0000FF"/>
                </a:solidFill>
              </a:rPr>
              <a:t>2</a:t>
            </a:r>
            <a:r>
              <a:rPr lang="en-US" altLang="zh-CN" dirty="0"/>
              <a:t> </a:t>
            </a:r>
            <a:r>
              <a:rPr lang="en-US" altLang="zh-CN" dirty="0">
                <a:solidFill>
                  <a:srgbClr val="FF0000"/>
                </a:solidFill>
              </a:rPr>
              <a:t>04</a:t>
            </a:r>
            <a:r>
              <a:rPr lang="en-US" altLang="zh-CN" dirty="0">
                <a:solidFill>
                  <a:srgbClr val="00B050"/>
                </a:solidFill>
              </a:rPr>
              <a:t>C16B8698A9ABF84250A7C3EA7EEDEF9897D1C8C6ADF47F06CF73370D74DCCA01CDCA79DCC5C395D7EEC6984D83F1F50C900A24DD47F569FD4193AF5DE762C587 </a:t>
            </a:r>
            <a:r>
              <a:rPr lang="en-US" altLang="zh-CN" dirty="0">
                <a:solidFill>
                  <a:srgbClr val="FF0000"/>
                </a:solidFill>
              </a:rPr>
              <a:t>04</a:t>
            </a:r>
            <a:r>
              <a:rPr lang="en-US" altLang="zh-CN" dirty="0">
                <a:solidFill>
                  <a:srgbClr val="00B050"/>
                </a:solidFill>
              </a:rPr>
              <a:t>A2192968D8655D6A935BEAF2CA23E3FB87A3495E7AF308EDF08DAC3C1FCBFC2C75B4B0F4D0B1B70CD2423657738C0C2B1D5CE65C97D78D0E34224858008E8B49 </a:t>
            </a:r>
            <a:r>
              <a:rPr lang="en-US" altLang="zh-CN" dirty="0">
                <a:solidFill>
                  <a:srgbClr val="FF0000"/>
                </a:solidFill>
              </a:rPr>
              <a:t>04</a:t>
            </a:r>
            <a:r>
              <a:rPr lang="en-US" altLang="zh-CN" dirty="0">
                <a:solidFill>
                  <a:srgbClr val="00B050"/>
                </a:solidFill>
              </a:rPr>
              <a:t>7E63248B75DB7379BE9CDA8CE5751D16485F431E46117B9D0C1837C9D5737812F393DA7D4420D7E1A9162F0279CFC10F1E8E8F3020DECDBC3C0DD389D9977965 </a:t>
            </a:r>
            <a:r>
              <a:rPr lang="en-US" altLang="zh-CN" dirty="0">
                <a:solidFill>
                  <a:srgbClr val="FF0000"/>
                </a:solidFill>
              </a:rPr>
              <a:t>04</a:t>
            </a:r>
            <a:r>
              <a:rPr lang="en-US" altLang="zh-CN" dirty="0">
                <a:solidFill>
                  <a:srgbClr val="00B050"/>
                </a:solidFill>
              </a:rPr>
              <a:t>21D65CBD7149B255382ED7F78E946580657EE6FDA162A187543A9D85BAAA93A4AB3A8F044DADA618D087227440645ABE8A35DA8C5B73997AD343BE5C2AFD94A5 </a:t>
            </a:r>
            <a:r>
              <a:rPr lang="en-US" altLang="zh-CN" dirty="0">
                <a:solidFill>
                  <a:srgbClr val="FF0000"/>
                </a:solidFill>
              </a:rPr>
              <a:t>04</a:t>
            </a:r>
            <a:r>
              <a:rPr lang="en-US" altLang="zh-CN" dirty="0">
                <a:solidFill>
                  <a:srgbClr val="00B050"/>
                </a:solidFill>
              </a:rPr>
              <a:t>3752580AFA1ECED3C68D446BCAB69AC0A7DF50D56231BE0AABF1FDEEC78A6A45E394BA29A1EDF518C022DD618DA774D207D137AAB59E0B000EB7ED238F4D800</a:t>
            </a:r>
            <a:r>
              <a:rPr lang="en-US" altLang="zh-CN" dirty="0"/>
              <a:t> </a:t>
            </a:r>
            <a:r>
              <a:rPr lang="en-US" altLang="zh-CN" dirty="0">
                <a:solidFill>
                  <a:srgbClr val="0000FF"/>
                </a:solidFill>
              </a:rPr>
              <a:t>5</a:t>
            </a:r>
            <a:r>
              <a:rPr lang="en-US" altLang="zh-CN" dirty="0"/>
              <a:t> </a:t>
            </a:r>
            <a:r>
              <a:rPr lang="en-US" altLang="zh-CN" dirty="0">
                <a:solidFill>
                  <a:srgbClr val="7030A0"/>
                </a:solidFill>
              </a:rPr>
              <a:t>OP_CHECKMULTISIG</a:t>
            </a:r>
            <a:endParaRPr lang="zh-CN" altLang="en-US" dirty="0">
              <a:solidFill>
                <a:srgbClr val="7030A0"/>
              </a:solidFill>
            </a:endParaRPr>
          </a:p>
        </p:txBody>
      </p:sp>
      <p:sp>
        <p:nvSpPr>
          <p:cNvPr id="6" name="内容占位符 2"/>
          <p:cNvSpPr txBox="1">
            <a:spLocks/>
          </p:cNvSpPr>
          <p:nvPr/>
        </p:nvSpPr>
        <p:spPr bwMode="auto">
          <a:xfrm>
            <a:off x="260186" y="1262523"/>
            <a:ext cx="8674264" cy="56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en-US" altLang="zh-CN" sz="1800" dirty="0">
                <a:latin typeface="微软雅黑" panose="020B0503020204020204" pitchFamily="34" charset="-122"/>
                <a:ea typeface="微软雅黑" panose="020B0503020204020204" pitchFamily="34" charset="-122"/>
                <a:cs typeface="Times New Roman" pitchFamily="18" charset="0"/>
              </a:rPr>
              <a:t>2 &lt;Mohammed's Public Key&gt; 5 </a:t>
            </a:r>
            <a:r>
              <a:rPr lang="en-US" altLang="zh-CN" sz="1800" dirty="0" smtClean="0">
                <a:latin typeface="微软雅黑" panose="020B0503020204020204" pitchFamily="34" charset="-122"/>
                <a:ea typeface="微软雅黑" panose="020B0503020204020204" pitchFamily="34" charset="-122"/>
                <a:cs typeface="Times New Roman" pitchFamily="18" charset="0"/>
              </a:rPr>
              <a:t>CHECKMULTISIG</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8" name="内容占位符 2"/>
          <p:cNvSpPr txBox="1">
            <a:spLocks/>
          </p:cNvSpPr>
          <p:nvPr/>
        </p:nvSpPr>
        <p:spPr bwMode="auto">
          <a:xfrm>
            <a:off x="260186" y="5426720"/>
            <a:ext cx="9074314" cy="56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en-US" altLang="zh-CN" sz="1800" dirty="0" smtClean="0">
                <a:latin typeface="微软雅黑" panose="020B0503020204020204" pitchFamily="34" charset="-122"/>
                <a:ea typeface="微软雅黑" panose="020B0503020204020204" pitchFamily="34" charset="-122"/>
                <a:cs typeface="Times New Roman" pitchFamily="18" charset="0"/>
              </a:rPr>
              <a:t>SHA256</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r>
              <a:rPr lang="en-US" altLang="zh-CN" sz="1800" dirty="0" smtClean="0">
                <a:latin typeface="微软雅黑" panose="020B0503020204020204" pitchFamily="34" charset="-122"/>
                <a:ea typeface="微软雅黑" panose="020B0503020204020204" pitchFamily="34" charset="-122"/>
                <a:cs typeface="Times New Roman" pitchFamily="18" charset="0"/>
              </a:rPr>
              <a:t>RIPEMD160</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r>
              <a:rPr lang="en-US" altLang="zh-CN" sz="1800" dirty="0">
                <a:latin typeface="微软雅黑" panose="020B0503020204020204" pitchFamily="34" charset="-122"/>
                <a:ea typeface="微软雅黑" panose="020B0503020204020204" pitchFamily="34" charset="-122"/>
                <a:cs typeface="Times New Roman" pitchFamily="18" charset="0"/>
              </a:rPr>
              <a:t>2 &lt;Mohammed's Public Key&gt; 5 </a:t>
            </a:r>
            <a:r>
              <a:rPr lang="en-US" altLang="zh-CN" sz="1800" dirty="0" smtClean="0">
                <a:latin typeface="微软雅黑" panose="020B0503020204020204" pitchFamily="34" charset="-122"/>
                <a:ea typeface="微软雅黑" panose="020B0503020204020204" pitchFamily="34" charset="-122"/>
                <a:cs typeface="Times New Roman" pitchFamily="18" charset="0"/>
              </a:rPr>
              <a:t>CHECKMULTISIG</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
        <p:nvSpPr>
          <p:cNvPr id="9" name="矩形 8"/>
          <p:cNvSpPr/>
          <p:nvPr/>
        </p:nvSpPr>
        <p:spPr>
          <a:xfrm>
            <a:off x="415611" y="6134287"/>
            <a:ext cx="836341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solidFill>
                  <a:srgbClr val="0000FF"/>
                </a:solidFill>
              </a:rPr>
              <a:t> 54c557e07dde5bb6cb791c7a540e0a4796f5e97</a:t>
            </a:r>
          </a:p>
        </p:txBody>
      </p:sp>
    </p:spTree>
    <p:extLst>
      <p:ext uri="{BB962C8B-B14F-4D97-AF65-F5344CB8AC3E}">
        <p14:creationId xmlns:p14="http://schemas.microsoft.com/office/powerpoint/2010/main" val="244353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1661032" cy="523220"/>
          </a:xfrm>
          <a:prstGeom prst="rect">
            <a:avLst/>
          </a:prstGeom>
        </p:spPr>
        <p:txBody>
          <a:bodyPr wrap="none">
            <a:spAutoFit/>
          </a:bodyPr>
          <a:lstStyle/>
          <a:p>
            <a:r>
              <a:rPr lang="en-US" altLang="zh-CN" sz="2800" kern="0" dirty="0" smtClean="0">
                <a:solidFill>
                  <a:prstClr val="black"/>
                </a:solidFill>
                <a:ea typeface="黑体" pitchFamily="49" charset="-122"/>
              </a:rPr>
              <a:t>P2SH</a:t>
            </a:r>
            <a:r>
              <a:rPr lang="zh-CN" altLang="en-US" sz="2800" kern="0" dirty="0" smtClean="0">
                <a:solidFill>
                  <a:prstClr val="black"/>
                </a:solidFill>
                <a:ea typeface="黑体" pitchFamily="49" charset="-122"/>
              </a:rPr>
              <a:t>实例</a:t>
            </a:r>
            <a:endParaRPr lang="zh-CN" altLang="en-US" sz="2800" kern="0" dirty="0">
              <a:solidFill>
                <a:prstClr val="black"/>
              </a:solidFill>
              <a:ea typeface="黑体" pitchFamily="49" charset="-122"/>
            </a:endParaRPr>
          </a:p>
        </p:txBody>
      </p:sp>
      <p:sp>
        <p:nvSpPr>
          <p:cNvPr id="4" name="内容占位符 2"/>
          <p:cNvSpPr txBox="1">
            <a:spLocks/>
          </p:cNvSpPr>
          <p:nvPr/>
        </p:nvSpPr>
        <p:spPr bwMode="auto">
          <a:xfrm>
            <a:off x="260186" y="1262523"/>
            <a:ext cx="8674264" cy="56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Locking Script</a:t>
            </a:r>
            <a:endPar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endParaRPr>
          </a:p>
        </p:txBody>
      </p:sp>
      <p:sp>
        <p:nvSpPr>
          <p:cNvPr id="5" name="矩形 4"/>
          <p:cNvSpPr/>
          <p:nvPr/>
        </p:nvSpPr>
        <p:spPr>
          <a:xfrm>
            <a:off x="415611" y="1840036"/>
            <a:ext cx="8363414"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000" dirty="0">
                <a:solidFill>
                  <a:srgbClr val="0000FF"/>
                </a:solidFill>
              </a:rPr>
              <a:t>HASH160 </a:t>
            </a:r>
            <a:r>
              <a:rPr lang="en-US" altLang="zh-CN" sz="2000" dirty="0">
                <a:solidFill>
                  <a:srgbClr val="7030A0"/>
                </a:solidFill>
              </a:rPr>
              <a:t>54c557e07dde5bb6cb791c7a540e0a4796f5e97e EQUAL</a:t>
            </a:r>
          </a:p>
        </p:txBody>
      </p:sp>
      <p:sp>
        <p:nvSpPr>
          <p:cNvPr id="7" name="内容占位符 2"/>
          <p:cNvSpPr txBox="1">
            <a:spLocks/>
          </p:cNvSpPr>
          <p:nvPr/>
        </p:nvSpPr>
        <p:spPr bwMode="auto">
          <a:xfrm>
            <a:off x="260186" y="2261317"/>
            <a:ext cx="8674264" cy="95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Unlocking </a:t>
            </a: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Script</a:t>
            </a:r>
            <a:r>
              <a:rPr lang="zh-CN" altLang="en-US" sz="2000" dirty="0" smtClean="0">
                <a:latin typeface="微软雅黑" panose="020B0503020204020204" pitchFamily="34" charset="-122"/>
                <a:ea typeface="微软雅黑" panose="020B0503020204020204" pitchFamily="34" charset="-122"/>
                <a:cs typeface="Times New Roman" pitchFamily="18" charset="0"/>
              </a:rPr>
              <a:t>：当 </a:t>
            </a:r>
            <a:r>
              <a:rPr lang="en-US" altLang="zh-CN" sz="2000" dirty="0">
                <a:latin typeface="微软雅黑" panose="020B0503020204020204" pitchFamily="34" charset="-122"/>
                <a:ea typeface="微软雅黑" panose="020B0503020204020204" pitchFamily="34" charset="-122"/>
                <a:cs typeface="Times New Roman" pitchFamily="18" charset="0"/>
              </a:rPr>
              <a:t>Mohammed</a:t>
            </a:r>
            <a:r>
              <a:rPr lang="zh-CN" altLang="en-US" sz="2000" dirty="0">
                <a:latin typeface="微软雅黑" panose="020B0503020204020204" pitchFamily="34" charset="-122"/>
                <a:ea typeface="微软雅黑" panose="020B0503020204020204" pitchFamily="34" charset="-122"/>
                <a:cs typeface="Times New Roman" pitchFamily="18" charset="0"/>
              </a:rPr>
              <a:t>想要花费这笔</a:t>
            </a:r>
            <a:r>
              <a:rPr lang="en-US" altLang="zh-CN" sz="2000" dirty="0">
                <a:latin typeface="微软雅黑" panose="020B0503020204020204" pitchFamily="34" charset="-122"/>
                <a:ea typeface="微软雅黑" panose="020B0503020204020204" pitchFamily="34" charset="-122"/>
                <a:cs typeface="Times New Roman" pitchFamily="18" charset="0"/>
              </a:rPr>
              <a:t>UTXO</a:t>
            </a:r>
            <a:r>
              <a:rPr lang="zh-CN" altLang="en-US" sz="2000" dirty="0">
                <a:latin typeface="微软雅黑" panose="020B0503020204020204" pitchFamily="34" charset="-122"/>
                <a:ea typeface="微软雅黑" panose="020B0503020204020204" pitchFamily="34" charset="-122"/>
                <a:cs typeface="Times New Roman" pitchFamily="18" charset="0"/>
              </a:rPr>
              <a:t>时，附上原始赎回脚本（与</a:t>
            </a:r>
            <a:r>
              <a:rPr lang="en-US" altLang="zh-CN" sz="2000" dirty="0">
                <a:latin typeface="微软雅黑" panose="020B0503020204020204" pitchFamily="34" charset="-122"/>
                <a:ea typeface="微软雅黑" panose="020B0503020204020204" pitchFamily="34" charset="-122"/>
                <a:cs typeface="Times New Roman" pitchFamily="18" charset="0"/>
              </a:rPr>
              <a:t>UTXO</a:t>
            </a:r>
            <a:r>
              <a:rPr lang="zh-CN" altLang="en-US" sz="2000" dirty="0">
                <a:latin typeface="微软雅黑" panose="020B0503020204020204" pitchFamily="34" charset="-122"/>
                <a:ea typeface="微软雅黑" panose="020B0503020204020204" pitchFamily="34" charset="-122"/>
                <a:cs typeface="Times New Roman" pitchFamily="18" charset="0"/>
              </a:rPr>
              <a:t>锁定的哈希）和必要的解锁签名即</a:t>
            </a:r>
            <a:r>
              <a:rPr lang="zh-CN" altLang="en-US" sz="2000" dirty="0" smtClean="0">
                <a:latin typeface="微软雅黑" panose="020B0503020204020204" pitchFamily="34" charset="-122"/>
                <a:ea typeface="微软雅黑" panose="020B0503020204020204" pitchFamily="34" charset="-122"/>
                <a:cs typeface="Times New Roman" pitchFamily="18" charset="0"/>
              </a:rPr>
              <a:t>可</a:t>
            </a:r>
            <a:r>
              <a:rPr lang="zh-CN" altLang="en-US" sz="2000" dirty="0">
                <a:latin typeface="微软雅黑" panose="020B0503020204020204" pitchFamily="34" charset="-122"/>
                <a:ea typeface="微软雅黑" panose="020B0503020204020204" pitchFamily="34" charset="-122"/>
                <a:cs typeface="Times New Roman" pitchFamily="18" charset="0"/>
              </a:rPr>
              <a:t>。</a:t>
            </a:r>
          </a:p>
        </p:txBody>
      </p:sp>
      <p:sp>
        <p:nvSpPr>
          <p:cNvPr id="9" name="矩形 8"/>
          <p:cNvSpPr/>
          <p:nvPr/>
        </p:nvSpPr>
        <p:spPr>
          <a:xfrm>
            <a:off x="415611" y="3375789"/>
            <a:ext cx="8363414"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da-DK" altLang="zh-CN" sz="2000" dirty="0">
                <a:solidFill>
                  <a:srgbClr val="0000FF"/>
                </a:solidFill>
              </a:rPr>
              <a:t>&lt;Sig1&gt; &lt;Sig2&gt; &lt;2 PK1 PK2 PK3 PK4 PK5 5 CHECKMULTISIG&gt;</a:t>
            </a:r>
          </a:p>
        </p:txBody>
      </p:sp>
      <p:sp>
        <p:nvSpPr>
          <p:cNvPr id="11" name="内容占位符 2"/>
          <p:cNvSpPr txBox="1">
            <a:spLocks/>
          </p:cNvSpPr>
          <p:nvPr/>
        </p:nvSpPr>
        <p:spPr bwMode="auto">
          <a:xfrm>
            <a:off x="260186" y="3844115"/>
            <a:ext cx="8674264" cy="110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两个脚本实现组合需要</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2</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步</a:t>
            </a:r>
            <a:endPar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将赎回脚本与锁定脚本比对以确认其与哈希是否</a:t>
            </a:r>
            <a:r>
              <a:rPr lang="zh-CN" altLang="en-US" sz="1800" dirty="0" smtClean="0">
                <a:latin typeface="微软雅黑" panose="020B0503020204020204" pitchFamily="34" charset="-122"/>
                <a:ea typeface="微软雅黑" panose="020B0503020204020204" pitchFamily="34" charset="-122"/>
                <a:cs typeface="Times New Roman" pitchFamily="18" charset="0"/>
              </a:rPr>
              <a:t>匹配</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cs typeface="Times New Roman" pitchFamily="18" charset="0"/>
            </a:endParaRPr>
          </a:p>
        </p:txBody>
      </p:sp>
      <p:sp>
        <p:nvSpPr>
          <p:cNvPr id="13" name="矩形 12"/>
          <p:cNvSpPr/>
          <p:nvPr/>
        </p:nvSpPr>
        <p:spPr>
          <a:xfrm>
            <a:off x="415611" y="4939416"/>
            <a:ext cx="8363414"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da-DK" altLang="zh-CN" sz="2000" dirty="0">
                <a:solidFill>
                  <a:srgbClr val="0000FF"/>
                </a:solidFill>
              </a:rPr>
              <a:t>&lt;2 PK1 PK2 PK3 PK4 PK5 5 OP_CHECKMULTISIG&gt; OP_HASH160 &lt;redeem scriptHash&gt; OP_EQUAL</a:t>
            </a:r>
          </a:p>
        </p:txBody>
      </p:sp>
      <p:sp>
        <p:nvSpPr>
          <p:cNvPr id="14" name="矩形 13"/>
          <p:cNvSpPr/>
          <p:nvPr/>
        </p:nvSpPr>
        <p:spPr>
          <a:xfrm>
            <a:off x="415611" y="6210978"/>
            <a:ext cx="8363414"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da-DK" altLang="zh-CN" sz="2000" smtClean="0">
                <a:solidFill>
                  <a:srgbClr val="0000FF"/>
                </a:solidFill>
              </a:rPr>
              <a:t>&lt;Sig1&gt; &lt;Sig2&gt; &lt;2 PK1 PK2 PK3 PK4 PK5 5 CHECKMULTISIG&gt;</a:t>
            </a:r>
            <a:endParaRPr lang="da-DK" altLang="zh-CN" sz="2000" dirty="0">
              <a:solidFill>
                <a:srgbClr val="0000FF"/>
              </a:solidFill>
            </a:endParaRPr>
          </a:p>
        </p:txBody>
      </p:sp>
      <p:sp>
        <p:nvSpPr>
          <p:cNvPr id="15" name="矩形 14"/>
          <p:cNvSpPr/>
          <p:nvPr/>
        </p:nvSpPr>
        <p:spPr>
          <a:xfrm>
            <a:off x="260185" y="5647302"/>
            <a:ext cx="8518839" cy="507831"/>
          </a:xfrm>
          <a:prstGeom prst="rect">
            <a:avLst/>
          </a:prstGeom>
        </p:spPr>
        <p:txBody>
          <a:bodyPr wrap="square">
            <a:spAutoFit/>
          </a:bodyPr>
          <a:lstStyle/>
          <a:p>
            <a:pPr marL="342900" indent="-342900" algn="just" fontAlgn="base">
              <a:lnSpc>
                <a:spcPct val="150000"/>
              </a:lnSpc>
              <a:spcBef>
                <a:spcPts val="300"/>
              </a:spcBef>
              <a:spcAft>
                <a:spcPts val="300"/>
              </a:spcAft>
              <a:buClr>
                <a:srgbClr val="0070C0"/>
              </a:buClr>
              <a:buSzPct val="8500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Times New Roman" pitchFamily="18" charset="0"/>
              </a:rPr>
              <a:t>若赎回脚本与锁定脚本中的散列值匹配，则释放赎回脚本、执行解锁脚本</a:t>
            </a:r>
          </a:p>
        </p:txBody>
      </p:sp>
    </p:spTree>
    <p:extLst>
      <p:ext uri="{BB962C8B-B14F-4D97-AF65-F5344CB8AC3E}">
        <p14:creationId xmlns:p14="http://schemas.microsoft.com/office/powerpoint/2010/main" val="2315704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1661032" cy="523220"/>
          </a:xfrm>
          <a:prstGeom prst="rect">
            <a:avLst/>
          </a:prstGeom>
        </p:spPr>
        <p:txBody>
          <a:bodyPr wrap="none">
            <a:spAutoFit/>
          </a:bodyPr>
          <a:lstStyle/>
          <a:p>
            <a:r>
              <a:rPr lang="en-US" altLang="zh-CN" sz="2800" kern="0" dirty="0" smtClean="0">
                <a:solidFill>
                  <a:prstClr val="black"/>
                </a:solidFill>
                <a:ea typeface="黑体" pitchFamily="49" charset="-122"/>
              </a:rPr>
              <a:t>P2SH</a:t>
            </a:r>
            <a:r>
              <a:rPr lang="zh-CN" altLang="en-US" sz="2800" kern="0" dirty="0" smtClean="0">
                <a:solidFill>
                  <a:prstClr val="black"/>
                </a:solidFill>
                <a:ea typeface="黑体" pitchFamily="49" charset="-122"/>
              </a:rPr>
              <a:t>优点</a:t>
            </a:r>
            <a:endParaRPr lang="zh-CN" altLang="en-US" sz="2800" kern="0" dirty="0">
              <a:solidFill>
                <a:prstClr val="black"/>
              </a:solidFill>
              <a:ea typeface="黑体" pitchFamily="49" charset="-122"/>
            </a:endParaRPr>
          </a:p>
        </p:txBody>
      </p:sp>
      <p:sp>
        <p:nvSpPr>
          <p:cNvPr id="4" name="内容占位符 2"/>
          <p:cNvSpPr txBox="1">
            <a:spLocks/>
          </p:cNvSpPr>
          <p:nvPr/>
        </p:nvSpPr>
        <p:spPr bwMode="auto">
          <a:xfrm>
            <a:off x="260186" y="1262522"/>
            <a:ext cx="8674264" cy="5254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在交易输出中，复杂脚本由简短电子指纹取代，使得交易代码变短。</a:t>
            </a:r>
            <a:endParaRPr lang="en-US" altLang="zh-CN"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脚本能被编译为地址，支付指令的发出者和支付者的比特币钱包不需要复杂工序就可以执行</a:t>
            </a:r>
            <a:r>
              <a:rPr lang="en-US" altLang="zh-CN" sz="2000" dirty="0">
                <a:latin typeface="微软雅黑" panose="020B0503020204020204" pitchFamily="34" charset="-122"/>
                <a:ea typeface="微软雅黑" panose="020B0503020204020204" pitchFamily="34" charset="-122"/>
                <a:cs typeface="Times New Roman" pitchFamily="18" charset="0"/>
              </a:rPr>
              <a:t>P2SH</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a:latin typeface="微软雅黑" panose="020B0503020204020204" pitchFamily="34" charset="-122"/>
                <a:ea typeface="微软雅黑" panose="020B0503020204020204" pitchFamily="34" charset="-122"/>
                <a:cs typeface="Times New Roman" pitchFamily="18" charset="0"/>
              </a:rPr>
              <a:t>P2SH</a:t>
            </a:r>
            <a:r>
              <a:rPr lang="zh-CN" altLang="en-US" sz="2000" dirty="0">
                <a:latin typeface="微软雅黑" panose="020B0503020204020204" pitchFamily="34" charset="-122"/>
                <a:ea typeface="微软雅黑" panose="020B0503020204020204" pitchFamily="34" charset="-122"/>
                <a:cs typeface="Times New Roman" pitchFamily="18" charset="0"/>
              </a:rPr>
              <a:t>将构建脚本的重担转移至接收方，而非发送方</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a:latin typeface="微软雅黑" panose="020B0503020204020204" pitchFamily="34" charset="-122"/>
                <a:ea typeface="微软雅黑" panose="020B0503020204020204" pitchFamily="34" charset="-122"/>
                <a:cs typeface="Times New Roman" pitchFamily="18" charset="0"/>
              </a:rPr>
              <a:t>P2SH</a:t>
            </a:r>
            <a:r>
              <a:rPr lang="zh-CN" altLang="en-US" sz="2000" dirty="0">
                <a:latin typeface="微软雅黑" panose="020B0503020204020204" pitchFamily="34" charset="-122"/>
                <a:ea typeface="微软雅黑" panose="020B0503020204020204" pitchFamily="34" charset="-122"/>
                <a:cs typeface="Times New Roman" pitchFamily="18" charset="0"/>
              </a:rPr>
              <a:t>将长脚本数据存储的负担从输出方（存储于</a:t>
            </a:r>
            <a:r>
              <a:rPr lang="en-US" altLang="zh-CN" sz="2000" dirty="0">
                <a:latin typeface="微软雅黑" panose="020B0503020204020204" pitchFamily="34" charset="-122"/>
                <a:ea typeface="微软雅黑" panose="020B0503020204020204" pitchFamily="34" charset="-122"/>
                <a:cs typeface="Times New Roman" pitchFamily="18" charset="0"/>
              </a:rPr>
              <a:t>UTXO</a:t>
            </a:r>
            <a:r>
              <a:rPr lang="zh-CN" altLang="en-US" sz="2000" dirty="0">
                <a:latin typeface="微软雅黑" panose="020B0503020204020204" pitchFamily="34" charset="-122"/>
                <a:ea typeface="微软雅黑" panose="020B0503020204020204" pitchFamily="34" charset="-122"/>
                <a:cs typeface="Times New Roman" pitchFamily="18" charset="0"/>
              </a:rPr>
              <a:t>集，影响内存）转移至输入方（存储在区块链里面）</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a:latin typeface="微软雅黑" panose="020B0503020204020204" pitchFamily="34" charset="-122"/>
                <a:ea typeface="微软雅黑" panose="020B0503020204020204" pitchFamily="34" charset="-122"/>
                <a:cs typeface="Times New Roman" pitchFamily="18" charset="0"/>
              </a:rPr>
              <a:t>P2SH</a:t>
            </a:r>
            <a:r>
              <a:rPr lang="zh-CN" altLang="en-US" sz="2000" dirty="0">
                <a:latin typeface="微软雅黑" panose="020B0503020204020204" pitchFamily="34" charset="-122"/>
                <a:ea typeface="微软雅黑" panose="020B0503020204020204" pitchFamily="34" charset="-122"/>
                <a:cs typeface="Times New Roman" pitchFamily="18" charset="0"/>
              </a:rPr>
              <a:t>将长脚本数据存储的重担从当前（支付时）转移至未来（花费时）</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a:latin typeface="微软雅黑" panose="020B0503020204020204" pitchFamily="34" charset="-122"/>
                <a:ea typeface="微软雅黑" panose="020B0503020204020204" pitchFamily="34" charset="-122"/>
                <a:cs typeface="Times New Roman" pitchFamily="18" charset="0"/>
              </a:rPr>
              <a:t>P2SH</a:t>
            </a:r>
            <a:r>
              <a:rPr lang="zh-CN" altLang="en-US" sz="2000" dirty="0">
                <a:latin typeface="微软雅黑" panose="020B0503020204020204" pitchFamily="34" charset="-122"/>
                <a:ea typeface="微软雅黑" panose="020B0503020204020204" pitchFamily="34" charset="-122"/>
                <a:cs typeface="Times New Roman" pitchFamily="18" charset="0"/>
              </a:rPr>
              <a:t>将长脚本的交易费成本从发送方转移至接收方，接收方在使用该笔资金时必须含有赎回脚本。</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4357325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91251" cy="523220"/>
          </a:xfrm>
          <a:prstGeom prst="rect">
            <a:avLst/>
          </a:prstGeom>
        </p:spPr>
        <p:txBody>
          <a:bodyPr wrap="none">
            <a:spAutoFit/>
          </a:bodyPr>
          <a:lstStyle/>
          <a:p>
            <a:r>
              <a:rPr lang="en-US" altLang="zh-CN" sz="2800" dirty="0"/>
              <a:t>OP_RETURN</a:t>
            </a:r>
            <a:endParaRPr lang="zh-CN" altLang="en-US" sz="2800" kern="0" dirty="0">
              <a:solidFill>
                <a:prstClr val="black"/>
              </a:solidFill>
              <a:ea typeface="黑体" pitchFamily="49" charset="-122"/>
            </a:endParaRPr>
          </a:p>
        </p:txBody>
      </p:sp>
      <p:pic>
        <p:nvPicPr>
          <p:cNvPr id="3" name="图片 2"/>
          <p:cNvPicPr>
            <a:picLocks noChangeAspect="1"/>
          </p:cNvPicPr>
          <p:nvPr/>
        </p:nvPicPr>
        <p:blipFill>
          <a:blip r:embed="rId2"/>
          <a:stretch>
            <a:fillRect/>
          </a:stretch>
        </p:blipFill>
        <p:spPr>
          <a:xfrm>
            <a:off x="131143" y="1418992"/>
            <a:ext cx="6098718" cy="5007208"/>
          </a:xfrm>
          <a:prstGeom prst="rect">
            <a:avLst/>
          </a:prstGeom>
        </p:spPr>
      </p:pic>
      <p:pic>
        <p:nvPicPr>
          <p:cNvPr id="5" name="图片 4"/>
          <p:cNvPicPr>
            <a:picLocks noChangeAspect="1"/>
          </p:cNvPicPr>
          <p:nvPr/>
        </p:nvPicPr>
        <p:blipFill>
          <a:blip r:embed="rId3"/>
          <a:stretch>
            <a:fillRect/>
          </a:stretch>
        </p:blipFill>
        <p:spPr>
          <a:xfrm>
            <a:off x="2778126" y="1418992"/>
            <a:ext cx="6175374" cy="5012124"/>
          </a:xfrm>
          <a:prstGeom prst="rect">
            <a:avLst/>
          </a:prstGeom>
        </p:spPr>
      </p:pic>
    </p:spTree>
    <p:extLst>
      <p:ext uri="{BB962C8B-B14F-4D97-AF65-F5344CB8AC3E}">
        <p14:creationId xmlns:p14="http://schemas.microsoft.com/office/powerpoint/2010/main" val="315328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1538" y="476672"/>
            <a:ext cx="1991251" cy="523220"/>
          </a:xfrm>
          <a:prstGeom prst="rect">
            <a:avLst/>
          </a:prstGeom>
        </p:spPr>
        <p:txBody>
          <a:bodyPr wrap="none">
            <a:spAutoFit/>
          </a:bodyPr>
          <a:lstStyle/>
          <a:p>
            <a:r>
              <a:rPr lang="en-US" altLang="zh-CN" sz="2800" dirty="0"/>
              <a:t>OP_RETURN</a:t>
            </a:r>
            <a:endParaRPr lang="zh-CN" altLang="en-US" sz="2800" kern="0" dirty="0">
              <a:solidFill>
                <a:prstClr val="black"/>
              </a:solidFill>
              <a:ea typeface="黑体" pitchFamily="49" charset="-122"/>
            </a:endParaRPr>
          </a:p>
        </p:txBody>
      </p:sp>
      <p:sp>
        <p:nvSpPr>
          <p:cNvPr id="6" name="内容占位符 2"/>
          <p:cNvSpPr txBox="1">
            <a:spLocks/>
          </p:cNvSpPr>
          <p:nvPr/>
        </p:nvSpPr>
        <p:spPr bwMode="auto">
          <a:xfrm>
            <a:off x="260186" y="1262522"/>
            <a:ext cx="8674264" cy="329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a:latin typeface="微软雅黑" panose="020B0503020204020204" pitchFamily="34" charset="-122"/>
                <a:ea typeface="微软雅黑" panose="020B0503020204020204" pitchFamily="34" charset="-122"/>
                <a:cs typeface="Times New Roman" pitchFamily="18" charset="0"/>
              </a:rPr>
              <a:t>OP_RETURN</a:t>
            </a:r>
            <a:r>
              <a:rPr lang="zh-CN" altLang="en-US" sz="2000" dirty="0">
                <a:latin typeface="微软雅黑" panose="020B0503020204020204" pitchFamily="34" charset="-122"/>
                <a:ea typeface="微软雅黑" panose="020B0503020204020204" pitchFamily="34" charset="-122"/>
                <a:cs typeface="Times New Roman" pitchFamily="18" charset="0"/>
              </a:rPr>
              <a:t>是一个脚本操作码</a:t>
            </a:r>
            <a:r>
              <a:rPr lang="zh-CN" altLang="en-US" sz="2000" dirty="0" smtClean="0">
                <a:latin typeface="微软雅黑" panose="020B0503020204020204" pitchFamily="34" charset="-122"/>
                <a:ea typeface="微软雅黑" panose="020B0503020204020204" pitchFamily="34" charset="-122"/>
                <a:cs typeface="Times New Roman" pitchFamily="18" charset="0"/>
              </a:rPr>
              <a:t>，被</a:t>
            </a:r>
            <a:r>
              <a:rPr lang="zh-CN" altLang="en-US" sz="2000" dirty="0">
                <a:latin typeface="微软雅黑" panose="020B0503020204020204" pitchFamily="34" charset="-122"/>
                <a:ea typeface="微软雅黑" panose="020B0503020204020204" pitchFamily="34" charset="-122"/>
                <a:cs typeface="Times New Roman" pitchFamily="18" charset="0"/>
              </a:rPr>
              <a:t>设计出来</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承载额外的交易</a:t>
            </a:r>
            <a:r>
              <a:rPr lang="zh-CN" altLang="en-US" sz="2000" dirty="0">
                <a:latin typeface="微软雅黑" panose="020B0503020204020204" pitchFamily="34" charset="-122"/>
                <a:ea typeface="微软雅黑" panose="020B0503020204020204" pitchFamily="34" charset="-122"/>
                <a:cs typeface="Times New Roman" pitchFamily="18" charset="0"/>
              </a:rPr>
              <a:t>信息</a:t>
            </a:r>
            <a:r>
              <a:rPr lang="zh-CN" altLang="en-US" sz="2000" dirty="0" smtClean="0">
                <a:latin typeface="微软雅黑" panose="020B0503020204020204" pitchFamily="34" charset="-122"/>
                <a:ea typeface="微软雅黑" panose="020B0503020204020204" pitchFamily="34" charset="-122"/>
                <a:cs typeface="Times New Roman" pitchFamily="18" charset="0"/>
              </a:rPr>
              <a:t>的。</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类似于日常转账过程中的</a:t>
            </a:r>
            <a:r>
              <a:rPr lang="zh-CN" altLang="en-US" sz="1800" dirty="0" smtClean="0">
                <a:latin typeface="微软雅黑" panose="020B0503020204020204" pitchFamily="34" charset="-122"/>
                <a:ea typeface="微软雅黑" panose="020B0503020204020204" pitchFamily="34" charset="-122"/>
                <a:cs typeface="Times New Roman" pitchFamily="18" charset="0"/>
              </a:rPr>
              <a:t>备注</a:t>
            </a:r>
            <a:r>
              <a:rPr lang="en-US" altLang="zh-CN" sz="1800" dirty="0" smtClean="0">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附言</a:t>
            </a:r>
            <a:r>
              <a:rPr lang="zh-CN" altLang="en-US" sz="1800" dirty="0" smtClean="0">
                <a:latin typeface="微软雅黑" panose="020B0503020204020204" pitchFamily="34" charset="-122"/>
                <a:ea typeface="微软雅黑" panose="020B0503020204020204" pitchFamily="34" charset="-122"/>
                <a:cs typeface="Times New Roman" pitchFamily="18" charset="0"/>
              </a:rPr>
              <a:t>信息。</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在普通的</a:t>
            </a:r>
            <a:r>
              <a:rPr lang="en-US" altLang="zh-CN" sz="2000" dirty="0" smtClean="0">
                <a:latin typeface="微软雅黑" panose="020B0503020204020204" pitchFamily="34" charset="-122"/>
                <a:ea typeface="微软雅黑" panose="020B0503020204020204" pitchFamily="34" charset="-122"/>
                <a:cs typeface="Times New Roman" pitchFamily="18" charset="0"/>
              </a:rPr>
              <a:t>P2PKH</a:t>
            </a:r>
            <a:r>
              <a:rPr lang="zh-CN" altLang="en-US" sz="2000" dirty="0" smtClean="0">
                <a:latin typeface="微软雅黑" panose="020B0503020204020204" pitchFamily="34" charset="-122"/>
                <a:ea typeface="微软雅黑" panose="020B0503020204020204" pitchFamily="34" charset="-122"/>
                <a:cs typeface="Times New Roman" pitchFamily="18" charset="0"/>
              </a:rPr>
              <a:t>中，将</a:t>
            </a:r>
            <a:r>
              <a:rPr lang="en-US" altLang="zh-CN" sz="2000" dirty="0">
                <a:latin typeface="微软雅黑" panose="020B0503020204020204" pitchFamily="34" charset="-122"/>
                <a:ea typeface="微软雅黑" panose="020B0503020204020204" pitchFamily="34" charset="-122"/>
                <a:cs typeface="Times New Roman" pitchFamily="18" charset="0"/>
              </a:rPr>
              <a:t>output</a:t>
            </a:r>
            <a:r>
              <a:rPr lang="zh-CN" altLang="en-US" sz="2000" dirty="0">
                <a:latin typeface="微软雅黑" panose="020B0503020204020204" pitchFamily="34" charset="-122"/>
                <a:ea typeface="微软雅黑" panose="020B0503020204020204" pitchFamily="34" charset="-122"/>
                <a:cs typeface="Times New Roman" pitchFamily="18" charset="0"/>
              </a:rPr>
              <a:t>里</a:t>
            </a:r>
            <a:r>
              <a:rPr lang="zh-CN" altLang="en-US" sz="2000" dirty="0" smtClean="0">
                <a:latin typeface="微软雅黑" panose="020B0503020204020204" pitchFamily="34" charset="-122"/>
                <a:ea typeface="微软雅黑" panose="020B0503020204020204" pitchFamily="34" charset="-122"/>
                <a:cs typeface="Times New Roman" pitchFamily="18" charset="0"/>
              </a:rPr>
              <a:t>的验证脚本</a:t>
            </a:r>
            <a:r>
              <a:rPr lang="zh-CN" altLang="en-US" sz="2000" dirty="0">
                <a:latin typeface="微软雅黑" panose="020B0503020204020204" pitchFamily="34" charset="-122"/>
                <a:ea typeface="微软雅黑" panose="020B0503020204020204" pitchFamily="34" charset="-122"/>
                <a:cs typeface="Times New Roman" pitchFamily="18" charset="0"/>
              </a:rPr>
              <a:t>换成其它数据。</a:t>
            </a:r>
            <a:endParaRPr lang="en-US" altLang="zh-CN"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导致这笔交易里的比特币不能再被花费，因为很难再找到满足条件的调用</a:t>
            </a:r>
            <a:r>
              <a:rPr lang="zh-CN" altLang="en-US" sz="1800" dirty="0" smtClean="0">
                <a:latin typeface="微软雅黑" panose="020B0503020204020204" pitchFamily="34" charset="-122"/>
                <a:ea typeface="微软雅黑" panose="020B0503020204020204" pitchFamily="34" charset="-122"/>
                <a:cs typeface="Times New Roman" pitchFamily="18" charset="0"/>
              </a:rPr>
              <a:t>脚本。</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在比特币节点上，通常出于速度考虑，未被花费的交易</a:t>
            </a:r>
            <a:r>
              <a:rPr lang="en-US" altLang="zh-CN" sz="1800" dirty="0">
                <a:latin typeface="微软雅黑" panose="020B0503020204020204" pitchFamily="34" charset="-122"/>
                <a:ea typeface="微软雅黑" panose="020B0503020204020204" pitchFamily="34" charset="-122"/>
                <a:cs typeface="Times New Roman" pitchFamily="18" charset="0"/>
              </a:rPr>
              <a:t>(UTXO)</a:t>
            </a:r>
            <a:r>
              <a:rPr lang="zh-CN" altLang="en-US" sz="1800" dirty="0">
                <a:latin typeface="微软雅黑" panose="020B0503020204020204" pitchFamily="34" charset="-122"/>
                <a:ea typeface="微软雅黑" panose="020B0503020204020204" pitchFamily="34" charset="-122"/>
                <a:cs typeface="Times New Roman" pitchFamily="18" charset="0"/>
              </a:rPr>
              <a:t>都会被存储在内存中，因此这种交易就会占用许多内存空间，影响比特币网络的效率。</a:t>
            </a:r>
            <a:endParaRPr lang="en-US" altLang="zh-CN" sz="1800" dirty="0">
              <a:latin typeface="微软雅黑" panose="020B0503020204020204" pitchFamily="34" charset="-122"/>
              <a:ea typeface="微软雅黑" panose="020B0503020204020204" pitchFamily="34" charset="-122"/>
              <a:cs typeface="Times New Roman" pitchFamily="18" charset="0"/>
            </a:endParaRPr>
          </a:p>
        </p:txBody>
      </p:sp>
      <p:sp>
        <p:nvSpPr>
          <p:cNvPr id="8" name="圆角矩形 7"/>
          <p:cNvSpPr/>
          <p:nvPr/>
        </p:nvSpPr>
        <p:spPr>
          <a:xfrm>
            <a:off x="562497" y="5287224"/>
            <a:ext cx="8069642" cy="1123712"/>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包含</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OP_RETURN </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指令</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的</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交易是</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不可花费的，但节点</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可将</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其安全地移出</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UTXO</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集合，这笔交易可以在 </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OP_RETURN </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中存储一定数量的字节。</a:t>
            </a:r>
          </a:p>
        </p:txBody>
      </p:sp>
    </p:spTree>
    <p:extLst>
      <p:ext uri="{BB962C8B-B14F-4D97-AF65-F5344CB8AC3E}">
        <p14:creationId xmlns:p14="http://schemas.microsoft.com/office/powerpoint/2010/main" val="170506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91251" cy="523220"/>
          </a:xfrm>
          <a:prstGeom prst="rect">
            <a:avLst/>
          </a:prstGeom>
        </p:spPr>
        <p:txBody>
          <a:bodyPr wrap="none">
            <a:spAutoFit/>
          </a:bodyPr>
          <a:lstStyle/>
          <a:p>
            <a:r>
              <a:rPr lang="en-US" altLang="zh-CN" sz="2800" kern="0" dirty="0" smtClean="0">
                <a:solidFill>
                  <a:prstClr val="black"/>
                </a:solidFill>
                <a:ea typeface="黑体" pitchFamily="49" charset="-122"/>
              </a:rPr>
              <a:t>OP_RETURN</a:t>
            </a:r>
            <a:endParaRPr lang="zh-CN" altLang="en-US" sz="2800" kern="0" dirty="0">
              <a:solidFill>
                <a:prstClr val="black"/>
              </a:solidFill>
              <a:ea typeface="黑体" pitchFamily="49" charset="-122"/>
            </a:endParaRPr>
          </a:p>
        </p:txBody>
      </p:sp>
      <p:graphicFrame>
        <p:nvGraphicFramePr>
          <p:cNvPr id="4" name="图示 3"/>
          <p:cNvGraphicFramePr/>
          <p:nvPr>
            <p:extLst>
              <p:ext uri="{D42A27DB-BD31-4B8C-83A1-F6EECF244321}">
                <p14:modId xmlns:p14="http://schemas.microsoft.com/office/powerpoint/2010/main" val="1788090771"/>
              </p:ext>
            </p:extLst>
          </p:nvPr>
        </p:nvGraphicFramePr>
        <p:xfrm>
          <a:off x="1473200" y="136423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p:nvPr/>
        </p:nvSpPr>
        <p:spPr>
          <a:xfrm>
            <a:off x="4965083" y="7067035"/>
            <a:ext cx="184731" cy="369332"/>
          </a:xfrm>
          <a:prstGeom prst="rect">
            <a:avLst/>
          </a:prstGeom>
        </p:spPr>
        <p:txBody>
          <a:bodyPr wrap="none">
            <a:spAutoFit/>
          </a:bodyPr>
          <a:lstStyle/>
          <a:p>
            <a:endParaRPr lang="zh-CN" altLang="en-US" dirty="0"/>
          </a:p>
        </p:txBody>
      </p:sp>
      <p:sp>
        <p:nvSpPr>
          <p:cNvPr id="9" name="圆角矩形 8"/>
          <p:cNvSpPr/>
          <p:nvPr/>
        </p:nvSpPr>
        <p:spPr>
          <a:xfrm>
            <a:off x="562497" y="5287224"/>
            <a:ext cx="8069642" cy="1123712"/>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在</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0.9</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版的比特币核心客户端，通过采用</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Return</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操作符最终实现了妥协。</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Return</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允许开发者在交易输出上增加</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80</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字节的非交易</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数据</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a:t>
            </a:r>
            <a:endPar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11" name="内容占位符 2"/>
          <p:cNvSpPr txBox="1">
            <a:spLocks/>
          </p:cNvSpPr>
          <p:nvPr/>
        </p:nvSpPr>
        <p:spPr bwMode="auto">
          <a:xfrm>
            <a:off x="260186" y="1262522"/>
            <a:ext cx="8674264" cy="52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存储与比特币支付不相关数据的做法是一个有争议的</a:t>
            </a:r>
            <a:r>
              <a:rPr lang="zh-CN" altLang="en-US" sz="2000" dirty="0" smtClean="0">
                <a:latin typeface="微软雅黑" panose="020B0503020204020204" pitchFamily="34" charset="-122"/>
                <a:ea typeface="微软雅黑" panose="020B0503020204020204" pitchFamily="34" charset="-122"/>
                <a:cs typeface="Times New Roman" pitchFamily="18" charset="0"/>
              </a:rPr>
              <a:t>话题</a:t>
            </a:r>
            <a:r>
              <a:rPr lang="zh-CN" altLang="en-US" sz="1800" dirty="0">
                <a:latin typeface="微软雅黑" panose="020B0503020204020204" pitchFamily="34" charset="-122"/>
                <a:ea typeface="微软雅黑" panose="020B0503020204020204" pitchFamily="34" charset="-122"/>
                <a:cs typeface="Times New Roman" pitchFamily="18" charset="0"/>
              </a:rPr>
              <a:t>。</a:t>
            </a:r>
            <a:endParaRPr lang="zh-CN" altLang="en-US" sz="20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22387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10746" y="3063332"/>
            <a:ext cx="8138984" cy="2924006"/>
          </a:xfrm>
          <a:prstGeom prst="rect">
            <a:avLst/>
          </a:prstGeom>
        </p:spPr>
      </p:pic>
      <p:sp>
        <p:nvSpPr>
          <p:cNvPr id="3" name="内容占位符 2"/>
          <p:cNvSpPr txBox="1">
            <a:spLocks/>
          </p:cNvSpPr>
          <p:nvPr/>
        </p:nvSpPr>
        <p:spPr bwMode="auto">
          <a:xfrm>
            <a:off x="313239" y="1215025"/>
            <a:ext cx="8101295" cy="123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500"/>
              </a:spcBef>
              <a:spcAft>
                <a:spcPts val="500"/>
              </a:spcAft>
            </a:pPr>
            <a:r>
              <a:rPr lang="zh-CN" altLang="en-US" sz="2000" dirty="0">
                <a:latin typeface="微软雅黑" panose="020B0503020204020204" pitchFamily="34" charset="-122"/>
                <a:ea typeface="微软雅黑" panose="020B0503020204020204" pitchFamily="34" charset="-122"/>
                <a:cs typeface="Times New Roman" pitchFamily="18" charset="0"/>
              </a:rPr>
              <a:t>交易连着</a:t>
            </a:r>
            <a:r>
              <a:rPr lang="zh-CN" altLang="en-US" sz="2000" dirty="0" smtClean="0">
                <a:latin typeface="微软雅黑" panose="020B0503020204020204" pitchFamily="34" charset="-122"/>
                <a:ea typeface="微软雅黑" panose="020B0503020204020204" pitchFamily="34" charset="-122"/>
                <a:cs typeface="Times New Roman" pitchFamily="18" charset="0"/>
              </a:rPr>
              <a:t>交易。</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pPr>
            <a:r>
              <a:rPr lang="zh-CN" altLang="en-US" sz="2000" dirty="0">
                <a:latin typeface="微软雅黑" panose="020B0503020204020204" pitchFamily="34" charset="-122"/>
                <a:ea typeface="微软雅黑" panose="020B0503020204020204" pitchFamily="34" charset="-122"/>
                <a:cs typeface="Times New Roman" pitchFamily="18" charset="0"/>
              </a:rPr>
              <a:t>区块连着</a:t>
            </a:r>
            <a:r>
              <a:rPr lang="zh-CN" altLang="en-US" sz="2000" dirty="0" smtClean="0">
                <a:latin typeface="微软雅黑" panose="020B0503020204020204" pitchFamily="34" charset="-122"/>
                <a:ea typeface="微软雅黑" panose="020B0503020204020204" pitchFamily="34" charset="-122"/>
                <a:cs typeface="Times New Roman" pitchFamily="18" charset="0"/>
              </a:rPr>
              <a:t>区块。</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sp>
        <p:nvSpPr>
          <p:cNvPr id="4" name="矩形 3"/>
          <p:cNvSpPr/>
          <p:nvPr/>
        </p:nvSpPr>
        <p:spPr>
          <a:xfrm>
            <a:off x="1071539" y="457508"/>
            <a:ext cx="2698175" cy="523220"/>
          </a:xfrm>
          <a:prstGeom prst="rect">
            <a:avLst/>
          </a:prstGeom>
        </p:spPr>
        <p:txBody>
          <a:bodyPr wrap="none">
            <a:spAutoFit/>
          </a:bodyPr>
          <a:lstStyle/>
          <a:p>
            <a:r>
              <a:rPr lang="zh-CN" altLang="en-US" sz="2800" dirty="0" smtClean="0">
                <a:ea typeface="黑体" pitchFamily="2" charset="-122"/>
                <a:cs typeface="Arial" pitchFamily="34" charset="0"/>
              </a:rPr>
              <a:t>比特币区块结构</a:t>
            </a:r>
            <a:endParaRPr lang="zh-CN" altLang="en-US" sz="2800" dirty="0">
              <a:ea typeface="黑体" pitchFamily="2" charset="-122"/>
              <a:cs typeface="Arial" pitchFamily="34" charset="0"/>
            </a:endParaRPr>
          </a:p>
        </p:txBody>
      </p:sp>
    </p:spTree>
    <p:extLst>
      <p:ext uri="{BB962C8B-B14F-4D97-AF65-F5344CB8AC3E}">
        <p14:creationId xmlns:p14="http://schemas.microsoft.com/office/powerpoint/2010/main" val="4312600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91251" cy="523220"/>
          </a:xfrm>
          <a:prstGeom prst="rect">
            <a:avLst/>
          </a:prstGeom>
        </p:spPr>
        <p:txBody>
          <a:bodyPr wrap="none">
            <a:spAutoFit/>
          </a:bodyPr>
          <a:lstStyle/>
          <a:p>
            <a:r>
              <a:rPr lang="en-US" altLang="zh-CN" sz="2800" kern="0" dirty="0" smtClean="0">
                <a:solidFill>
                  <a:prstClr val="black"/>
                </a:solidFill>
                <a:ea typeface="黑体" pitchFamily="49" charset="-122"/>
              </a:rPr>
              <a:t>OP_RETURN</a:t>
            </a:r>
            <a:endParaRPr lang="zh-CN" altLang="en-US" sz="2800" kern="0" dirty="0">
              <a:solidFill>
                <a:prstClr val="black"/>
              </a:solidFill>
              <a:ea typeface="黑体" pitchFamily="49" charset="-122"/>
            </a:endParaRPr>
          </a:p>
        </p:txBody>
      </p:sp>
      <p:sp>
        <p:nvSpPr>
          <p:cNvPr id="4" name="内容占位符 2"/>
          <p:cNvSpPr txBox="1">
            <a:spLocks/>
          </p:cNvSpPr>
          <p:nvPr/>
        </p:nvSpPr>
        <p:spPr bwMode="auto">
          <a:xfrm>
            <a:off x="260186" y="1262522"/>
            <a:ext cx="8674264" cy="38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与伪交易</a:t>
            </a:r>
            <a:r>
              <a:rPr lang="zh-CN" altLang="en-US" sz="2000" dirty="0" smtClean="0">
                <a:latin typeface="微软雅黑" panose="020B0503020204020204" pitchFamily="34" charset="-122"/>
                <a:ea typeface="微软雅黑" panose="020B0503020204020204" pitchFamily="34" charset="-122"/>
                <a:cs typeface="Times New Roman" pitchFamily="18" charset="0"/>
              </a:rPr>
              <a:t>型的</a:t>
            </a:r>
            <a:r>
              <a:rPr lang="en-US" altLang="zh-CN" sz="2000" dirty="0" smtClean="0">
                <a:latin typeface="微软雅黑" panose="020B0503020204020204" pitchFamily="34" charset="-122"/>
                <a:ea typeface="微软雅黑" panose="020B0503020204020204" pitchFamily="34" charset="-122"/>
                <a:cs typeface="Times New Roman" pitchFamily="18" charset="0"/>
              </a:rPr>
              <a:t>UTXO</a:t>
            </a:r>
            <a:r>
              <a:rPr lang="zh-CN" altLang="en-US" sz="2000" dirty="0">
                <a:latin typeface="微软雅黑" panose="020B0503020204020204" pitchFamily="34" charset="-122"/>
                <a:ea typeface="微软雅黑" panose="020B0503020204020204" pitchFamily="34" charset="-122"/>
                <a:cs typeface="Times New Roman" pitchFamily="18" charset="0"/>
              </a:rPr>
              <a:t>不同，</a:t>
            </a:r>
            <a:r>
              <a:rPr lang="en-US" altLang="zh-CN" sz="2000" dirty="0">
                <a:latin typeface="微软雅黑" panose="020B0503020204020204" pitchFamily="34" charset="-122"/>
                <a:ea typeface="微软雅黑" panose="020B0503020204020204" pitchFamily="34" charset="-122"/>
                <a:cs typeface="Times New Roman" pitchFamily="18" charset="0"/>
              </a:rPr>
              <a:t>Return</a:t>
            </a:r>
            <a:r>
              <a:rPr lang="zh-CN" altLang="en-US" sz="2000" dirty="0">
                <a:latin typeface="微软雅黑" panose="020B0503020204020204" pitchFamily="34" charset="-122"/>
                <a:ea typeface="微软雅黑" panose="020B0503020204020204" pitchFamily="34" charset="-122"/>
                <a:cs typeface="Times New Roman" pitchFamily="18" charset="0"/>
              </a:rPr>
              <a:t>创造了一种</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明确可</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复查的非交易型</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输出</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不</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存储在</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UTXO</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集中</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，因此不会</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使得</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UTXO</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内存</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膨胀。</a:t>
            </a:r>
            <a:endPar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存储在</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区块链上</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，因而会</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消耗磁盘空间，也会导致区块链规模的</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增加。</a:t>
            </a:r>
            <a:endPar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RETURN </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脚本的</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样式</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r>
              <a:rPr lang="en-US" altLang="zh-CN" sz="2000" dirty="0"/>
              <a:t> RETURN &lt;data&gt;</a:t>
            </a:r>
            <a:endParaRPr lang="zh-CN" altLang="en-US" sz="2000" dirty="0"/>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a:t>
            </a:r>
            <a:r>
              <a:rPr lang="en-US" altLang="zh-CN" sz="1800" dirty="0" smtClean="0">
                <a:latin typeface="微软雅黑" panose="020B0503020204020204" pitchFamily="34" charset="-122"/>
                <a:ea typeface="微软雅黑" panose="020B0503020204020204" pitchFamily="34" charset="-122"/>
                <a:cs typeface="Times New Roman" pitchFamily="18" charset="0"/>
              </a:rPr>
              <a:t>data</a:t>
            </a:r>
            <a:r>
              <a:rPr lang="en-US" altLang="zh-CN" sz="1800" dirty="0">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部分被限制为</a:t>
            </a:r>
            <a:r>
              <a:rPr lang="en-US" altLang="zh-CN" sz="1800" dirty="0">
                <a:latin typeface="微软雅黑" panose="020B0503020204020204" pitchFamily="34" charset="-122"/>
                <a:ea typeface="微软雅黑" panose="020B0503020204020204" pitchFamily="34" charset="-122"/>
                <a:cs typeface="Times New Roman" pitchFamily="18" charset="0"/>
              </a:rPr>
              <a:t>80</a:t>
            </a:r>
            <a:r>
              <a:rPr lang="zh-CN" altLang="en-US" sz="1800" dirty="0">
                <a:latin typeface="微软雅黑" panose="020B0503020204020204" pitchFamily="34" charset="-122"/>
                <a:ea typeface="微软雅黑" panose="020B0503020204020204" pitchFamily="34" charset="-122"/>
                <a:cs typeface="Times New Roman" pitchFamily="18" charset="0"/>
              </a:rPr>
              <a:t>字节，且多以哈希方式呈现，</a:t>
            </a:r>
            <a:r>
              <a:rPr lang="zh-CN" altLang="en-US" sz="1800" dirty="0" smtClean="0">
                <a:latin typeface="微软雅黑" panose="020B0503020204020204" pitchFamily="34" charset="-122"/>
                <a:ea typeface="微软雅黑" panose="020B0503020204020204" pitchFamily="34" charset="-122"/>
                <a:cs typeface="Times New Roman" pitchFamily="18" charset="0"/>
              </a:rPr>
              <a:t>如</a:t>
            </a:r>
            <a:r>
              <a:rPr lang="en-US" altLang="zh-CN" sz="1800" dirty="0" smtClean="0">
                <a:latin typeface="微软雅黑" panose="020B0503020204020204" pitchFamily="34" charset="-122"/>
                <a:ea typeface="微软雅黑" panose="020B0503020204020204" pitchFamily="34" charset="-122"/>
                <a:cs typeface="Times New Roman" pitchFamily="18" charset="0"/>
              </a:rPr>
              <a:t>SHA256</a:t>
            </a:r>
            <a:r>
              <a:rPr lang="zh-CN" altLang="en-US" sz="1800" dirty="0">
                <a:latin typeface="微软雅黑" panose="020B0503020204020204" pitchFamily="34" charset="-122"/>
                <a:ea typeface="微软雅黑" panose="020B0503020204020204" pitchFamily="34" charset="-122"/>
                <a:cs typeface="Times New Roman" pitchFamily="18" charset="0"/>
              </a:rPr>
              <a:t>算法</a:t>
            </a:r>
            <a:r>
              <a:rPr lang="zh-CN" altLang="en-US" sz="1800" dirty="0" smtClean="0">
                <a:latin typeface="微软雅黑" panose="020B0503020204020204" pitchFamily="34" charset="-122"/>
                <a:ea typeface="微软雅黑" panose="020B0503020204020204" pitchFamily="34" charset="-122"/>
                <a:cs typeface="Times New Roman" pitchFamily="18" charset="0"/>
              </a:rPr>
              <a:t>输出。</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许多应用都在其前面加上前缀以辅助</a:t>
            </a:r>
            <a:r>
              <a:rPr lang="zh-CN" altLang="en-US" sz="1800" dirty="0" smtClean="0">
                <a:latin typeface="微软雅黑" panose="020B0503020204020204" pitchFamily="34" charset="-122"/>
                <a:ea typeface="微软雅黑" panose="020B0503020204020204" pitchFamily="34" charset="-122"/>
                <a:cs typeface="Times New Roman" pitchFamily="18" charset="0"/>
              </a:rPr>
              <a:t>认定</a:t>
            </a:r>
            <a:r>
              <a:rPr lang="zh-CN" altLang="en-US" sz="1800" dirty="0">
                <a:latin typeface="微软雅黑" panose="020B0503020204020204" pitchFamily="34" charset="-122"/>
                <a:ea typeface="微软雅黑" panose="020B0503020204020204" pitchFamily="34" charset="-122"/>
                <a:cs typeface="Times New Roman" pitchFamily="18" charset="0"/>
              </a:rPr>
              <a:t>，</a:t>
            </a:r>
            <a:r>
              <a:rPr lang="zh-CN" altLang="en-US" sz="1800" dirty="0" smtClean="0">
                <a:latin typeface="微软雅黑" panose="020B0503020204020204" pitchFamily="34" charset="-122"/>
                <a:ea typeface="微软雅黑" panose="020B0503020204020204" pitchFamily="34" charset="-122"/>
                <a:cs typeface="Times New Roman" pitchFamily="18" charset="0"/>
              </a:rPr>
              <a:t>如电子</a:t>
            </a:r>
            <a:r>
              <a:rPr lang="zh-CN" altLang="en-US" sz="1800" dirty="0">
                <a:latin typeface="微软雅黑" panose="020B0503020204020204" pitchFamily="34" charset="-122"/>
                <a:ea typeface="微软雅黑" panose="020B0503020204020204" pitchFamily="34" charset="-122"/>
                <a:cs typeface="Times New Roman" pitchFamily="18" charset="0"/>
              </a:rPr>
              <a:t>公正服务的证明材料采用</a:t>
            </a:r>
            <a:r>
              <a:rPr lang="en-US" altLang="zh-CN" sz="1800" dirty="0">
                <a:latin typeface="微软雅黑" panose="020B0503020204020204" pitchFamily="34" charset="-122"/>
                <a:ea typeface="微软雅黑" panose="020B0503020204020204" pitchFamily="34" charset="-122"/>
                <a:cs typeface="Times New Roman" pitchFamily="18" charset="0"/>
              </a:rPr>
              <a:t>8</a:t>
            </a:r>
            <a:r>
              <a:rPr lang="zh-CN" altLang="en-US" sz="1800" dirty="0">
                <a:latin typeface="微软雅黑" panose="020B0503020204020204" pitchFamily="34" charset="-122"/>
                <a:ea typeface="微软雅黑" panose="020B0503020204020204" pitchFamily="34" charset="-122"/>
                <a:cs typeface="Times New Roman" pitchFamily="18" charset="0"/>
              </a:rPr>
              <a:t>个字节的前缀“</a:t>
            </a:r>
            <a:r>
              <a:rPr lang="en-US" altLang="zh-CN" sz="1800" dirty="0">
                <a:latin typeface="微软雅黑" panose="020B0503020204020204" pitchFamily="34" charset="-122"/>
                <a:ea typeface="微软雅黑" panose="020B0503020204020204" pitchFamily="34" charset="-122"/>
                <a:cs typeface="Times New Roman" pitchFamily="18" charset="0"/>
              </a:rPr>
              <a:t>DOCPROOF”</a:t>
            </a:r>
            <a:r>
              <a:rPr lang="zh-CN" altLang="en-US" sz="1800" dirty="0" smtClean="0">
                <a:latin typeface="微软雅黑" panose="020B0503020204020204" pitchFamily="34" charset="-122"/>
                <a:ea typeface="微软雅黑" panose="020B0503020204020204" pitchFamily="34" charset="-122"/>
                <a:cs typeface="Times New Roman" pitchFamily="18" charset="0"/>
              </a:rPr>
              <a:t>，相应</a:t>
            </a:r>
            <a:r>
              <a:rPr lang="zh-CN" altLang="en-US" sz="1800" dirty="0">
                <a:latin typeface="微软雅黑" panose="020B0503020204020204" pitchFamily="34" charset="-122"/>
                <a:ea typeface="微软雅黑" panose="020B0503020204020204" pitchFamily="34" charset="-122"/>
                <a:cs typeface="Times New Roman" pitchFamily="18" charset="0"/>
              </a:rPr>
              <a:t>的</a:t>
            </a:r>
            <a:r>
              <a:rPr lang="en-US" altLang="zh-CN" sz="1800" dirty="0">
                <a:latin typeface="微软雅黑" panose="020B0503020204020204" pitchFamily="34" charset="-122"/>
                <a:ea typeface="微软雅黑" panose="020B0503020204020204" pitchFamily="34" charset="-122"/>
                <a:cs typeface="Times New Roman" pitchFamily="18" charset="0"/>
              </a:rPr>
              <a:t>ASCII</a:t>
            </a:r>
            <a:r>
              <a:rPr lang="zh-CN" altLang="en-US" sz="1800" dirty="0">
                <a:latin typeface="微软雅黑" panose="020B0503020204020204" pitchFamily="34" charset="-122"/>
                <a:ea typeface="微软雅黑" panose="020B0503020204020204" pitchFamily="34" charset="-122"/>
                <a:cs typeface="Times New Roman" pitchFamily="18" charset="0"/>
              </a:rPr>
              <a:t>码为 </a:t>
            </a:r>
            <a:r>
              <a:rPr lang="en-US" altLang="zh-CN" sz="1800" dirty="0">
                <a:latin typeface="微软雅黑" panose="020B0503020204020204" pitchFamily="34" charset="-122"/>
                <a:ea typeface="微软雅黑" panose="020B0503020204020204" pitchFamily="34" charset="-122"/>
                <a:cs typeface="Times New Roman" pitchFamily="18" charset="0"/>
              </a:rPr>
              <a:t>44 4f 43 50 52 4f </a:t>
            </a:r>
            <a:r>
              <a:rPr lang="en-US" altLang="zh-CN" sz="1800" dirty="0" err="1">
                <a:latin typeface="微软雅黑" panose="020B0503020204020204" pitchFamily="34" charset="-122"/>
                <a:ea typeface="微软雅黑" panose="020B0503020204020204" pitchFamily="34" charset="-122"/>
                <a:cs typeface="Times New Roman" pitchFamily="18" charset="0"/>
              </a:rPr>
              <a:t>4f</a:t>
            </a:r>
            <a:r>
              <a:rPr lang="en-US" altLang="zh-CN" sz="1800" dirty="0">
                <a:latin typeface="微软雅黑" panose="020B0503020204020204" pitchFamily="34" charset="-122"/>
                <a:ea typeface="微软雅黑" panose="020B0503020204020204" pitchFamily="34" charset="-122"/>
                <a:cs typeface="Times New Roman" pitchFamily="18" charset="0"/>
              </a:rPr>
              <a:t> 46</a:t>
            </a:r>
            <a:r>
              <a:rPr lang="zh-CN" altLang="en-US" sz="1800" dirty="0">
                <a:latin typeface="微软雅黑" panose="020B0503020204020204" pitchFamily="34" charset="-122"/>
                <a:ea typeface="微软雅黑" panose="020B0503020204020204" pitchFamily="34" charset="-122"/>
                <a:cs typeface="Times New Roman" pitchFamily="18" charset="0"/>
              </a:rPr>
              <a:t>。</a:t>
            </a:r>
          </a:p>
        </p:txBody>
      </p:sp>
      <p:sp>
        <p:nvSpPr>
          <p:cNvPr id="8" name="圆角矩形 7"/>
          <p:cNvSpPr/>
          <p:nvPr/>
        </p:nvSpPr>
        <p:spPr>
          <a:xfrm>
            <a:off x="562497" y="5418830"/>
            <a:ext cx="8069642" cy="1123712"/>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en-US" altLang="zh-CN"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RETURN</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不能</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使用其输出中所锁定的资金，</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因此它也就没有</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必要记录在蕴含潜在成本的</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UTXO</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集中，所以 </a:t>
            </a:r>
            <a:r>
              <a:rPr lang="en-US" altLang="zh-CN"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RETURN </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实际是没有成本的。</a:t>
            </a:r>
            <a:endPar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64235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91251" cy="523220"/>
          </a:xfrm>
          <a:prstGeom prst="rect">
            <a:avLst/>
          </a:prstGeom>
        </p:spPr>
        <p:txBody>
          <a:bodyPr wrap="none">
            <a:spAutoFit/>
          </a:bodyPr>
          <a:lstStyle/>
          <a:p>
            <a:r>
              <a:rPr lang="en-US" altLang="zh-CN" sz="2800" kern="0" dirty="0" smtClean="0">
                <a:solidFill>
                  <a:prstClr val="black"/>
                </a:solidFill>
                <a:ea typeface="黑体" pitchFamily="49" charset="-122"/>
              </a:rPr>
              <a:t>OP_RETURN</a:t>
            </a:r>
            <a:endParaRPr lang="zh-CN" altLang="en-US" sz="2800" kern="0" dirty="0">
              <a:solidFill>
                <a:prstClr val="black"/>
              </a:solidFill>
              <a:ea typeface="黑体" pitchFamily="49" charset="-122"/>
            </a:endParaRPr>
          </a:p>
        </p:txBody>
      </p:sp>
      <p:sp>
        <p:nvSpPr>
          <p:cNvPr id="4" name="内容占位符 2"/>
          <p:cNvSpPr txBox="1">
            <a:spLocks/>
          </p:cNvSpPr>
          <p:nvPr/>
        </p:nvSpPr>
        <p:spPr bwMode="auto">
          <a:xfrm>
            <a:off x="260186" y="1262522"/>
            <a:ext cx="8674264" cy="485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smtClean="0">
                <a:latin typeface="微软雅黑" panose="020B0503020204020204" pitchFamily="34" charset="-122"/>
                <a:ea typeface="微软雅黑" panose="020B0503020204020204" pitchFamily="34" charset="-122"/>
                <a:cs typeface="Times New Roman" pitchFamily="18" charset="0"/>
              </a:rPr>
              <a:t>RETURN</a:t>
            </a:r>
            <a:r>
              <a:rPr lang="zh-CN" altLang="en-US" sz="2000" dirty="0" smtClean="0">
                <a:latin typeface="微软雅黑" panose="020B0503020204020204" pitchFamily="34" charset="-122"/>
                <a:ea typeface="微软雅黑" panose="020B0503020204020204" pitchFamily="34" charset="-122"/>
                <a:cs typeface="Times New Roman" pitchFamily="18" charset="0"/>
              </a:rPr>
              <a:t>常</a:t>
            </a:r>
            <a:r>
              <a:rPr lang="zh-CN" altLang="en-US" sz="2000" dirty="0">
                <a:latin typeface="微软雅黑" panose="020B0503020204020204" pitchFamily="34" charset="-122"/>
                <a:ea typeface="微软雅黑" panose="020B0503020204020204" pitchFamily="34" charset="-122"/>
                <a:cs typeface="Times New Roman" pitchFamily="18" charset="0"/>
              </a:rPr>
              <a:t>为一个</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金额为</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0</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的比特币</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输出</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将 </a:t>
            </a:r>
            <a:r>
              <a:rPr lang="en-US" altLang="zh-CN" sz="1800" dirty="0">
                <a:latin typeface="微软雅黑" panose="020B0503020204020204" pitchFamily="34" charset="-122"/>
                <a:ea typeface="微软雅黑" panose="020B0503020204020204" pitchFamily="34" charset="-122"/>
                <a:cs typeface="Times New Roman" pitchFamily="18" charset="0"/>
              </a:rPr>
              <a:t>RETURN </a:t>
            </a:r>
            <a:r>
              <a:rPr lang="zh-CN" altLang="en-US" sz="1800" dirty="0">
                <a:latin typeface="微软雅黑" panose="020B0503020204020204" pitchFamily="34" charset="-122"/>
                <a:ea typeface="微软雅黑" panose="020B0503020204020204" pitchFamily="34" charset="-122"/>
                <a:cs typeface="Times New Roman" pitchFamily="18" charset="0"/>
              </a:rPr>
              <a:t>的输出作为另一笔交易的输入，则该交易是无效的</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一</a:t>
            </a:r>
            <a:r>
              <a:rPr lang="zh-CN" altLang="en-US" sz="1800" dirty="0">
                <a:latin typeface="微软雅黑" panose="020B0503020204020204" pitchFamily="34" charset="-122"/>
                <a:ea typeface="微软雅黑" panose="020B0503020204020204" pitchFamily="34" charset="-122"/>
                <a:cs typeface="Times New Roman" pitchFamily="18" charset="0"/>
              </a:rPr>
              <a:t>笔标准交易（通过了 </a:t>
            </a:r>
            <a:r>
              <a:rPr lang="en-US" altLang="zh-CN" sz="1800" dirty="0" err="1">
                <a:latin typeface="微软雅黑" panose="020B0503020204020204" pitchFamily="34" charset="-122"/>
                <a:ea typeface="微软雅黑" panose="020B0503020204020204" pitchFamily="34" charset="-122"/>
                <a:cs typeface="Times New Roman" pitchFamily="18" charset="0"/>
              </a:rPr>
              <a:t>isStandard</a:t>
            </a:r>
            <a:r>
              <a:rPr lang="en-US" altLang="zh-CN" sz="1800" dirty="0">
                <a:latin typeface="微软雅黑" panose="020B0503020204020204" pitchFamily="34" charset="-122"/>
                <a:ea typeface="微软雅黑" panose="020B0503020204020204" pitchFamily="34" charset="-122"/>
                <a:cs typeface="Times New Roman" pitchFamily="18" charset="0"/>
              </a:rPr>
              <a:t>() </a:t>
            </a:r>
            <a:r>
              <a:rPr lang="zh-CN" altLang="en-US" sz="1800" dirty="0">
                <a:latin typeface="微软雅黑" panose="020B0503020204020204" pitchFamily="34" charset="-122"/>
                <a:ea typeface="微软雅黑" panose="020B0503020204020204" pitchFamily="34" charset="-122"/>
                <a:cs typeface="Times New Roman" pitchFamily="18" charset="0"/>
              </a:rPr>
              <a:t>函数检验的）只能有一个 </a:t>
            </a:r>
            <a:r>
              <a:rPr lang="en-US" altLang="zh-CN" sz="1800" dirty="0">
                <a:latin typeface="微软雅黑" panose="020B0503020204020204" pitchFamily="34" charset="-122"/>
                <a:ea typeface="微软雅黑" panose="020B0503020204020204" pitchFamily="34" charset="-122"/>
                <a:cs typeface="Times New Roman" pitchFamily="18" charset="0"/>
              </a:rPr>
              <a:t>RETURN </a:t>
            </a:r>
            <a:r>
              <a:rPr lang="zh-CN" altLang="en-US" sz="1800" dirty="0" smtClean="0">
                <a:latin typeface="微软雅黑" panose="020B0503020204020204" pitchFamily="34" charset="-122"/>
                <a:ea typeface="微软雅黑" panose="020B0503020204020204" pitchFamily="34" charset="-122"/>
                <a:cs typeface="Times New Roman" pitchFamily="18" charset="0"/>
              </a:rPr>
              <a:t>输出。</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单个</a:t>
            </a:r>
            <a:r>
              <a:rPr lang="en-US" altLang="zh-CN" sz="1800" dirty="0" smtClean="0">
                <a:latin typeface="微软雅黑" panose="020B0503020204020204" pitchFamily="34" charset="-122"/>
                <a:ea typeface="微软雅黑" panose="020B0503020204020204" pitchFamily="34" charset="-122"/>
                <a:cs typeface="Times New Roman" pitchFamily="18" charset="0"/>
              </a:rPr>
              <a:t>RETURN</a:t>
            </a:r>
            <a:r>
              <a:rPr lang="zh-CN" altLang="en-US" sz="1800" dirty="0" smtClean="0">
                <a:latin typeface="微软雅黑" panose="020B0503020204020204" pitchFamily="34" charset="-122"/>
                <a:ea typeface="微软雅黑" panose="020B0503020204020204" pitchFamily="34" charset="-122"/>
                <a:cs typeface="Times New Roman" pitchFamily="18" charset="0"/>
              </a:rPr>
              <a:t>输出</a:t>
            </a:r>
            <a:r>
              <a:rPr lang="zh-CN" altLang="en-US" sz="1800" dirty="0">
                <a:latin typeface="微软雅黑" panose="020B0503020204020204" pitchFamily="34" charset="-122"/>
                <a:ea typeface="微软雅黑" panose="020B0503020204020204" pitchFamily="34" charset="-122"/>
                <a:cs typeface="Times New Roman" pitchFamily="18" charset="0"/>
              </a:rPr>
              <a:t>能与任意类型的输出交易进行组合</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err="1">
                <a:latin typeface="微软雅黑" panose="020B0503020204020204" pitchFamily="34" charset="-122"/>
                <a:ea typeface="微软雅黑" panose="020B0503020204020204" pitchFamily="34" charset="-122"/>
                <a:cs typeface="Times New Roman" pitchFamily="18" charset="0"/>
              </a:rPr>
              <a:t>Bitcoin</a:t>
            </a:r>
            <a:r>
              <a:rPr lang="en-US" altLang="zh-CN" sz="2000" dirty="0">
                <a:latin typeface="微软雅黑" panose="020B0503020204020204" pitchFamily="34" charset="-122"/>
                <a:ea typeface="微软雅黑" panose="020B0503020204020204" pitchFamily="34" charset="-122"/>
                <a:cs typeface="Times New Roman" pitchFamily="18" charset="0"/>
              </a:rPr>
              <a:t> Core</a:t>
            </a:r>
            <a:r>
              <a:rPr lang="zh-CN" altLang="en-US" sz="2000" dirty="0">
                <a:latin typeface="微软雅黑" panose="020B0503020204020204" pitchFamily="34" charset="-122"/>
                <a:ea typeface="微软雅黑" panose="020B0503020204020204" pitchFamily="34" charset="-122"/>
                <a:cs typeface="Times New Roman" pitchFamily="18" charset="0"/>
              </a:rPr>
              <a:t>中添加了</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两个新版本的命令行</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选项</a:t>
            </a:r>
            <a:endPar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选项</a:t>
            </a:r>
            <a:r>
              <a:rPr lang="en-US" altLang="zh-CN" sz="1800" dirty="0" err="1" smtClean="0">
                <a:latin typeface="微软雅黑" panose="020B0503020204020204" pitchFamily="34" charset="-122"/>
                <a:ea typeface="微软雅黑" panose="020B0503020204020204" pitchFamily="34" charset="-122"/>
                <a:cs typeface="Times New Roman" pitchFamily="18" charset="0"/>
              </a:rPr>
              <a:t>datacarrier</a:t>
            </a:r>
            <a:r>
              <a:rPr lang="zh-CN" altLang="en-US" sz="1800" dirty="0">
                <a:latin typeface="微软雅黑" panose="020B0503020204020204" pitchFamily="34" charset="-122"/>
                <a:ea typeface="微软雅黑" panose="020B0503020204020204" pitchFamily="34" charset="-122"/>
                <a:cs typeface="Times New Roman" pitchFamily="18" charset="0"/>
              </a:rPr>
              <a:t>：控制</a:t>
            </a:r>
            <a:r>
              <a:rPr lang="en-US" altLang="zh-CN" sz="1800" dirty="0">
                <a:latin typeface="微软雅黑" panose="020B0503020204020204" pitchFamily="34" charset="-122"/>
                <a:ea typeface="微软雅黑" panose="020B0503020204020204" pitchFamily="34" charset="-122"/>
                <a:cs typeface="Times New Roman" pitchFamily="18" charset="0"/>
              </a:rPr>
              <a:t>RETURN</a:t>
            </a:r>
            <a:r>
              <a:rPr lang="zh-CN" altLang="en-US" sz="1800" dirty="0">
                <a:latin typeface="微软雅黑" panose="020B0503020204020204" pitchFamily="34" charset="-122"/>
                <a:ea typeface="微软雅黑" panose="020B0503020204020204" pitchFamily="34" charset="-122"/>
                <a:cs typeface="Times New Roman" pitchFamily="18" charset="0"/>
              </a:rPr>
              <a:t>交易的中继和挖掘，</a:t>
            </a:r>
            <a:r>
              <a:rPr lang="zh-CN" altLang="en-US" sz="1800" dirty="0" smtClean="0">
                <a:latin typeface="微软雅黑" panose="020B0503020204020204" pitchFamily="34" charset="-122"/>
                <a:ea typeface="微软雅黑" panose="020B0503020204020204" pitchFamily="34" charset="-122"/>
                <a:cs typeface="Times New Roman" pitchFamily="18" charset="0"/>
              </a:rPr>
              <a:t>默认为</a:t>
            </a:r>
            <a:r>
              <a:rPr lang="zh-CN" altLang="en-US" sz="1800" dirty="0">
                <a:latin typeface="微软雅黑" panose="020B0503020204020204" pitchFamily="34" charset="-122"/>
                <a:ea typeface="微软雅黑" panose="020B0503020204020204" pitchFamily="34" charset="-122"/>
                <a:cs typeface="Times New Roman" pitchFamily="18" charset="0"/>
              </a:rPr>
              <a:t>“</a:t>
            </a:r>
            <a:r>
              <a:rPr lang="en-US" altLang="zh-CN" sz="1800" dirty="0">
                <a:latin typeface="微软雅黑" panose="020B0503020204020204" pitchFamily="34" charset="-122"/>
                <a:ea typeface="微软雅黑" panose="020B0503020204020204" pitchFamily="34" charset="-122"/>
                <a:cs typeface="Times New Roman" pitchFamily="18" charset="0"/>
              </a:rPr>
              <a:t>1”</a:t>
            </a:r>
            <a:r>
              <a:rPr lang="zh-CN" altLang="en-US" sz="1800" dirty="0">
                <a:latin typeface="微软雅黑" panose="020B0503020204020204" pitchFamily="34" charset="-122"/>
                <a:ea typeface="微软雅黑" panose="020B0503020204020204" pitchFamily="34" charset="-122"/>
                <a:cs typeface="Times New Roman" pitchFamily="18" charset="0"/>
              </a:rPr>
              <a:t>以允许它们</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选项</a:t>
            </a:r>
            <a:r>
              <a:rPr lang="en-US" altLang="zh-CN" sz="1800" dirty="0" err="1" smtClean="0">
                <a:latin typeface="微软雅黑" panose="020B0503020204020204" pitchFamily="34" charset="-122"/>
                <a:ea typeface="微软雅黑" panose="020B0503020204020204" pitchFamily="34" charset="-122"/>
                <a:cs typeface="Times New Roman" pitchFamily="18" charset="0"/>
              </a:rPr>
              <a:t>datacarriersize</a:t>
            </a:r>
            <a:r>
              <a:rPr lang="zh-CN" altLang="en-US" sz="1800" dirty="0" smtClean="0">
                <a:latin typeface="微软雅黑" panose="020B0503020204020204" pitchFamily="34" charset="-122"/>
                <a:ea typeface="微软雅黑" panose="020B0503020204020204" pitchFamily="34" charset="-122"/>
                <a:cs typeface="Times New Roman" pitchFamily="18" charset="0"/>
              </a:rPr>
              <a:t>：指定</a:t>
            </a:r>
            <a:r>
              <a:rPr lang="en-US" altLang="zh-CN" sz="1800" dirty="0">
                <a:latin typeface="微软雅黑" panose="020B0503020204020204" pitchFamily="34" charset="-122"/>
                <a:ea typeface="微软雅黑" panose="020B0503020204020204" pitchFamily="34" charset="-122"/>
                <a:cs typeface="Times New Roman" pitchFamily="18" charset="0"/>
              </a:rPr>
              <a:t>RETURN</a:t>
            </a:r>
            <a:r>
              <a:rPr lang="zh-CN" altLang="en-US" sz="1800" dirty="0">
                <a:latin typeface="微软雅黑" panose="020B0503020204020204" pitchFamily="34" charset="-122"/>
                <a:ea typeface="微软雅黑" panose="020B0503020204020204" pitchFamily="34" charset="-122"/>
                <a:cs typeface="Times New Roman" pitchFamily="18" charset="0"/>
              </a:rPr>
              <a:t>脚本的最大大小（以字节为单位），</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默认为</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83</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字节</a:t>
            </a:r>
            <a:r>
              <a:rPr lang="zh-CN" altLang="en-US" sz="1800" dirty="0">
                <a:latin typeface="微软雅黑" panose="020B0503020204020204" pitchFamily="34" charset="-122"/>
                <a:ea typeface="微软雅黑" panose="020B0503020204020204" pitchFamily="34" charset="-122"/>
                <a:cs typeface="Times New Roman" pitchFamily="18" charset="0"/>
              </a:rPr>
              <a:t>，允许最多</a:t>
            </a:r>
            <a:r>
              <a:rPr lang="en-US" altLang="zh-CN" sz="1800" dirty="0">
                <a:latin typeface="微软雅黑" panose="020B0503020204020204" pitchFamily="34" charset="-122"/>
                <a:ea typeface="微软雅黑" panose="020B0503020204020204" pitchFamily="34" charset="-122"/>
                <a:cs typeface="Times New Roman" pitchFamily="18" charset="0"/>
              </a:rPr>
              <a:t>80</a:t>
            </a:r>
            <a:r>
              <a:rPr lang="zh-CN" altLang="en-US" sz="1800" dirty="0">
                <a:latin typeface="微软雅黑" panose="020B0503020204020204" pitchFamily="34" charset="-122"/>
                <a:ea typeface="微软雅黑" panose="020B0503020204020204" pitchFamily="34" charset="-122"/>
                <a:cs typeface="Times New Roman" pitchFamily="18" charset="0"/>
              </a:rPr>
              <a:t>个字节的</a:t>
            </a:r>
            <a:r>
              <a:rPr lang="en-US" altLang="zh-CN" sz="1800" dirty="0">
                <a:latin typeface="微软雅黑" panose="020B0503020204020204" pitchFamily="34" charset="-122"/>
                <a:ea typeface="微软雅黑" panose="020B0503020204020204" pitchFamily="34" charset="-122"/>
                <a:cs typeface="Times New Roman" pitchFamily="18" charset="0"/>
              </a:rPr>
              <a:t>RETURN</a:t>
            </a:r>
            <a:r>
              <a:rPr lang="zh-CN" altLang="en-US" sz="1800" dirty="0">
                <a:latin typeface="微软雅黑" panose="020B0503020204020204" pitchFamily="34" charset="-122"/>
                <a:ea typeface="微软雅黑" panose="020B0503020204020204" pitchFamily="34" charset="-122"/>
                <a:cs typeface="Times New Roman" pitchFamily="18" charset="0"/>
              </a:rPr>
              <a:t>数据加上一个字节的</a:t>
            </a:r>
            <a:r>
              <a:rPr lang="en-US" altLang="zh-CN" sz="1800" dirty="0">
                <a:latin typeface="微软雅黑" panose="020B0503020204020204" pitchFamily="34" charset="-122"/>
                <a:ea typeface="微软雅黑" panose="020B0503020204020204" pitchFamily="34" charset="-122"/>
                <a:cs typeface="Times New Roman" pitchFamily="18" charset="0"/>
              </a:rPr>
              <a:t>RETURN</a:t>
            </a:r>
            <a:r>
              <a:rPr lang="zh-CN" altLang="en-US" sz="1800" dirty="0">
                <a:latin typeface="微软雅黑" panose="020B0503020204020204" pitchFamily="34" charset="-122"/>
                <a:ea typeface="微软雅黑" panose="020B0503020204020204" pitchFamily="34" charset="-122"/>
                <a:cs typeface="Times New Roman" pitchFamily="18" charset="0"/>
              </a:rPr>
              <a:t>操作码和两个字节的</a:t>
            </a:r>
            <a:r>
              <a:rPr lang="en-US" altLang="zh-CN" sz="1800" dirty="0">
                <a:latin typeface="微软雅黑" panose="020B0503020204020204" pitchFamily="34" charset="-122"/>
                <a:ea typeface="微软雅黑" panose="020B0503020204020204" pitchFamily="34" charset="-122"/>
                <a:cs typeface="Times New Roman" pitchFamily="18" charset="0"/>
              </a:rPr>
              <a:t>PUSHDATA</a:t>
            </a:r>
            <a:r>
              <a:rPr lang="zh-CN" altLang="en-US" sz="1800" dirty="0">
                <a:latin typeface="微软雅黑" panose="020B0503020204020204" pitchFamily="34" charset="-122"/>
                <a:ea typeface="微软雅黑" panose="020B0503020204020204" pitchFamily="34" charset="-122"/>
                <a:cs typeface="Times New Roman" pitchFamily="18" charset="0"/>
              </a:rPr>
              <a:t>操作码。</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endParaRPr lang="en-US" altLang="zh-CN" sz="20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9191724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3070" y="1641597"/>
            <a:ext cx="3981430" cy="2066408"/>
          </a:xfrm>
          <a:prstGeom prst="rect">
            <a:avLst/>
          </a:prstGeom>
        </p:spPr>
      </p:pic>
      <p:sp>
        <p:nvSpPr>
          <p:cNvPr id="3" name="矩形 2"/>
          <p:cNvSpPr/>
          <p:nvPr/>
        </p:nvSpPr>
        <p:spPr>
          <a:xfrm>
            <a:off x="1071538" y="476672"/>
            <a:ext cx="2709396" cy="523220"/>
          </a:xfrm>
          <a:prstGeom prst="rect">
            <a:avLst/>
          </a:prstGeom>
        </p:spPr>
        <p:txBody>
          <a:bodyPr wrap="none">
            <a:spAutoFit/>
          </a:bodyPr>
          <a:lstStyle/>
          <a:p>
            <a:r>
              <a:rPr lang="en-US" altLang="zh-CN" sz="2800" kern="0" dirty="0">
                <a:solidFill>
                  <a:prstClr val="black"/>
                </a:solidFill>
                <a:ea typeface="黑体" pitchFamily="49" charset="-122"/>
              </a:rPr>
              <a:t>OP_RETURN</a:t>
            </a:r>
            <a:r>
              <a:rPr lang="zh-CN" altLang="en-US" sz="2800" kern="0" dirty="0">
                <a:solidFill>
                  <a:prstClr val="black"/>
                </a:solidFill>
                <a:ea typeface="黑体" pitchFamily="49" charset="-122"/>
              </a:rPr>
              <a:t>应用</a:t>
            </a:r>
          </a:p>
        </p:txBody>
      </p:sp>
      <p:pic>
        <p:nvPicPr>
          <p:cNvPr id="4" name="图片 3"/>
          <p:cNvPicPr>
            <a:picLocks noChangeAspect="1"/>
          </p:cNvPicPr>
          <p:nvPr/>
        </p:nvPicPr>
        <p:blipFill>
          <a:blip r:embed="rId3"/>
          <a:stretch>
            <a:fillRect/>
          </a:stretch>
        </p:blipFill>
        <p:spPr>
          <a:xfrm>
            <a:off x="435521" y="4349710"/>
            <a:ext cx="3981430" cy="2336928"/>
          </a:xfrm>
          <a:prstGeom prst="rect">
            <a:avLst/>
          </a:prstGeom>
        </p:spPr>
      </p:pic>
      <p:pic>
        <p:nvPicPr>
          <p:cNvPr id="5" name="图片 4"/>
          <p:cNvPicPr>
            <a:picLocks noChangeAspect="1"/>
          </p:cNvPicPr>
          <p:nvPr/>
        </p:nvPicPr>
        <p:blipFill>
          <a:blip r:embed="rId4"/>
          <a:stretch>
            <a:fillRect/>
          </a:stretch>
        </p:blipFill>
        <p:spPr>
          <a:xfrm>
            <a:off x="4254500" y="527172"/>
            <a:ext cx="3791763" cy="2228850"/>
          </a:xfrm>
          <a:prstGeom prst="rect">
            <a:avLst/>
          </a:prstGeom>
        </p:spPr>
      </p:pic>
      <p:pic>
        <p:nvPicPr>
          <p:cNvPr id="7" name="图片 6"/>
          <p:cNvPicPr>
            <a:picLocks noChangeAspect="1"/>
          </p:cNvPicPr>
          <p:nvPr/>
        </p:nvPicPr>
        <p:blipFill>
          <a:blip r:embed="rId5"/>
          <a:stretch>
            <a:fillRect/>
          </a:stretch>
        </p:blipFill>
        <p:spPr>
          <a:xfrm>
            <a:off x="4958575" y="3268309"/>
            <a:ext cx="3278188" cy="3488091"/>
          </a:xfrm>
          <a:prstGeom prst="rect">
            <a:avLst/>
          </a:prstGeom>
        </p:spPr>
      </p:pic>
      <p:pic>
        <p:nvPicPr>
          <p:cNvPr id="8" name="Picture 4" descr="https://webonanza.files.wordpress.com/2015/06/skacc88rmavbild-2016-03-13-kl-12-09-30.png?w=608&amp;h=400&amp;crop=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278" y="1467689"/>
            <a:ext cx="6828879" cy="449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60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429144" cy="523220"/>
          </a:xfrm>
          <a:prstGeom prst="rect">
            <a:avLst/>
          </a:prstGeom>
        </p:spPr>
        <p:txBody>
          <a:bodyPr wrap="none">
            <a:spAutoFit/>
          </a:bodyPr>
          <a:lstStyle/>
          <a:p>
            <a:r>
              <a:rPr lang="zh-CN" altLang="en-US" sz="2800" kern="0" dirty="0">
                <a:solidFill>
                  <a:prstClr val="black"/>
                </a:solidFill>
                <a:ea typeface="黑体" pitchFamily="49" charset="-122"/>
              </a:rPr>
              <a:t>时间锁（</a:t>
            </a:r>
            <a:r>
              <a:rPr lang="en-US" altLang="zh-CN" sz="2800" kern="0" dirty="0" err="1">
                <a:solidFill>
                  <a:prstClr val="black"/>
                </a:solidFill>
                <a:ea typeface="黑体" pitchFamily="49" charset="-122"/>
              </a:rPr>
              <a:t>Timelocks</a:t>
            </a:r>
            <a:r>
              <a:rPr lang="zh-CN" altLang="en-US" sz="2800" kern="0" dirty="0">
                <a:solidFill>
                  <a:prstClr val="black"/>
                </a:solidFill>
                <a:ea typeface="黑体" pitchFamily="49" charset="-122"/>
              </a:rPr>
              <a:t>）</a:t>
            </a:r>
          </a:p>
        </p:txBody>
      </p:sp>
      <p:sp>
        <p:nvSpPr>
          <p:cNvPr id="3" name="内容占位符 2"/>
          <p:cNvSpPr txBox="1">
            <a:spLocks/>
          </p:cNvSpPr>
          <p:nvPr/>
        </p:nvSpPr>
        <p:spPr bwMode="auto">
          <a:xfrm>
            <a:off x="336386" y="1262522"/>
            <a:ext cx="9048914" cy="189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时间锁是只允许在一段时间后才允许支出的交易。</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交易</a:t>
            </a:r>
            <a:r>
              <a:rPr lang="zh-CN" altLang="en-US" sz="1800" dirty="0" smtClean="0">
                <a:latin typeface="微软雅黑" panose="020B0503020204020204" pitchFamily="34" charset="-122"/>
                <a:ea typeface="微软雅黑" panose="020B0503020204020204" pitchFamily="34" charset="-122"/>
                <a:cs typeface="Times New Roman" pitchFamily="18" charset="0"/>
              </a:rPr>
              <a:t>级时间锁定功能：</a:t>
            </a:r>
            <a:r>
              <a:rPr lang="en-US" altLang="zh-CN" sz="1800" dirty="0" err="1">
                <a:latin typeface="微软雅黑" panose="020B0503020204020204" pitchFamily="34" charset="-122"/>
                <a:ea typeface="微软雅黑" panose="020B0503020204020204" pitchFamily="34" charset="-122"/>
                <a:cs typeface="Times New Roman" pitchFamily="18" charset="0"/>
              </a:rPr>
              <a:t>nLocktime</a:t>
            </a:r>
            <a:r>
              <a:rPr lang="zh-CN" altLang="en-US" sz="1800" dirty="0">
                <a:latin typeface="微软雅黑" panose="020B0503020204020204" pitchFamily="34" charset="-122"/>
                <a:ea typeface="微软雅黑" panose="020B0503020204020204" pitchFamily="34" charset="-122"/>
                <a:cs typeface="Times New Roman" pitchFamily="18" charset="0"/>
              </a:rPr>
              <a:t>字段</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cs typeface="Times New Roman" pitchFamily="18" charset="0"/>
              </a:rPr>
              <a:t>UTXO</a:t>
            </a:r>
            <a:r>
              <a:rPr lang="zh-CN" altLang="en-US" sz="1800" dirty="0" smtClean="0">
                <a:latin typeface="微软雅黑" panose="020B0503020204020204" pitchFamily="34" charset="-122"/>
                <a:ea typeface="微软雅黑" panose="020B0503020204020204" pitchFamily="34" charset="-122"/>
                <a:cs typeface="Times New Roman" pitchFamily="18" charset="0"/>
              </a:rPr>
              <a:t>级别时间</a:t>
            </a:r>
            <a:r>
              <a:rPr lang="zh-CN" altLang="en-US" sz="1800" dirty="0">
                <a:latin typeface="微软雅黑" panose="020B0503020204020204" pitchFamily="34" charset="-122"/>
                <a:ea typeface="微软雅黑" panose="020B0503020204020204" pitchFamily="34" charset="-122"/>
                <a:cs typeface="Times New Roman" pitchFamily="18" charset="0"/>
              </a:rPr>
              <a:t>锁定</a:t>
            </a:r>
            <a:r>
              <a:rPr lang="zh-CN" altLang="en-US" sz="1800" dirty="0" smtClean="0">
                <a:latin typeface="微软雅黑" panose="020B0503020204020204" pitchFamily="34" charset="-122"/>
                <a:ea typeface="微软雅黑" panose="020B0503020204020204" pitchFamily="34" charset="-122"/>
                <a:cs typeface="Times New Roman" pitchFamily="18" charset="0"/>
              </a:rPr>
              <a:t>功能：</a:t>
            </a:r>
            <a:r>
              <a:rPr lang="en-US" altLang="zh-CN" sz="1800" dirty="0">
                <a:latin typeface="微软雅黑" panose="020B0503020204020204" pitchFamily="34" charset="-122"/>
                <a:ea typeface="微软雅黑" panose="020B0503020204020204" pitchFamily="34" charset="-122"/>
                <a:cs typeface="Times New Roman" pitchFamily="18" charset="0"/>
              </a:rPr>
              <a:t>CHECKLOCKTIMEVERIFY</a:t>
            </a:r>
            <a:r>
              <a:rPr lang="zh-CN" altLang="en-US" sz="1800" dirty="0">
                <a:latin typeface="微软雅黑" panose="020B0503020204020204" pitchFamily="34" charset="-122"/>
                <a:ea typeface="微软雅黑" panose="020B0503020204020204" pitchFamily="34" charset="-122"/>
                <a:cs typeface="Times New Roman" pitchFamily="18" charset="0"/>
              </a:rPr>
              <a:t>和</a:t>
            </a:r>
            <a:r>
              <a:rPr lang="en-US" altLang="zh-CN" sz="1800" dirty="0">
                <a:latin typeface="微软雅黑" panose="020B0503020204020204" pitchFamily="34" charset="-122"/>
                <a:ea typeface="微软雅黑" panose="020B0503020204020204" pitchFamily="34" charset="-122"/>
                <a:cs typeface="Times New Roman" pitchFamily="18" charset="0"/>
              </a:rPr>
              <a:t>CHECKSEQUENCEVERIFY</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endPar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endParaRPr lang="en-US" altLang="zh-CN" sz="2000" dirty="0">
              <a:latin typeface="微软雅黑" panose="020B0503020204020204" pitchFamily="34" charset="-122"/>
              <a:ea typeface="微软雅黑" panose="020B0503020204020204" pitchFamily="34" charset="-122"/>
              <a:cs typeface="Times New Roman" pitchFamily="18" charset="0"/>
            </a:endParaRPr>
          </a:p>
        </p:txBody>
      </p:sp>
      <p:sp>
        <p:nvSpPr>
          <p:cNvPr id="5" name="圆角矩形 4"/>
          <p:cNvSpPr/>
          <p:nvPr/>
        </p:nvSpPr>
        <p:spPr>
          <a:xfrm>
            <a:off x="336386" y="6091930"/>
            <a:ext cx="8721203" cy="612934"/>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时间锁将比特币脚本扩展到时间的维度，为复杂的多级智能合同打开了大门。</a:t>
            </a:r>
          </a:p>
        </p:txBody>
      </p:sp>
      <p:pic>
        <p:nvPicPr>
          <p:cNvPr id="18434" name="Picture 2" descr="https://pic1.zhimg.com/80/v2-9fe2efea202ac464e8eb6522887381e0_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409" y="3081294"/>
            <a:ext cx="5880691" cy="285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66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4568879" cy="523220"/>
          </a:xfrm>
          <a:prstGeom prst="rect">
            <a:avLst/>
          </a:prstGeom>
        </p:spPr>
        <p:txBody>
          <a:bodyPr wrap="none">
            <a:spAutoFit/>
          </a:bodyPr>
          <a:lstStyle/>
          <a:p>
            <a:r>
              <a:rPr lang="zh-CN" altLang="en-US" sz="2800" kern="0" dirty="0">
                <a:solidFill>
                  <a:prstClr val="black"/>
                </a:solidFill>
                <a:ea typeface="黑体" pitchFamily="49" charset="-122"/>
              </a:rPr>
              <a:t>交易锁定时间（</a:t>
            </a:r>
            <a:r>
              <a:rPr lang="en-US" altLang="zh-CN" sz="2800" kern="0" dirty="0" err="1">
                <a:solidFill>
                  <a:prstClr val="black"/>
                </a:solidFill>
                <a:ea typeface="黑体" pitchFamily="49" charset="-122"/>
              </a:rPr>
              <a:t>nLocktime</a:t>
            </a:r>
            <a:r>
              <a:rPr lang="zh-CN" altLang="en-US" sz="2800" kern="0" dirty="0">
                <a:solidFill>
                  <a:prstClr val="black"/>
                </a:solidFill>
                <a:ea typeface="黑体" pitchFamily="49" charset="-122"/>
              </a:rPr>
              <a:t>）</a:t>
            </a:r>
          </a:p>
        </p:txBody>
      </p:sp>
      <p:sp>
        <p:nvSpPr>
          <p:cNvPr id="3" name="内容占位符 2"/>
          <p:cNvSpPr txBox="1">
            <a:spLocks/>
          </p:cNvSpPr>
          <p:nvPr/>
        </p:nvSpPr>
        <p:spPr bwMode="auto">
          <a:xfrm>
            <a:off x="336386" y="1262522"/>
            <a:ext cx="8718714" cy="366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err="1">
                <a:latin typeface="微软雅黑" panose="020B0503020204020204" pitchFamily="34" charset="-122"/>
                <a:ea typeface="微软雅黑" panose="020B0503020204020204" pitchFamily="34" charset="-122"/>
                <a:cs typeface="Times New Roman" pitchFamily="18" charset="0"/>
              </a:rPr>
              <a:t>nLocktime</a:t>
            </a:r>
            <a:r>
              <a:rPr lang="zh-CN" altLang="en-US" sz="2000" dirty="0" smtClean="0">
                <a:latin typeface="微软雅黑" panose="020B0503020204020204" pitchFamily="34" charset="-122"/>
                <a:ea typeface="微软雅黑" panose="020B0503020204020204" pitchFamily="34" charset="-122"/>
                <a:cs typeface="Times New Roman" pitchFamily="18" charset="0"/>
              </a:rPr>
              <a:t>是</a:t>
            </a:r>
            <a:r>
              <a:rPr lang="zh-CN" altLang="en-US" sz="2000" dirty="0">
                <a:latin typeface="微软雅黑" panose="020B0503020204020204" pitchFamily="34" charset="-122"/>
                <a:ea typeface="微软雅黑" panose="020B0503020204020204" pitchFamily="34" charset="-122"/>
                <a:cs typeface="Times New Roman" pitchFamily="18" charset="0"/>
              </a:rPr>
              <a:t>交易级设置（交易数据结构中的一个字段</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定义</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交易有效的最早时间，并且可以在网络上中继或添加到区块链</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中</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在大多数交易中将其设置</a:t>
            </a:r>
            <a:r>
              <a:rPr lang="zh-CN" altLang="en-US" sz="1800" dirty="0" smtClean="0">
                <a:latin typeface="微软雅黑" panose="020B0503020204020204" pitchFamily="34" charset="-122"/>
                <a:ea typeface="微软雅黑" panose="020B0503020204020204" pitchFamily="34" charset="-122"/>
                <a:cs typeface="Times New Roman" pitchFamily="18" charset="0"/>
              </a:rPr>
              <a:t>为</a:t>
            </a:r>
            <a:r>
              <a:rPr lang="en-US" altLang="zh-CN" sz="1800" dirty="0" smtClean="0">
                <a:latin typeface="微软雅黑" panose="020B0503020204020204" pitchFamily="34" charset="-122"/>
                <a:ea typeface="微软雅黑" panose="020B0503020204020204" pitchFamily="34" charset="-122"/>
                <a:cs typeface="Times New Roman" pitchFamily="18" charset="0"/>
              </a:rPr>
              <a:t>0</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以指示即时传播和</a:t>
            </a:r>
            <a:r>
              <a:rPr lang="zh-CN" altLang="en-US" sz="1800" dirty="0" smtClean="0">
                <a:latin typeface="微软雅黑" panose="020B0503020204020204" pitchFamily="34" charset="-122"/>
                <a:ea typeface="微软雅黑" panose="020B0503020204020204" pitchFamily="34" charset="-122"/>
                <a:cs typeface="Times New Roman" pitchFamily="18" charset="0"/>
              </a:rPr>
              <a:t>执行。</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如果</a:t>
            </a:r>
            <a:r>
              <a:rPr lang="en-US" altLang="zh-CN" sz="1800" dirty="0" err="1">
                <a:latin typeface="微软雅黑" panose="020B0503020204020204" pitchFamily="34" charset="-122"/>
                <a:ea typeface="微软雅黑" panose="020B0503020204020204" pitchFamily="34" charset="-122"/>
                <a:cs typeface="Times New Roman" pitchFamily="18" charset="0"/>
              </a:rPr>
              <a:t>nLocktime</a:t>
            </a:r>
            <a:r>
              <a:rPr lang="zh-CN" altLang="en-US" sz="1800" dirty="0">
                <a:latin typeface="微软雅黑" panose="020B0503020204020204" pitchFamily="34" charset="-122"/>
                <a:ea typeface="微软雅黑" panose="020B0503020204020204" pitchFamily="34" charset="-122"/>
                <a:cs typeface="Times New Roman" pitchFamily="18" charset="0"/>
              </a:rPr>
              <a:t>不</a:t>
            </a:r>
            <a:r>
              <a:rPr lang="zh-CN" altLang="en-US" sz="1800" dirty="0" smtClean="0">
                <a:latin typeface="微软雅黑" panose="020B0503020204020204" pitchFamily="34" charset="-122"/>
                <a:ea typeface="微软雅黑" panose="020B0503020204020204" pitchFamily="34" charset="-122"/>
                <a:cs typeface="Times New Roman" pitchFamily="18" charset="0"/>
              </a:rPr>
              <a:t>为</a:t>
            </a:r>
            <a:r>
              <a:rPr lang="en-US" altLang="zh-CN" sz="1800" dirty="0" smtClean="0">
                <a:latin typeface="微软雅黑" panose="020B0503020204020204" pitchFamily="34" charset="-122"/>
                <a:ea typeface="微软雅黑" panose="020B0503020204020204" pitchFamily="34" charset="-122"/>
                <a:cs typeface="Times New Roman" pitchFamily="18" charset="0"/>
              </a:rPr>
              <a:t>0</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低于</a:t>
            </a:r>
            <a:r>
              <a:rPr lang="en-US" altLang="zh-CN" sz="1800" dirty="0">
                <a:latin typeface="微软雅黑" panose="020B0503020204020204" pitchFamily="34" charset="-122"/>
                <a:ea typeface="微软雅黑" panose="020B0503020204020204" pitchFamily="34" charset="-122"/>
                <a:cs typeface="Times New Roman" pitchFamily="18" charset="0"/>
              </a:rPr>
              <a:t>5</a:t>
            </a:r>
            <a:r>
              <a:rPr lang="zh-CN" altLang="en-US" sz="1800" dirty="0">
                <a:latin typeface="微软雅黑" panose="020B0503020204020204" pitchFamily="34" charset="-122"/>
                <a:ea typeface="微软雅黑" panose="020B0503020204020204" pitchFamily="34" charset="-122"/>
                <a:cs typeface="Times New Roman" pitchFamily="18" charset="0"/>
              </a:rPr>
              <a:t>亿</a:t>
            </a:r>
            <a:r>
              <a:rPr lang="zh-CN" altLang="en-US" sz="1800" dirty="0" smtClean="0">
                <a:latin typeface="微软雅黑" panose="020B0503020204020204" pitchFamily="34" charset="-122"/>
                <a:ea typeface="微软雅黑" panose="020B0503020204020204" pitchFamily="34" charset="-122"/>
                <a:cs typeface="Times New Roman" pitchFamily="18" charset="0"/>
              </a:rPr>
              <a:t>，则将其解释为块高度，这意味着</a:t>
            </a:r>
            <a:r>
              <a:rPr lang="zh-CN" altLang="en-US" sz="1800" dirty="0">
                <a:latin typeface="微软雅黑" panose="020B0503020204020204" pitchFamily="34" charset="-122"/>
                <a:ea typeface="微软雅黑" panose="020B0503020204020204" pitchFamily="34" charset="-122"/>
                <a:cs typeface="Times New Roman" pitchFamily="18" charset="0"/>
              </a:rPr>
              <a:t>交易无效，并且在指定的块高度之前未被中继或包含在块链</a:t>
            </a:r>
            <a:r>
              <a:rPr lang="zh-CN" altLang="en-US" sz="1800" dirty="0" smtClean="0">
                <a:latin typeface="微软雅黑" panose="020B0503020204020204" pitchFamily="34" charset="-122"/>
                <a:ea typeface="微软雅黑" panose="020B0503020204020204" pitchFamily="34" charset="-122"/>
                <a:cs typeface="Times New Roman" pitchFamily="18" charset="0"/>
              </a:rPr>
              <a:t>中。</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如果超过</a:t>
            </a:r>
            <a:r>
              <a:rPr lang="en-US" altLang="zh-CN" sz="1800" dirty="0">
                <a:latin typeface="微软雅黑" panose="020B0503020204020204" pitchFamily="34" charset="-122"/>
                <a:ea typeface="微软雅黑" panose="020B0503020204020204" pitchFamily="34" charset="-122"/>
                <a:cs typeface="Times New Roman" pitchFamily="18" charset="0"/>
              </a:rPr>
              <a:t>5</a:t>
            </a:r>
            <a:r>
              <a:rPr lang="zh-CN" altLang="en-US" sz="1800" dirty="0">
                <a:latin typeface="微软雅黑" panose="020B0503020204020204" pitchFamily="34" charset="-122"/>
                <a:ea typeface="微软雅黑" panose="020B0503020204020204" pitchFamily="34" charset="-122"/>
                <a:cs typeface="Times New Roman" pitchFamily="18" charset="0"/>
              </a:rPr>
              <a:t>亿，它被解释为</a:t>
            </a:r>
            <a:r>
              <a:rPr lang="en-US" altLang="zh-CN" sz="1800" dirty="0">
                <a:latin typeface="微软雅黑" panose="020B0503020204020204" pitchFamily="34" charset="-122"/>
                <a:ea typeface="微软雅黑" panose="020B0503020204020204" pitchFamily="34" charset="-122"/>
                <a:cs typeface="Times New Roman" pitchFamily="18" charset="0"/>
              </a:rPr>
              <a:t>Unix</a:t>
            </a:r>
            <a:r>
              <a:rPr lang="zh-CN" altLang="en-US" sz="1800" dirty="0">
                <a:latin typeface="微软雅黑" panose="020B0503020204020204" pitchFamily="34" charset="-122"/>
                <a:ea typeface="微软雅黑" panose="020B0503020204020204" pitchFamily="34" charset="-122"/>
                <a:cs typeface="Times New Roman" pitchFamily="18" charset="0"/>
              </a:rPr>
              <a:t>纪元时间戳（自</a:t>
            </a:r>
            <a:r>
              <a:rPr lang="en-US" altLang="zh-CN" sz="1800" dirty="0">
                <a:latin typeface="微软雅黑" panose="020B0503020204020204" pitchFamily="34" charset="-122"/>
                <a:ea typeface="微软雅黑" panose="020B0503020204020204" pitchFamily="34" charset="-122"/>
                <a:cs typeface="Times New Roman" pitchFamily="18" charset="0"/>
              </a:rPr>
              <a:t>Jan-1-1970</a:t>
            </a:r>
            <a:r>
              <a:rPr lang="zh-CN" altLang="en-US" sz="1800" dirty="0">
                <a:latin typeface="微软雅黑" panose="020B0503020204020204" pitchFamily="34" charset="-122"/>
                <a:ea typeface="微软雅黑" panose="020B0503020204020204" pitchFamily="34" charset="-122"/>
                <a:cs typeface="Times New Roman" pitchFamily="18" charset="0"/>
              </a:rPr>
              <a:t>之后的秒数），并且交易在指定时间之前</a:t>
            </a:r>
            <a:r>
              <a:rPr lang="zh-CN" altLang="en-US" sz="1800" dirty="0" smtClean="0">
                <a:latin typeface="微软雅黑" panose="020B0503020204020204" pitchFamily="34" charset="-122"/>
                <a:ea typeface="微软雅黑" panose="020B0503020204020204" pitchFamily="34" charset="-122"/>
                <a:cs typeface="Times New Roman" pitchFamily="18" charset="0"/>
              </a:rPr>
              <a:t>无效。</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endParaRPr lang="en-US" altLang="zh-CN" sz="2000" dirty="0">
              <a:latin typeface="微软雅黑" panose="020B0503020204020204" pitchFamily="34" charset="-122"/>
              <a:ea typeface="微软雅黑" panose="020B0503020204020204" pitchFamily="34" charset="-122"/>
              <a:cs typeface="Times New Roman" pitchFamily="18" charset="0"/>
            </a:endParaRPr>
          </a:p>
        </p:txBody>
      </p:sp>
      <p:sp>
        <p:nvSpPr>
          <p:cNvPr id="5" name="圆角矩形 4"/>
          <p:cNvSpPr/>
          <p:nvPr/>
        </p:nvSpPr>
        <p:spPr>
          <a:xfrm>
            <a:off x="333897" y="5513989"/>
            <a:ext cx="8721203" cy="1063554"/>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指定未来块或时间的</a:t>
            </a:r>
            <a:r>
              <a:rPr lang="en-US" altLang="zh-CN" sz="2000" dirty="0" err="1">
                <a:solidFill>
                  <a:schemeClr val="tx1"/>
                </a:solidFill>
                <a:latin typeface="微软雅黑" panose="020B0503020204020204" pitchFamily="34" charset="-122"/>
                <a:ea typeface="微软雅黑" panose="020B0503020204020204" pitchFamily="34" charset="-122"/>
                <a:cs typeface="Times New Roman" pitchFamily="18" charset="0"/>
              </a:rPr>
              <a:t>nLocktime</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的交易必须由始发系统持有，并且只有在有效后才被发送到比特币网络。</a:t>
            </a:r>
          </a:p>
        </p:txBody>
      </p:sp>
    </p:spTree>
    <p:extLst>
      <p:ext uri="{BB962C8B-B14F-4D97-AF65-F5344CB8AC3E}">
        <p14:creationId xmlns:p14="http://schemas.microsoft.com/office/powerpoint/2010/main" val="209398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7431843" cy="523220"/>
          </a:xfrm>
          <a:prstGeom prst="rect">
            <a:avLst/>
          </a:prstGeom>
        </p:spPr>
        <p:txBody>
          <a:bodyPr wrap="none">
            <a:spAutoFit/>
          </a:bodyPr>
          <a:lstStyle/>
          <a:p>
            <a:r>
              <a:rPr lang="zh-CN" altLang="en-US" sz="2800" kern="0" dirty="0">
                <a:solidFill>
                  <a:prstClr val="black"/>
                </a:solidFill>
                <a:ea typeface="黑体" pitchFamily="49" charset="-122"/>
              </a:rPr>
              <a:t>检查锁定时间验证</a:t>
            </a:r>
            <a:r>
              <a:rPr lang="en-US" altLang="zh-CN" sz="2800" kern="0" dirty="0">
                <a:solidFill>
                  <a:prstClr val="black"/>
                </a:solidFill>
                <a:ea typeface="黑体" pitchFamily="49" charset="-122"/>
              </a:rPr>
              <a:t>Check Lock Time Verify (CLTV)</a:t>
            </a:r>
            <a:endParaRPr lang="zh-CN" altLang="en-US" sz="2800" kern="0" dirty="0">
              <a:solidFill>
                <a:prstClr val="black"/>
              </a:solidFill>
              <a:ea typeface="黑体" pitchFamily="49" charset="-122"/>
            </a:endParaRPr>
          </a:p>
        </p:txBody>
      </p:sp>
      <p:sp>
        <p:nvSpPr>
          <p:cNvPr id="4" name="内容占位符 2"/>
          <p:cNvSpPr txBox="1">
            <a:spLocks/>
          </p:cNvSpPr>
          <p:nvPr/>
        </p:nvSpPr>
        <p:spPr bwMode="auto">
          <a:xfrm>
            <a:off x="336386" y="1262522"/>
            <a:ext cx="8655214" cy="399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根据</a:t>
            </a:r>
            <a:r>
              <a:rPr lang="en-US" altLang="zh-CN" sz="2000" dirty="0">
                <a:latin typeface="微软雅黑" panose="020B0503020204020204" pitchFamily="34" charset="-122"/>
                <a:ea typeface="微软雅黑" panose="020B0503020204020204" pitchFamily="34" charset="-122"/>
                <a:cs typeface="Times New Roman" pitchFamily="18" charset="0"/>
              </a:rPr>
              <a:t>BIP-65</a:t>
            </a:r>
            <a:r>
              <a:rPr lang="zh-CN" altLang="en-US" sz="2000" dirty="0">
                <a:latin typeface="微软雅黑" panose="020B0503020204020204" pitchFamily="34" charset="-122"/>
                <a:ea typeface="微软雅黑" panose="020B0503020204020204" pitchFamily="34" charset="-122"/>
                <a:cs typeface="Times New Roman" pitchFamily="18" charset="0"/>
              </a:rPr>
              <a:t>中的规范，脚本语言添加了一个名为</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CHECKLOCKTIMEVERIFY</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CLTV</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）的新脚本操作符</a:t>
            </a:r>
            <a:r>
              <a:rPr lang="zh-CN" altLang="en-US" sz="2000" dirty="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cs typeface="Times New Roman" pitchFamily="18" charset="0"/>
              </a:rPr>
              <a:t>CLTV</a:t>
            </a:r>
            <a:r>
              <a:rPr lang="zh-CN" altLang="en-US" sz="1800" dirty="0">
                <a:latin typeface="微软雅黑" panose="020B0503020204020204" pitchFamily="34" charset="-122"/>
                <a:ea typeface="微软雅黑" panose="020B0503020204020204" pitchFamily="34" charset="-122"/>
                <a:cs typeface="Times New Roman" pitchFamily="18" charset="0"/>
              </a:rPr>
              <a:t>是每个输出的时间锁定，而不是每个交易的时间</a:t>
            </a:r>
            <a:r>
              <a:rPr lang="zh-CN" altLang="en-US" sz="1800" dirty="0" smtClean="0">
                <a:latin typeface="微软雅黑" panose="020B0503020204020204" pitchFamily="34" charset="-122"/>
                <a:ea typeface="微软雅黑" panose="020B0503020204020204" pitchFamily="34" charset="-122"/>
                <a:cs typeface="Times New Roman" pitchFamily="18" charset="0"/>
              </a:rPr>
              <a:t>锁定。</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通过</a:t>
            </a:r>
            <a:r>
              <a:rPr lang="zh-CN" altLang="en-US" sz="1800" dirty="0" smtClean="0">
                <a:latin typeface="微软雅黑" panose="020B0503020204020204" pitchFamily="34" charset="-122"/>
                <a:ea typeface="微软雅黑" panose="020B0503020204020204" pitchFamily="34" charset="-122"/>
                <a:cs typeface="Times New Roman" pitchFamily="18" charset="0"/>
              </a:rPr>
              <a:t>在</a:t>
            </a:r>
            <a:r>
              <a:rPr lang="zh-CN" altLang="en-US" sz="1800" dirty="0">
                <a:latin typeface="微软雅黑" panose="020B0503020204020204" pitchFamily="34" charset="-122"/>
                <a:ea typeface="微软雅黑" panose="020B0503020204020204" pitchFamily="34" charset="-122"/>
                <a:cs typeface="Times New Roman" pitchFamily="18" charset="0"/>
              </a:rPr>
              <a:t>锁定</a:t>
            </a:r>
            <a:r>
              <a:rPr lang="zh-CN" altLang="en-US" sz="1800" dirty="0" smtClean="0">
                <a:latin typeface="微软雅黑" panose="020B0503020204020204" pitchFamily="34" charset="-122"/>
                <a:ea typeface="微软雅黑" panose="020B0503020204020204" pitchFamily="34" charset="-122"/>
                <a:cs typeface="Times New Roman" pitchFamily="18" charset="0"/>
              </a:rPr>
              <a:t>脚本</a:t>
            </a:r>
            <a:r>
              <a:rPr lang="zh-CN" altLang="en-US" sz="1800" dirty="0">
                <a:latin typeface="微软雅黑" panose="020B0503020204020204" pitchFamily="34" charset="-122"/>
                <a:ea typeface="微软雅黑" panose="020B0503020204020204" pitchFamily="34" charset="-122"/>
                <a:cs typeface="Times New Roman" pitchFamily="18" charset="0"/>
              </a:rPr>
              <a:t>中添加</a:t>
            </a:r>
            <a:r>
              <a:rPr lang="en-US" altLang="zh-CN" sz="1800" dirty="0">
                <a:latin typeface="微软雅黑" panose="020B0503020204020204" pitchFamily="34" charset="-122"/>
                <a:ea typeface="微软雅黑" panose="020B0503020204020204" pitchFamily="34" charset="-122"/>
                <a:cs typeface="Times New Roman" pitchFamily="18" charset="0"/>
              </a:rPr>
              <a:t>CLTV</a:t>
            </a:r>
            <a:r>
              <a:rPr lang="zh-CN" altLang="en-US" sz="1800" dirty="0">
                <a:latin typeface="微软雅黑" panose="020B0503020204020204" pitchFamily="34" charset="-122"/>
                <a:ea typeface="微软雅黑" panose="020B0503020204020204" pitchFamily="34" charset="-122"/>
                <a:cs typeface="Times New Roman" pitchFamily="18" charset="0"/>
              </a:rPr>
              <a:t>操作码来限制输出，从而只能在指定的时间过后使用</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当</a:t>
            </a:r>
            <a:r>
              <a:rPr lang="en-US" altLang="zh-CN" sz="2000" dirty="0" err="1">
                <a:solidFill>
                  <a:srgbClr val="FF0000"/>
                </a:solidFill>
                <a:latin typeface="微软雅黑" panose="020B0503020204020204" pitchFamily="34" charset="-122"/>
                <a:ea typeface="微软雅黑" panose="020B0503020204020204" pitchFamily="34" charset="-122"/>
                <a:cs typeface="Times New Roman" pitchFamily="18" charset="0"/>
              </a:rPr>
              <a:t>nLocktime</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是交易级时间锁定时，</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CLTV</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是基于输出的时间锁。</a:t>
            </a:r>
          </a:p>
          <a:p>
            <a:pPr eaLnBrk="1" hangingPunct="1">
              <a:lnSpc>
                <a:spcPct val="150000"/>
              </a:lnSpc>
              <a:spcBef>
                <a:spcPts val="600"/>
              </a:spcBef>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cs typeface="Times New Roman" pitchFamily="18" charset="0"/>
              </a:rPr>
              <a:t>CLTV</a:t>
            </a:r>
            <a:r>
              <a:rPr lang="zh-CN" altLang="en-US" sz="1800" dirty="0">
                <a:latin typeface="微软雅黑" panose="020B0503020204020204" pitchFamily="34" charset="-122"/>
                <a:ea typeface="微软雅黑" panose="020B0503020204020204" pitchFamily="34" charset="-122"/>
                <a:cs typeface="Times New Roman" pitchFamily="18" charset="0"/>
              </a:rPr>
              <a:t>不会取代</a:t>
            </a:r>
            <a:r>
              <a:rPr lang="en-US" altLang="zh-CN" sz="1800" dirty="0" err="1">
                <a:latin typeface="微软雅黑" panose="020B0503020204020204" pitchFamily="34" charset="-122"/>
                <a:ea typeface="微软雅黑" panose="020B0503020204020204" pitchFamily="34" charset="-122"/>
                <a:cs typeface="Times New Roman" pitchFamily="18" charset="0"/>
              </a:rPr>
              <a:t>nLocktime</a:t>
            </a:r>
            <a:r>
              <a:rPr lang="zh-CN" altLang="en-US" sz="1800" dirty="0">
                <a:latin typeface="微软雅黑" panose="020B0503020204020204" pitchFamily="34" charset="-122"/>
                <a:ea typeface="微软雅黑" panose="020B0503020204020204" pitchFamily="34" charset="-122"/>
                <a:cs typeface="Times New Roman" pitchFamily="18" charset="0"/>
              </a:rPr>
              <a:t>，而是限制特定的</a:t>
            </a:r>
            <a:r>
              <a:rPr lang="en-US" altLang="zh-CN" sz="1800" dirty="0">
                <a:latin typeface="微软雅黑" panose="020B0503020204020204" pitchFamily="34" charset="-122"/>
                <a:ea typeface="微软雅黑" panose="020B0503020204020204" pitchFamily="34" charset="-122"/>
                <a:cs typeface="Times New Roman" pitchFamily="18" charset="0"/>
              </a:rPr>
              <a:t>UTXO</a:t>
            </a:r>
            <a:r>
              <a:rPr lang="zh-CN" altLang="en-US" sz="1800" dirty="0">
                <a:latin typeface="微软雅黑" panose="020B0503020204020204" pitchFamily="34" charset="-122"/>
                <a:ea typeface="微软雅黑" panose="020B0503020204020204" pitchFamily="34" charset="-122"/>
                <a:cs typeface="Times New Roman" pitchFamily="18" charset="0"/>
              </a:rPr>
              <a:t>，并通过将</a:t>
            </a:r>
            <a:r>
              <a:rPr lang="en-US" altLang="zh-CN" sz="1800" dirty="0" err="1">
                <a:latin typeface="微软雅黑" panose="020B0503020204020204" pitchFamily="34" charset="-122"/>
                <a:ea typeface="微软雅黑" panose="020B0503020204020204" pitchFamily="34" charset="-122"/>
                <a:cs typeface="Times New Roman" pitchFamily="18" charset="0"/>
              </a:rPr>
              <a:t>nLocktim</a:t>
            </a:r>
            <a:r>
              <a:rPr lang="zh-CN" altLang="en-US" sz="1800" dirty="0">
                <a:latin typeface="微软雅黑" panose="020B0503020204020204" pitchFamily="34" charset="-122"/>
                <a:ea typeface="微软雅黑" panose="020B0503020204020204" pitchFamily="34" charset="-122"/>
                <a:cs typeface="Times New Roman" pitchFamily="18" charset="0"/>
              </a:rPr>
              <a:t>设置为更大或相等的值，从而达到在未来才能花费这笔钱的目的</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zh-CN" altLang="en-US" sz="1800" dirty="0">
              <a:latin typeface="微软雅黑" panose="020B0503020204020204" pitchFamily="34" charset="-122"/>
              <a:ea typeface="微软雅黑" panose="020B0503020204020204" pitchFamily="34" charset="-122"/>
              <a:cs typeface="Times New Roman" pitchFamily="18" charset="0"/>
            </a:endParaRPr>
          </a:p>
        </p:txBody>
      </p:sp>
      <p:sp>
        <p:nvSpPr>
          <p:cNvPr id="5" name="矩形 4"/>
          <p:cNvSpPr/>
          <p:nvPr/>
        </p:nvSpPr>
        <p:spPr>
          <a:xfrm>
            <a:off x="2286000" y="3105835"/>
            <a:ext cx="4572000" cy="369332"/>
          </a:xfrm>
          <a:prstGeom prst="rect">
            <a:avLst/>
          </a:prstGeom>
        </p:spPr>
        <p:txBody>
          <a:bodyPr>
            <a:spAutoFit/>
          </a:bodyPr>
          <a:lstStyle/>
          <a:p>
            <a:endParaRPr lang="zh-CN" altLang="en-US" dirty="0"/>
          </a:p>
        </p:txBody>
      </p:sp>
    </p:spTree>
    <p:extLst>
      <p:ext uri="{BB962C8B-B14F-4D97-AF65-F5344CB8AC3E}">
        <p14:creationId xmlns:p14="http://schemas.microsoft.com/office/powerpoint/2010/main" val="39516723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622560" cy="523220"/>
          </a:xfrm>
          <a:prstGeom prst="rect">
            <a:avLst/>
          </a:prstGeom>
        </p:spPr>
        <p:txBody>
          <a:bodyPr wrap="none">
            <a:spAutoFit/>
          </a:bodyPr>
          <a:lstStyle/>
          <a:p>
            <a:r>
              <a:rPr lang="en-US" altLang="zh-CN" sz="2800" kern="0" dirty="0" smtClean="0">
                <a:solidFill>
                  <a:prstClr val="black"/>
                </a:solidFill>
                <a:ea typeface="黑体" pitchFamily="49" charset="-122"/>
              </a:rPr>
              <a:t>CLTV</a:t>
            </a:r>
            <a:r>
              <a:rPr lang="zh-CN" altLang="en-US" sz="2800" kern="0" dirty="0" smtClean="0">
                <a:solidFill>
                  <a:prstClr val="black"/>
                </a:solidFill>
                <a:ea typeface="黑体" pitchFamily="49" charset="-122"/>
              </a:rPr>
              <a:t>脚本</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36386" y="1262522"/>
            <a:ext cx="8655214" cy="655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cs typeface="Times New Roman" pitchFamily="18" charset="0"/>
              </a:rPr>
              <a:t>为使用</a:t>
            </a:r>
            <a:r>
              <a:rPr lang="en-US" altLang="zh-CN" sz="2000" dirty="0">
                <a:latin typeface="微软雅黑" panose="020B0503020204020204" pitchFamily="34" charset="-122"/>
                <a:ea typeface="微软雅黑" panose="020B0503020204020204" pitchFamily="34" charset="-122"/>
                <a:cs typeface="Times New Roman" pitchFamily="18" charset="0"/>
              </a:rPr>
              <a:t>CLTV</a:t>
            </a:r>
            <a:r>
              <a:rPr lang="zh-CN" altLang="en-US" sz="2000" dirty="0">
                <a:latin typeface="微软雅黑" panose="020B0503020204020204" pitchFamily="34" charset="-122"/>
                <a:ea typeface="微软雅黑" panose="020B0503020204020204" pitchFamily="34" charset="-122"/>
                <a:cs typeface="Times New Roman" pitchFamily="18" charset="0"/>
              </a:rPr>
              <a:t>锁定输出，将其插入到创建</a:t>
            </a:r>
            <a:r>
              <a:rPr lang="zh-CN" altLang="en-US" sz="2000" dirty="0" smtClean="0">
                <a:latin typeface="微软雅黑" panose="020B0503020204020204" pitchFamily="34" charset="-122"/>
                <a:ea typeface="微软雅黑" panose="020B0503020204020204" pitchFamily="34" charset="-122"/>
                <a:cs typeface="Times New Roman" pitchFamily="18" charset="0"/>
              </a:rPr>
              <a:t>输出交易中输出的赎回</a:t>
            </a:r>
            <a:r>
              <a:rPr lang="zh-CN" altLang="en-US" sz="2000" dirty="0">
                <a:latin typeface="微软雅黑" panose="020B0503020204020204" pitchFamily="34" charset="-122"/>
                <a:ea typeface="微软雅黑" panose="020B0503020204020204" pitchFamily="34" charset="-122"/>
                <a:cs typeface="Times New Roman" pitchFamily="18" charset="0"/>
              </a:rPr>
              <a:t>脚本中</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sp>
        <p:nvSpPr>
          <p:cNvPr id="5" name="矩形 4"/>
          <p:cNvSpPr/>
          <p:nvPr/>
        </p:nvSpPr>
        <p:spPr>
          <a:xfrm>
            <a:off x="666586" y="1913630"/>
            <a:ext cx="7994814"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altLang="zh-CN" sz="2000" dirty="0">
                <a:solidFill>
                  <a:srgbClr val="0000FF"/>
                </a:solidFill>
              </a:rPr>
              <a:t>DUP HASH160 &lt;Bob's Public Key Hash&gt; EQUALVERIFY CHECKSIG</a:t>
            </a:r>
          </a:p>
        </p:txBody>
      </p:sp>
      <p:sp>
        <p:nvSpPr>
          <p:cNvPr id="6" name="矩形 5"/>
          <p:cNvSpPr/>
          <p:nvPr/>
        </p:nvSpPr>
        <p:spPr>
          <a:xfrm>
            <a:off x="666586" y="2866130"/>
            <a:ext cx="7994814"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altLang="zh-CN" sz="2000" dirty="0">
                <a:solidFill>
                  <a:srgbClr val="0000FF"/>
                </a:solidFill>
              </a:rPr>
              <a:t>&lt;now + 3 months&gt; CHECKLOCKTIMEVERIFY DROP DUP HASH160 &lt;Bob's Public Key Hash&gt; EQUALVERIFY CHECKSIG</a:t>
            </a:r>
          </a:p>
        </p:txBody>
      </p:sp>
      <p:sp>
        <p:nvSpPr>
          <p:cNvPr id="7" name="下箭头 6"/>
          <p:cNvSpPr/>
          <p:nvPr/>
        </p:nvSpPr>
        <p:spPr>
          <a:xfrm>
            <a:off x="4572000" y="2392220"/>
            <a:ext cx="241300" cy="368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2"/>
          <p:cNvSpPr txBox="1">
            <a:spLocks/>
          </p:cNvSpPr>
          <p:nvPr/>
        </p:nvSpPr>
        <p:spPr bwMode="auto">
          <a:xfrm>
            <a:off x="336386" y="3700922"/>
            <a:ext cx="8655214" cy="156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Times New Roman" pitchFamily="18" charset="0"/>
              </a:rPr>
              <a:t>如果</a:t>
            </a:r>
            <a:r>
              <a:rPr lang="en-US" altLang="zh-CN" sz="2000" dirty="0">
                <a:latin typeface="微软雅黑" panose="020B0503020204020204" pitchFamily="34" charset="-122"/>
                <a:ea typeface="微软雅黑" panose="020B0503020204020204" pitchFamily="34" charset="-122"/>
                <a:cs typeface="Times New Roman" pitchFamily="18" charset="0"/>
              </a:rPr>
              <a:t>Alice</a:t>
            </a:r>
            <a:r>
              <a:rPr lang="zh-CN" altLang="en-US" sz="2000" dirty="0">
                <a:latin typeface="微软雅黑" panose="020B0503020204020204" pitchFamily="34" charset="-122"/>
                <a:ea typeface="微软雅黑" panose="020B0503020204020204" pitchFamily="34" charset="-122"/>
                <a:cs typeface="Times New Roman" pitchFamily="18" charset="0"/>
              </a:rPr>
              <a:t>设置的</a:t>
            </a:r>
            <a:r>
              <a:rPr lang="en-US" altLang="zh-CN" sz="2000" dirty="0">
                <a:latin typeface="微软雅黑" panose="020B0503020204020204" pitchFamily="34" charset="-122"/>
                <a:ea typeface="微软雅黑" panose="020B0503020204020204" pitchFamily="34" charset="-122"/>
                <a:cs typeface="Times New Roman" pitchFamily="18" charset="0"/>
              </a:rPr>
              <a:t>CHECKLOCKTIMEVERIFY</a:t>
            </a:r>
            <a:r>
              <a:rPr lang="zh-CN" altLang="en-US" sz="2000" dirty="0">
                <a:latin typeface="微软雅黑" panose="020B0503020204020204" pitchFamily="34" charset="-122"/>
                <a:ea typeface="微软雅黑" panose="020B0503020204020204" pitchFamily="34" charset="-122"/>
                <a:cs typeface="Times New Roman" pitchFamily="18" charset="0"/>
              </a:rPr>
              <a:t>参数小于或等于支出交易的</a:t>
            </a:r>
            <a:r>
              <a:rPr lang="en-US" altLang="zh-CN" sz="2000" dirty="0" err="1">
                <a:latin typeface="微软雅黑" panose="020B0503020204020204" pitchFamily="34" charset="-122"/>
                <a:ea typeface="微软雅黑" panose="020B0503020204020204" pitchFamily="34" charset="-122"/>
                <a:cs typeface="Times New Roman" pitchFamily="18" charset="0"/>
              </a:rPr>
              <a:t>nLocktime</a:t>
            </a:r>
            <a:r>
              <a:rPr lang="zh-CN" altLang="en-US" sz="2000" dirty="0">
                <a:latin typeface="微软雅黑" panose="020B0503020204020204" pitchFamily="34" charset="-122"/>
                <a:ea typeface="微软雅黑" panose="020B0503020204020204" pitchFamily="34" charset="-122"/>
                <a:cs typeface="Times New Roman" pitchFamily="18" charset="0"/>
              </a:rPr>
              <a:t>，脚本执行将</a:t>
            </a:r>
            <a:r>
              <a:rPr lang="zh-CN" altLang="en-US" sz="2000" dirty="0" smtClean="0">
                <a:latin typeface="微软雅黑" panose="020B0503020204020204" pitchFamily="34" charset="-122"/>
                <a:ea typeface="微软雅黑" panose="020B0503020204020204" pitchFamily="34" charset="-122"/>
                <a:cs typeface="Times New Roman" pitchFamily="18" charset="0"/>
              </a:rPr>
              <a:t>继续；否则</a:t>
            </a:r>
            <a:r>
              <a:rPr lang="zh-CN" altLang="en-US" sz="2000" dirty="0">
                <a:latin typeface="微软雅黑" panose="020B0503020204020204" pitchFamily="34" charset="-122"/>
                <a:ea typeface="微软雅黑" panose="020B0503020204020204" pitchFamily="34" charset="-122"/>
                <a:cs typeface="Times New Roman" pitchFamily="18" charset="0"/>
              </a:rPr>
              <a:t>，脚本执行停止，并且该交易被视为无效</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424909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80029" cy="523220"/>
          </a:xfrm>
          <a:prstGeom prst="rect">
            <a:avLst/>
          </a:prstGeom>
        </p:spPr>
        <p:txBody>
          <a:bodyPr wrap="none">
            <a:spAutoFit/>
          </a:bodyPr>
          <a:lstStyle/>
          <a:p>
            <a:r>
              <a:rPr lang="zh-CN" altLang="en-US" sz="2800" kern="0" dirty="0">
                <a:solidFill>
                  <a:prstClr val="black"/>
                </a:solidFill>
                <a:ea typeface="黑体" pitchFamily="49" charset="-122"/>
              </a:rPr>
              <a:t>相对时间</a:t>
            </a:r>
            <a:r>
              <a:rPr lang="zh-CN" altLang="en-US" sz="2800" kern="0" dirty="0" smtClean="0">
                <a:solidFill>
                  <a:prstClr val="black"/>
                </a:solidFill>
                <a:ea typeface="黑体" pitchFamily="49" charset="-122"/>
              </a:rPr>
              <a:t>锁</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36386" y="1262521"/>
            <a:ext cx="8655214" cy="49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绝对时间锁 </a:t>
            </a: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vs </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相对时间锁</a:t>
            </a:r>
            <a:endPar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1800" dirty="0" err="1" smtClean="0">
                <a:latin typeface="微软雅黑" panose="020B0503020204020204" pitchFamily="34" charset="-122"/>
                <a:ea typeface="微软雅黑" panose="020B0503020204020204" pitchFamily="34" charset="-122"/>
                <a:cs typeface="Times New Roman" pitchFamily="18" charset="0"/>
              </a:rPr>
              <a:t>nLocktime</a:t>
            </a:r>
            <a:r>
              <a:rPr lang="zh-CN" altLang="en-US" sz="1800" dirty="0">
                <a:latin typeface="微软雅黑" panose="020B0503020204020204" pitchFamily="34" charset="-122"/>
                <a:ea typeface="微软雅黑" panose="020B0503020204020204" pitchFamily="34" charset="-122"/>
                <a:cs typeface="Times New Roman" pitchFamily="18" charset="0"/>
              </a:rPr>
              <a:t>和</a:t>
            </a:r>
            <a:r>
              <a:rPr lang="en-US" altLang="zh-CN" sz="1800" dirty="0" smtClean="0">
                <a:latin typeface="微软雅黑" panose="020B0503020204020204" pitchFamily="34" charset="-122"/>
                <a:ea typeface="微软雅黑" panose="020B0503020204020204" pitchFamily="34" charset="-122"/>
                <a:cs typeface="Times New Roman" pitchFamily="18" charset="0"/>
              </a:rPr>
              <a:t>CLTV</a:t>
            </a:r>
            <a:r>
              <a:rPr lang="zh-CN" altLang="en-US" sz="1800" dirty="0" smtClean="0">
                <a:latin typeface="微软雅黑" panose="020B0503020204020204" pitchFamily="34" charset="-122"/>
                <a:ea typeface="微软雅黑" panose="020B0503020204020204" pitchFamily="34" charset="-122"/>
                <a:cs typeface="Times New Roman" pitchFamily="18" charset="0"/>
              </a:rPr>
              <a:t>是</a:t>
            </a:r>
            <a:r>
              <a:rPr lang="zh-CN" altLang="en-US" sz="1800" dirty="0">
                <a:latin typeface="微软雅黑" panose="020B0503020204020204" pitchFamily="34" charset="-122"/>
                <a:ea typeface="微软雅黑" panose="020B0503020204020204" pitchFamily="34" charset="-122"/>
                <a:cs typeface="Times New Roman" pitchFamily="18" charset="0"/>
              </a:rPr>
              <a:t>绝对时间锁定，它们指定绝对时间</a:t>
            </a:r>
            <a:r>
              <a:rPr lang="zh-CN" altLang="en-US" sz="1800" dirty="0" smtClean="0">
                <a:latin typeface="微软雅黑" panose="020B0503020204020204" pitchFamily="34" charset="-122"/>
                <a:ea typeface="微软雅黑" panose="020B0503020204020204" pitchFamily="34" charset="-122"/>
                <a:cs typeface="Times New Roman" pitchFamily="18" charset="0"/>
              </a:rPr>
              <a:t>点</a:t>
            </a:r>
            <a:r>
              <a:rPr lang="zh-CN" altLang="en-US" sz="1800" dirty="0">
                <a:latin typeface="微软雅黑" panose="020B0503020204020204" pitchFamily="34" charset="-122"/>
                <a:ea typeface="微软雅黑" panose="020B0503020204020204" pitchFamily="34" charset="-122"/>
                <a:cs typeface="Times New Roman" pitchFamily="18" charset="0"/>
              </a:rPr>
              <a:t>，</a:t>
            </a:r>
            <a:r>
              <a:rPr lang="zh-CN" altLang="en-US" sz="1800" dirty="0" smtClean="0">
                <a:latin typeface="微软雅黑" panose="020B0503020204020204" pitchFamily="34" charset="-122"/>
                <a:ea typeface="微软雅黑" panose="020B0503020204020204" pitchFamily="34" charset="-122"/>
                <a:cs typeface="Times New Roman" pitchFamily="18" charset="0"/>
              </a:rPr>
              <a:t>例如：</a:t>
            </a:r>
            <a:r>
              <a:rPr lang="en-US" altLang="zh-CN" sz="1800" dirty="0">
                <a:latin typeface="微软雅黑" panose="020B0503020204020204" pitchFamily="34" charset="-122"/>
                <a:ea typeface="微软雅黑" panose="020B0503020204020204" pitchFamily="34" charset="-122"/>
                <a:cs typeface="Times New Roman" pitchFamily="18" charset="0"/>
              </a:rPr>
              <a:t>2020</a:t>
            </a:r>
            <a:r>
              <a:rPr lang="zh-CN" altLang="en-US" sz="1800" dirty="0">
                <a:latin typeface="微软雅黑" panose="020B0503020204020204" pitchFamily="34" charset="-122"/>
                <a:ea typeface="微软雅黑" panose="020B0503020204020204" pitchFamily="34" charset="-122"/>
                <a:cs typeface="Times New Roman" pitchFamily="18" charset="0"/>
              </a:rPr>
              <a:t>年</a:t>
            </a:r>
            <a:r>
              <a:rPr lang="en-US" altLang="zh-CN" sz="1800" dirty="0">
                <a:latin typeface="微软雅黑" panose="020B0503020204020204" pitchFamily="34" charset="-122"/>
                <a:ea typeface="微软雅黑" panose="020B0503020204020204" pitchFamily="34" charset="-122"/>
                <a:cs typeface="Times New Roman" pitchFamily="18" charset="0"/>
              </a:rPr>
              <a:t>1</a:t>
            </a:r>
            <a:r>
              <a:rPr lang="zh-CN" altLang="en-US" sz="1800" dirty="0">
                <a:latin typeface="微软雅黑" panose="020B0503020204020204" pitchFamily="34" charset="-122"/>
                <a:ea typeface="微软雅黑" panose="020B0503020204020204" pitchFamily="34" charset="-122"/>
                <a:cs typeface="Times New Roman" pitchFamily="18" charset="0"/>
              </a:rPr>
              <a:t>月</a:t>
            </a:r>
            <a:r>
              <a:rPr lang="en-US" altLang="zh-CN" sz="1800" dirty="0">
                <a:latin typeface="微软雅黑" panose="020B0503020204020204" pitchFamily="34" charset="-122"/>
                <a:ea typeface="微软雅黑" panose="020B0503020204020204" pitchFamily="34" charset="-122"/>
                <a:cs typeface="Times New Roman" pitchFamily="18" charset="0"/>
              </a:rPr>
              <a:t>1</a:t>
            </a:r>
            <a:r>
              <a:rPr lang="zh-CN" altLang="en-US" sz="1800" dirty="0">
                <a:latin typeface="微软雅黑" panose="020B0503020204020204" pitchFamily="34" charset="-122"/>
                <a:ea typeface="微软雅黑" panose="020B0503020204020204" pitchFamily="34" charset="-122"/>
                <a:cs typeface="Times New Roman" pitchFamily="18" charset="0"/>
              </a:rPr>
              <a:t>日</a:t>
            </a:r>
            <a:r>
              <a:rPr lang="en-US" altLang="zh-CN" sz="1800" dirty="0">
                <a:latin typeface="微软雅黑" panose="020B0503020204020204" pitchFamily="34" charset="-122"/>
                <a:ea typeface="微软雅黑" panose="020B0503020204020204" pitchFamily="34" charset="-122"/>
                <a:cs typeface="Times New Roman" pitchFamily="18" charset="0"/>
              </a:rPr>
              <a:t>0</a:t>
            </a:r>
            <a:r>
              <a:rPr lang="zh-CN" altLang="en-US" sz="1800" dirty="0">
                <a:latin typeface="微软雅黑" panose="020B0503020204020204" pitchFamily="34" charset="-122"/>
                <a:ea typeface="微软雅黑" panose="020B0503020204020204" pitchFamily="34" charset="-122"/>
                <a:cs typeface="Times New Roman" pitchFamily="18" charset="0"/>
              </a:rPr>
              <a:t>点</a:t>
            </a:r>
            <a:r>
              <a:rPr lang="en-US" altLang="zh-CN" sz="1800" dirty="0">
                <a:latin typeface="微软雅黑" panose="020B0503020204020204" pitchFamily="34" charset="-122"/>
                <a:ea typeface="微软雅黑" panose="020B0503020204020204" pitchFamily="34" charset="-122"/>
                <a:cs typeface="Times New Roman" pitchFamily="18" charset="0"/>
              </a:rPr>
              <a:t>0</a:t>
            </a:r>
            <a:r>
              <a:rPr lang="zh-CN" altLang="en-US" sz="1800" dirty="0">
                <a:latin typeface="微软雅黑" panose="020B0503020204020204" pitchFamily="34" charset="-122"/>
                <a:ea typeface="微软雅黑" panose="020B0503020204020204" pitchFamily="34" charset="-122"/>
                <a:cs typeface="Times New Roman" pitchFamily="18" charset="0"/>
              </a:rPr>
              <a:t>分</a:t>
            </a:r>
            <a:r>
              <a:rPr lang="en-US" altLang="zh-CN" sz="1800" dirty="0">
                <a:latin typeface="微软雅黑" panose="020B0503020204020204" pitchFamily="34" charset="-122"/>
                <a:ea typeface="微软雅黑" panose="020B0503020204020204" pitchFamily="34" charset="-122"/>
                <a:cs typeface="Times New Roman" pitchFamily="18" charset="0"/>
              </a:rPr>
              <a:t>0</a:t>
            </a:r>
            <a:r>
              <a:rPr lang="zh-CN" altLang="en-US" sz="1800" dirty="0">
                <a:latin typeface="微软雅黑" panose="020B0503020204020204" pitchFamily="34" charset="-122"/>
                <a:ea typeface="微软雅黑" panose="020B0503020204020204" pitchFamily="34" charset="-122"/>
                <a:cs typeface="Times New Roman" pitchFamily="18" charset="0"/>
              </a:rPr>
              <a:t>秒之后币可以被使用</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1800" dirty="0" smtClean="0">
                <a:latin typeface="微软雅黑" panose="020B0503020204020204" pitchFamily="34" charset="-122"/>
                <a:ea typeface="微软雅黑" panose="020B0503020204020204" pitchFamily="34" charset="-122"/>
                <a:cs typeface="Times New Roman" pitchFamily="18" charset="0"/>
              </a:rPr>
              <a:t>sequence</a:t>
            </a:r>
            <a:r>
              <a:rPr lang="zh-CN" altLang="en-US" sz="1800" dirty="0">
                <a:latin typeface="微软雅黑" panose="020B0503020204020204" pitchFamily="34" charset="-122"/>
                <a:ea typeface="微软雅黑" panose="020B0503020204020204" pitchFamily="34" charset="-122"/>
                <a:cs typeface="Times New Roman" pitchFamily="18" charset="0"/>
              </a:rPr>
              <a:t>和</a:t>
            </a:r>
            <a:r>
              <a:rPr lang="en-US" altLang="zh-CN" sz="1800" dirty="0" smtClean="0">
                <a:latin typeface="微软雅黑" panose="020B0503020204020204" pitchFamily="34" charset="-122"/>
                <a:ea typeface="微软雅黑" panose="020B0503020204020204" pitchFamily="34" charset="-122"/>
                <a:cs typeface="Times New Roman" pitchFamily="18" charset="0"/>
              </a:rPr>
              <a:t>CSV</a:t>
            </a:r>
            <a:r>
              <a:rPr lang="zh-CN" altLang="en-US" sz="1800" dirty="0" smtClean="0">
                <a:latin typeface="微软雅黑" panose="020B0503020204020204" pitchFamily="34" charset="-122"/>
                <a:ea typeface="微软雅黑" panose="020B0503020204020204" pitchFamily="34" charset="-122"/>
                <a:cs typeface="Times New Roman" pitchFamily="18" charset="0"/>
              </a:rPr>
              <a:t>是</a:t>
            </a:r>
            <a:r>
              <a:rPr lang="zh-CN" altLang="en-US" sz="1800" dirty="0">
                <a:latin typeface="微软雅黑" panose="020B0503020204020204" pitchFamily="34" charset="-122"/>
                <a:ea typeface="微软雅黑" panose="020B0503020204020204" pitchFamily="34" charset="-122"/>
                <a:cs typeface="Times New Roman" pitchFamily="18" charset="0"/>
              </a:rPr>
              <a:t>相对时间锁</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在</a:t>
            </a:r>
            <a:r>
              <a:rPr lang="en-US" altLang="zh-CN" sz="1800" dirty="0">
                <a:latin typeface="微软雅黑" panose="020B0503020204020204" pitchFamily="34" charset="-122"/>
                <a:ea typeface="微软雅黑" panose="020B0503020204020204" pitchFamily="34" charset="-122"/>
                <a:cs typeface="Times New Roman" pitchFamily="18" charset="0"/>
              </a:rPr>
              <a:t>UTXO</a:t>
            </a:r>
            <a:r>
              <a:rPr lang="zh-CN" altLang="en-US" sz="1800" dirty="0">
                <a:latin typeface="微软雅黑" panose="020B0503020204020204" pitchFamily="34" charset="-122"/>
                <a:ea typeface="微软雅黑" panose="020B0503020204020204" pitchFamily="34" charset="-122"/>
                <a:cs typeface="Times New Roman" pitchFamily="18" charset="0"/>
              </a:rPr>
              <a:t>被记录在块之前，时钟不开始</a:t>
            </a:r>
            <a:r>
              <a:rPr lang="zh-CN" altLang="en-US" sz="1800" dirty="0" smtClean="0">
                <a:latin typeface="微软雅黑" panose="020B0503020204020204" pitchFamily="34" charset="-122"/>
                <a:ea typeface="微软雅黑" panose="020B0503020204020204" pitchFamily="34" charset="-122"/>
                <a:cs typeface="Times New Roman" pitchFamily="18" charset="0"/>
              </a:rPr>
              <a:t>计数，将</a:t>
            </a:r>
            <a:r>
              <a:rPr lang="zh-CN" altLang="en-US" sz="1800" dirty="0">
                <a:latin typeface="微软雅黑" panose="020B0503020204020204" pitchFamily="34" charset="-122"/>
                <a:ea typeface="微软雅黑" panose="020B0503020204020204" pitchFamily="34" charset="-122"/>
                <a:cs typeface="Times New Roman" pitchFamily="18" charset="0"/>
              </a:rPr>
              <a:t>两个或多个相互依赖的交易链接在一起</a:t>
            </a:r>
            <a:r>
              <a:rPr lang="zh-CN" altLang="en-US" sz="1800" dirty="0" smtClean="0">
                <a:latin typeface="微软雅黑" panose="020B0503020204020204" pitchFamily="34" charset="-122"/>
                <a:ea typeface="微软雅黑" panose="020B0503020204020204" pitchFamily="34" charset="-122"/>
                <a:cs typeface="Times New Roman" pitchFamily="18" charset="0"/>
              </a:rPr>
              <a:t>，例如：</a:t>
            </a:r>
            <a:r>
              <a:rPr lang="zh-CN" altLang="en-US" sz="1800" dirty="0">
                <a:latin typeface="微软雅黑" panose="020B0503020204020204" pitchFamily="34" charset="-122"/>
                <a:ea typeface="微软雅黑" panose="020B0503020204020204" pitchFamily="34" charset="-122"/>
                <a:cs typeface="Times New Roman" pitchFamily="18" charset="0"/>
              </a:rPr>
              <a:t>一年之后币</a:t>
            </a:r>
            <a:r>
              <a:rPr lang="zh-CN" altLang="en-US" sz="1800" dirty="0" smtClean="0">
                <a:latin typeface="微软雅黑" panose="020B0503020204020204" pitchFamily="34" charset="-122"/>
                <a:ea typeface="微软雅黑" panose="020B0503020204020204" pitchFamily="34" charset="-122"/>
                <a:cs typeface="Times New Roman" pitchFamily="18" charset="0"/>
              </a:rPr>
              <a:t>可用。</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相对时间</a:t>
            </a:r>
            <a:r>
              <a:rPr lang="zh-CN" altLang="en-US" sz="2000" dirty="0" smtClean="0">
                <a:latin typeface="微软雅黑" panose="020B0503020204020204" pitchFamily="34" charset="-122"/>
                <a:ea typeface="微软雅黑" panose="020B0503020204020204" pitchFamily="34" charset="-122"/>
                <a:cs typeface="Times New Roman" pitchFamily="18" charset="0"/>
              </a:rPr>
              <a:t>锁也具有</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交易级功能和脚本级操作码</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交易级相对时间锁定是作为对每个交易输入中设置的交易字段</a:t>
            </a:r>
            <a:r>
              <a:rPr lang="en-US" altLang="zh-CN" sz="1800" dirty="0" err="1">
                <a:solidFill>
                  <a:srgbClr val="0000FF"/>
                </a:solidFill>
                <a:latin typeface="微软雅黑" panose="020B0503020204020204" pitchFamily="34" charset="-122"/>
                <a:ea typeface="微软雅黑" panose="020B0503020204020204" pitchFamily="34" charset="-122"/>
                <a:cs typeface="Times New Roman" pitchFamily="18" charset="0"/>
              </a:rPr>
              <a:t>nSequence</a:t>
            </a:r>
            <a:r>
              <a:rPr lang="zh-CN" altLang="en-US" sz="1800" dirty="0">
                <a:latin typeface="微软雅黑" panose="020B0503020204020204" pitchFamily="34" charset="-122"/>
                <a:ea typeface="微软雅黑" panose="020B0503020204020204" pitchFamily="34" charset="-122"/>
                <a:cs typeface="Times New Roman" pitchFamily="18" charset="0"/>
              </a:rPr>
              <a:t>的值的共识规则实现</a:t>
            </a:r>
            <a:r>
              <a:rPr lang="zh-CN" altLang="en-US" sz="1800" dirty="0" smtClean="0">
                <a:latin typeface="微软雅黑" panose="020B0503020204020204" pitchFamily="34" charset="-122"/>
                <a:ea typeface="微软雅黑" panose="020B0503020204020204" pitchFamily="34" charset="-122"/>
                <a:cs typeface="Times New Roman" pitchFamily="18" charset="0"/>
              </a:rPr>
              <a:t>的。</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脚本级相对时间锁定使用</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CHECKSEQUENCEVERIFY</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CSV</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操作码实现。</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7841250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8218917" cy="523220"/>
          </a:xfrm>
          <a:prstGeom prst="rect">
            <a:avLst/>
          </a:prstGeom>
        </p:spPr>
        <p:txBody>
          <a:bodyPr wrap="none">
            <a:spAutoFit/>
          </a:bodyPr>
          <a:lstStyle/>
          <a:p>
            <a:r>
              <a:rPr lang="zh-CN" altLang="en-US" sz="2800" kern="0" dirty="0">
                <a:solidFill>
                  <a:prstClr val="black"/>
                </a:solidFill>
                <a:ea typeface="黑体" pitchFamily="49" charset="-122"/>
              </a:rPr>
              <a:t>具有流量控制的</a:t>
            </a:r>
            <a:r>
              <a:rPr lang="zh-CN" altLang="en-US" sz="2800" kern="0" dirty="0" smtClean="0">
                <a:solidFill>
                  <a:prstClr val="black"/>
                </a:solidFill>
                <a:ea typeface="黑体" pitchFamily="49" charset="-122"/>
              </a:rPr>
              <a:t>脚本</a:t>
            </a:r>
            <a:r>
              <a:rPr lang="en-US" altLang="zh-CN" sz="2800" kern="0" dirty="0" smtClean="0">
                <a:solidFill>
                  <a:prstClr val="black"/>
                </a:solidFill>
                <a:ea typeface="黑体" pitchFamily="49" charset="-122"/>
              </a:rPr>
              <a:t>(</a:t>
            </a:r>
            <a:r>
              <a:rPr lang="zh-CN" altLang="en-US" sz="2800" kern="0" dirty="0" smtClean="0">
                <a:solidFill>
                  <a:prstClr val="black"/>
                </a:solidFill>
                <a:ea typeface="黑体" pitchFamily="49" charset="-122"/>
              </a:rPr>
              <a:t>条件</a:t>
            </a:r>
            <a:r>
              <a:rPr lang="zh-CN" altLang="en-US" sz="2800" kern="0" dirty="0">
                <a:solidFill>
                  <a:prstClr val="black"/>
                </a:solidFill>
                <a:ea typeface="黑体" pitchFamily="49" charset="-122"/>
              </a:rPr>
              <a:t>子句 </a:t>
            </a:r>
            <a:r>
              <a:rPr lang="en-US" altLang="zh-CN" sz="2800" kern="0" dirty="0">
                <a:solidFill>
                  <a:prstClr val="black"/>
                </a:solidFill>
                <a:ea typeface="黑体" pitchFamily="49" charset="-122"/>
              </a:rPr>
              <a:t>(Conditional Clauses</a:t>
            </a:r>
            <a:r>
              <a:rPr lang="en-US" altLang="zh-CN" sz="2800" kern="0" dirty="0" smtClean="0">
                <a:solidFill>
                  <a:prstClr val="black"/>
                </a:solidFill>
                <a:ea typeface="黑体" pitchFamily="49" charset="-122"/>
              </a:rPr>
              <a:t>))</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36386" y="1262521"/>
            <a:ext cx="8655214" cy="252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比特币脚本的一个更强大的功能是流量控制，也称为条件条款</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在基本层面上，比特币条件操作码允许我们构建一个具有两种解锁方式的赎回脚本，这取决于评估逻辑条件的</a:t>
            </a:r>
            <a:r>
              <a:rPr lang="en-US" altLang="zh-CN" sz="1800" dirty="0">
                <a:latin typeface="微软雅黑" panose="020B0503020204020204" pitchFamily="34" charset="-122"/>
                <a:ea typeface="微软雅黑" panose="020B0503020204020204" pitchFamily="34" charset="-122"/>
                <a:cs typeface="Times New Roman" pitchFamily="18" charset="0"/>
              </a:rPr>
              <a:t>TRUE / FALSE</a:t>
            </a:r>
            <a:r>
              <a:rPr lang="zh-CN" altLang="en-US" sz="1800" dirty="0">
                <a:latin typeface="微软雅黑" panose="020B0503020204020204" pitchFamily="34" charset="-122"/>
                <a:ea typeface="微软雅黑" panose="020B0503020204020204" pitchFamily="34" charset="-122"/>
                <a:cs typeface="Times New Roman" pitchFamily="18" charset="0"/>
              </a:rPr>
              <a:t>结果。</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比特</a:t>
            </a:r>
            <a:r>
              <a:rPr lang="zh-CN" altLang="en-US" sz="1800" dirty="0">
                <a:latin typeface="微软雅黑" panose="020B0503020204020204" pitchFamily="34" charset="-122"/>
                <a:ea typeface="微软雅黑" panose="020B0503020204020204" pitchFamily="34" charset="-122"/>
                <a:cs typeface="Times New Roman" pitchFamily="18" charset="0"/>
              </a:rPr>
              <a:t>币使用</a:t>
            </a:r>
            <a:r>
              <a:rPr lang="en-US" altLang="zh-CN" sz="1800" dirty="0">
                <a:latin typeface="微软雅黑" panose="020B0503020204020204" pitchFamily="34" charset="-122"/>
                <a:ea typeface="微软雅黑" panose="020B0503020204020204" pitchFamily="34" charset="-122"/>
                <a:cs typeface="Times New Roman" pitchFamily="18" charset="0"/>
              </a:rPr>
              <a:t>IF</a:t>
            </a:r>
            <a:r>
              <a:rPr lang="zh-CN" altLang="en-US" sz="1800" dirty="0">
                <a:latin typeface="微软雅黑" panose="020B0503020204020204" pitchFamily="34" charset="-122"/>
                <a:ea typeface="微软雅黑" panose="020B0503020204020204" pitchFamily="34" charset="-122"/>
                <a:cs typeface="Times New Roman" pitchFamily="18" charset="0"/>
              </a:rPr>
              <a:t>，</a:t>
            </a:r>
            <a:r>
              <a:rPr lang="en-US" altLang="zh-CN" sz="1800" dirty="0">
                <a:latin typeface="微软雅黑" panose="020B0503020204020204" pitchFamily="34" charset="-122"/>
                <a:ea typeface="微软雅黑" panose="020B0503020204020204" pitchFamily="34" charset="-122"/>
                <a:cs typeface="Times New Roman" pitchFamily="18" charset="0"/>
              </a:rPr>
              <a:t>ELSE</a:t>
            </a:r>
            <a:r>
              <a:rPr lang="zh-CN" altLang="en-US" sz="1800" dirty="0">
                <a:latin typeface="微软雅黑" panose="020B0503020204020204" pitchFamily="34" charset="-122"/>
                <a:ea typeface="微软雅黑" panose="020B0503020204020204" pitchFamily="34" charset="-122"/>
                <a:cs typeface="Times New Roman" pitchFamily="18" charset="0"/>
              </a:rPr>
              <a:t>，</a:t>
            </a:r>
            <a:r>
              <a:rPr lang="en-US" altLang="zh-CN" sz="1800" dirty="0">
                <a:latin typeface="微软雅黑" panose="020B0503020204020204" pitchFamily="34" charset="-122"/>
                <a:ea typeface="微软雅黑" panose="020B0503020204020204" pitchFamily="34" charset="-122"/>
                <a:cs typeface="Times New Roman" pitchFamily="18" charset="0"/>
              </a:rPr>
              <a:t>ENDIF</a:t>
            </a:r>
            <a:r>
              <a:rPr lang="zh-CN" altLang="en-US" sz="1800" dirty="0">
                <a:latin typeface="微软雅黑" panose="020B0503020204020204" pitchFamily="34" charset="-122"/>
                <a:ea typeface="微软雅黑" panose="020B0503020204020204" pitchFamily="34" charset="-122"/>
                <a:cs typeface="Times New Roman" pitchFamily="18" charset="0"/>
              </a:rPr>
              <a:t>和</a:t>
            </a:r>
            <a:r>
              <a:rPr lang="en-US" altLang="zh-CN" sz="1800" dirty="0">
                <a:latin typeface="微软雅黑" panose="020B0503020204020204" pitchFamily="34" charset="-122"/>
                <a:ea typeface="微软雅黑" panose="020B0503020204020204" pitchFamily="34" charset="-122"/>
                <a:cs typeface="Times New Roman" pitchFamily="18" charset="0"/>
              </a:rPr>
              <a:t>NOTIF</a:t>
            </a:r>
            <a:r>
              <a:rPr lang="zh-CN" altLang="en-US" sz="1800" dirty="0">
                <a:latin typeface="微软雅黑" panose="020B0503020204020204" pitchFamily="34" charset="-122"/>
                <a:ea typeface="微软雅黑" panose="020B0503020204020204" pitchFamily="34" charset="-122"/>
                <a:cs typeface="Times New Roman" pitchFamily="18" charset="0"/>
              </a:rPr>
              <a:t>操作码实现流量控制。此外，条件表达式可以包含布尔运算符，如</a:t>
            </a:r>
            <a:r>
              <a:rPr lang="en-US" altLang="zh-CN" sz="1800" dirty="0">
                <a:latin typeface="微软雅黑" panose="020B0503020204020204" pitchFamily="34" charset="-122"/>
                <a:ea typeface="微软雅黑" panose="020B0503020204020204" pitchFamily="34" charset="-122"/>
                <a:cs typeface="Times New Roman" pitchFamily="18" charset="0"/>
              </a:rPr>
              <a:t>BOOLAND</a:t>
            </a:r>
            <a:r>
              <a:rPr lang="zh-CN" altLang="en-US" sz="1800" dirty="0">
                <a:latin typeface="微软雅黑" panose="020B0503020204020204" pitchFamily="34" charset="-122"/>
                <a:ea typeface="微软雅黑" panose="020B0503020204020204" pitchFamily="34" charset="-122"/>
                <a:cs typeface="Times New Roman" pitchFamily="18" charset="0"/>
              </a:rPr>
              <a:t>，</a:t>
            </a:r>
            <a:r>
              <a:rPr lang="en-US" altLang="zh-CN" sz="1800" dirty="0">
                <a:latin typeface="微软雅黑" panose="020B0503020204020204" pitchFamily="34" charset="-122"/>
                <a:ea typeface="微软雅黑" panose="020B0503020204020204" pitchFamily="34" charset="-122"/>
                <a:cs typeface="Times New Roman" pitchFamily="18" charset="0"/>
              </a:rPr>
              <a:t>BOOLOR</a:t>
            </a:r>
            <a:r>
              <a:rPr lang="zh-CN" altLang="en-US" sz="1800" dirty="0">
                <a:latin typeface="微软雅黑" panose="020B0503020204020204" pitchFamily="34" charset="-122"/>
                <a:ea typeface="微软雅黑" panose="020B0503020204020204" pitchFamily="34" charset="-122"/>
                <a:cs typeface="Times New Roman" pitchFamily="18" charset="0"/>
              </a:rPr>
              <a:t>和</a:t>
            </a:r>
            <a:r>
              <a:rPr lang="en-US" altLang="zh-CN" sz="1800" dirty="0">
                <a:latin typeface="微软雅黑" panose="020B0503020204020204" pitchFamily="34" charset="-122"/>
                <a:ea typeface="微软雅黑" panose="020B0503020204020204" pitchFamily="34" charset="-122"/>
                <a:cs typeface="Times New Roman" pitchFamily="18" charset="0"/>
              </a:rPr>
              <a:t>NOT</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
        <p:nvSpPr>
          <p:cNvPr id="5" name="矩形 4"/>
          <p:cNvSpPr/>
          <p:nvPr/>
        </p:nvSpPr>
        <p:spPr>
          <a:xfrm>
            <a:off x="122498" y="3976772"/>
            <a:ext cx="4572000" cy="147732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en-US" altLang="zh-CN" dirty="0"/>
              <a:t>if (condition):</a:t>
            </a:r>
          </a:p>
          <a:p>
            <a:r>
              <a:rPr lang="en-US" altLang="zh-CN" dirty="0"/>
              <a:t>  code to run when condition is true</a:t>
            </a:r>
          </a:p>
          <a:p>
            <a:r>
              <a:rPr lang="en-US" altLang="zh-CN" dirty="0"/>
              <a:t>else:</a:t>
            </a:r>
          </a:p>
          <a:p>
            <a:r>
              <a:rPr lang="en-US" altLang="zh-CN" dirty="0"/>
              <a:t>  code to run when condition is false</a:t>
            </a:r>
          </a:p>
          <a:p>
            <a:r>
              <a:rPr lang="en-US" altLang="zh-CN" dirty="0"/>
              <a:t>code to run in either case</a:t>
            </a:r>
            <a:endParaRPr lang="zh-CN" altLang="en-US" dirty="0"/>
          </a:p>
        </p:txBody>
      </p:sp>
      <p:sp>
        <p:nvSpPr>
          <p:cNvPr id="7" name="矩形 6"/>
          <p:cNvSpPr/>
          <p:nvPr/>
        </p:nvSpPr>
        <p:spPr>
          <a:xfrm>
            <a:off x="5051830" y="3850839"/>
            <a:ext cx="3939770" cy="203132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dirty="0"/>
              <a:t> condition</a:t>
            </a:r>
          </a:p>
          <a:p>
            <a:r>
              <a:rPr lang="en-US" altLang="zh-CN" dirty="0"/>
              <a:t>IF</a:t>
            </a:r>
          </a:p>
          <a:p>
            <a:r>
              <a:rPr lang="en-US" altLang="zh-CN" dirty="0"/>
              <a:t>  code to run when condition is true</a:t>
            </a:r>
          </a:p>
          <a:p>
            <a:r>
              <a:rPr lang="en-US" altLang="zh-CN" dirty="0"/>
              <a:t>ELSE</a:t>
            </a:r>
          </a:p>
          <a:p>
            <a:r>
              <a:rPr lang="en-US" altLang="zh-CN" dirty="0"/>
              <a:t>  code to run when condition is false</a:t>
            </a:r>
          </a:p>
          <a:p>
            <a:r>
              <a:rPr lang="en-US" altLang="zh-CN" dirty="0"/>
              <a:t>ENDIF</a:t>
            </a:r>
          </a:p>
          <a:p>
            <a:r>
              <a:rPr lang="en-US" altLang="zh-CN" dirty="0"/>
              <a:t>code to run in either case</a:t>
            </a:r>
            <a:endParaRPr lang="zh-CN" altLang="en-US" dirty="0"/>
          </a:p>
        </p:txBody>
      </p:sp>
      <p:sp>
        <p:nvSpPr>
          <p:cNvPr id="8" name="圆角矩形 7"/>
          <p:cNvSpPr/>
          <p:nvPr/>
        </p:nvSpPr>
        <p:spPr>
          <a:xfrm>
            <a:off x="270397" y="6067986"/>
            <a:ext cx="8721203" cy="612934"/>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在基于堆栈的语言</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中（如</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比特币</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脚本），</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逻辑条件出现在</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IF</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之前</a:t>
            </a:r>
            <a:endPar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29013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4778872" cy="523220"/>
          </a:xfrm>
          <a:prstGeom prst="rect">
            <a:avLst/>
          </a:prstGeom>
        </p:spPr>
        <p:txBody>
          <a:bodyPr wrap="none">
            <a:spAutoFit/>
          </a:bodyPr>
          <a:lstStyle/>
          <a:p>
            <a:r>
              <a:rPr lang="zh-CN" altLang="en-US" sz="2800" kern="0" dirty="0">
                <a:solidFill>
                  <a:prstClr val="black"/>
                </a:solidFill>
                <a:ea typeface="黑体" pitchFamily="49" charset="-122"/>
              </a:rPr>
              <a:t>带有</a:t>
            </a:r>
            <a:r>
              <a:rPr lang="en-US" altLang="zh-CN" sz="2800" kern="0" dirty="0">
                <a:solidFill>
                  <a:prstClr val="black"/>
                </a:solidFill>
                <a:ea typeface="黑体" pitchFamily="49" charset="-122"/>
              </a:rPr>
              <a:t>VERIFY</a:t>
            </a:r>
            <a:r>
              <a:rPr lang="zh-CN" altLang="en-US" sz="2800" kern="0" dirty="0">
                <a:solidFill>
                  <a:prstClr val="black"/>
                </a:solidFill>
                <a:ea typeface="黑体" pitchFamily="49" charset="-122"/>
              </a:rPr>
              <a:t>操作码的条件子句</a:t>
            </a:r>
          </a:p>
        </p:txBody>
      </p:sp>
      <p:sp>
        <p:nvSpPr>
          <p:cNvPr id="3" name="内容占位符 2"/>
          <p:cNvSpPr txBox="1">
            <a:spLocks/>
          </p:cNvSpPr>
          <p:nvPr/>
        </p:nvSpPr>
        <p:spPr bwMode="auto">
          <a:xfrm>
            <a:off x="336386" y="1262521"/>
            <a:ext cx="8655214" cy="252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smtClean="0">
                <a:latin typeface="微软雅黑" panose="020B0503020204020204" pitchFamily="34" charset="-122"/>
                <a:ea typeface="微软雅黑" panose="020B0503020204020204" pitchFamily="34" charset="-122"/>
                <a:cs typeface="Times New Roman" pitchFamily="18" charset="0"/>
              </a:rPr>
              <a:t>VERIFY</a:t>
            </a:r>
            <a:r>
              <a:rPr lang="zh-CN" altLang="en-US" sz="2000" dirty="0">
                <a:latin typeface="微软雅黑" panose="020B0503020204020204" pitchFamily="34" charset="-122"/>
                <a:ea typeface="微软雅黑" panose="020B0503020204020204" pitchFamily="34" charset="-122"/>
                <a:cs typeface="Times New Roman" pitchFamily="18" charset="0"/>
              </a:rPr>
              <a:t>后缀表示如果评估的条件不为</a:t>
            </a:r>
            <a:r>
              <a:rPr lang="en-US" altLang="zh-CN" sz="2000" dirty="0">
                <a:latin typeface="微软雅黑" panose="020B0503020204020204" pitchFamily="34" charset="-122"/>
                <a:ea typeface="微软雅黑" panose="020B0503020204020204" pitchFamily="34" charset="-122"/>
                <a:cs typeface="Times New Roman" pitchFamily="18" charset="0"/>
              </a:rPr>
              <a:t>TRUE</a:t>
            </a:r>
            <a:r>
              <a:rPr lang="zh-CN" altLang="en-US" sz="2000" dirty="0">
                <a:latin typeface="微软雅黑" panose="020B0503020204020204" pitchFamily="34" charset="-122"/>
                <a:ea typeface="微软雅黑" panose="020B0503020204020204" pitchFamily="34" charset="-122"/>
                <a:cs typeface="Times New Roman" pitchFamily="18" charset="0"/>
              </a:rPr>
              <a:t>，脚本的执行将立即终止，并且该交易被视为</a:t>
            </a:r>
            <a:r>
              <a:rPr lang="zh-CN" altLang="en-US" sz="2000" dirty="0" smtClean="0">
                <a:latin typeface="微软雅黑" panose="020B0503020204020204" pitchFamily="34" charset="-122"/>
                <a:ea typeface="微软雅黑" panose="020B0503020204020204" pitchFamily="34" charset="-122"/>
                <a:cs typeface="Times New Roman" pitchFamily="18" charset="0"/>
              </a:rPr>
              <a:t>无效。</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与提供替代执行路径的</a:t>
            </a:r>
            <a:r>
              <a:rPr lang="en-US" altLang="zh-CN" sz="2000" dirty="0">
                <a:latin typeface="微软雅黑" panose="020B0503020204020204" pitchFamily="34" charset="-122"/>
                <a:ea typeface="微软雅黑" panose="020B0503020204020204" pitchFamily="34" charset="-122"/>
                <a:cs typeface="Times New Roman" pitchFamily="18" charset="0"/>
              </a:rPr>
              <a:t>IF</a:t>
            </a:r>
            <a:r>
              <a:rPr lang="zh-CN" altLang="en-US" sz="2000" dirty="0">
                <a:latin typeface="微软雅黑" panose="020B0503020204020204" pitchFamily="34" charset="-122"/>
                <a:ea typeface="微软雅黑" panose="020B0503020204020204" pitchFamily="34" charset="-122"/>
                <a:cs typeface="Times New Roman" pitchFamily="18" charset="0"/>
              </a:rPr>
              <a:t>子句不同，</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VERIFY</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后缀充当保护子句，只有在满足前提条件的情况下才会继续</a:t>
            </a:r>
            <a:r>
              <a:rPr lang="zh-CN" altLang="en-US" sz="2000" dirty="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sp>
        <p:nvSpPr>
          <p:cNvPr id="5" name="矩形 4"/>
          <p:cNvSpPr/>
          <p:nvPr/>
        </p:nvSpPr>
        <p:spPr>
          <a:xfrm>
            <a:off x="640534" y="3819145"/>
            <a:ext cx="4023459"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dirty="0"/>
              <a:t>HASH160 &lt;expected hash&gt; EQUALVERIFY &lt;Bob's </a:t>
            </a:r>
            <a:r>
              <a:rPr lang="en-US" altLang="zh-CN" dirty="0" err="1"/>
              <a:t>Pubkey</a:t>
            </a:r>
            <a:r>
              <a:rPr lang="en-US" altLang="zh-CN" dirty="0"/>
              <a:t>&gt; </a:t>
            </a:r>
            <a:r>
              <a:rPr lang="en-US" altLang="zh-CN" dirty="0" smtClean="0"/>
              <a:t>CHECKSIG</a:t>
            </a:r>
          </a:p>
          <a:p>
            <a:endParaRPr lang="en-US" altLang="zh-CN" dirty="0"/>
          </a:p>
          <a:p>
            <a:r>
              <a:rPr lang="en-US" altLang="zh-CN" dirty="0"/>
              <a:t>&lt;Bob's Sig&gt; &lt;hash pre-image</a:t>
            </a:r>
            <a:r>
              <a:rPr lang="en-US" altLang="zh-CN" dirty="0" smtClean="0"/>
              <a:t>&gt;</a:t>
            </a:r>
            <a:endParaRPr lang="en-US" altLang="zh-CN" dirty="0"/>
          </a:p>
        </p:txBody>
      </p:sp>
      <p:sp>
        <p:nvSpPr>
          <p:cNvPr id="15" name="矩形 14"/>
          <p:cNvSpPr/>
          <p:nvPr/>
        </p:nvSpPr>
        <p:spPr>
          <a:xfrm>
            <a:off x="5276850" y="3307334"/>
            <a:ext cx="3400425"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dirty="0"/>
              <a:t>HASH160 &lt;expected hash&gt; EQUAL</a:t>
            </a:r>
          </a:p>
          <a:p>
            <a:r>
              <a:rPr lang="en-US" altLang="zh-CN" dirty="0"/>
              <a:t>IF</a:t>
            </a:r>
          </a:p>
          <a:p>
            <a:r>
              <a:rPr lang="en-US" altLang="zh-CN" dirty="0"/>
              <a:t>   &lt;Bob's </a:t>
            </a:r>
            <a:r>
              <a:rPr lang="en-US" altLang="zh-CN" dirty="0" err="1"/>
              <a:t>Pubkey</a:t>
            </a:r>
            <a:r>
              <a:rPr lang="en-US" altLang="zh-CN" dirty="0"/>
              <a:t>&gt; CHECKSIG</a:t>
            </a:r>
          </a:p>
          <a:p>
            <a:r>
              <a:rPr lang="en-US" altLang="zh-CN" dirty="0" smtClean="0"/>
              <a:t>ENDIF</a:t>
            </a:r>
          </a:p>
          <a:p>
            <a:endParaRPr lang="en-US" altLang="zh-CN" dirty="0"/>
          </a:p>
          <a:p>
            <a:r>
              <a:rPr lang="en-US" altLang="zh-CN" dirty="0"/>
              <a:t>&lt;Bob's Sig&gt; &lt;hash pre-image</a:t>
            </a:r>
            <a:r>
              <a:rPr lang="en-US" altLang="zh-CN" dirty="0" smtClean="0"/>
              <a:t>&gt;</a:t>
            </a:r>
            <a:endParaRPr lang="en-US" altLang="zh-CN" dirty="0"/>
          </a:p>
        </p:txBody>
      </p:sp>
      <p:sp>
        <p:nvSpPr>
          <p:cNvPr id="17" name="圆角矩形 16"/>
          <p:cNvSpPr/>
          <p:nvPr/>
        </p:nvSpPr>
        <p:spPr>
          <a:xfrm>
            <a:off x="270397" y="5441596"/>
            <a:ext cx="8721203" cy="1205436"/>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gn="just">
              <a:lnSpc>
                <a:spcPct val="150000"/>
              </a:lnSpc>
              <a:spcBef>
                <a:spcPts val="500"/>
              </a:spcBef>
              <a:spcAft>
                <a:spcPts val="500"/>
              </a:spcAft>
              <a:buFont typeface="Wingdings" panose="05000000000000000000" pitchFamily="2" charset="2"/>
              <a:buChar char="p"/>
            </a:pP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如果想</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要做的是附加一个前提条件（保护条款），那么验证是更好的</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p>
            <a:pPr marL="342900" indent="-342900" algn="just">
              <a:lnSpc>
                <a:spcPct val="150000"/>
              </a:lnSpc>
              <a:spcBef>
                <a:spcPts val="500"/>
              </a:spcBef>
              <a:spcAft>
                <a:spcPts val="500"/>
              </a:spcAft>
              <a:buFont typeface="Wingdings" panose="05000000000000000000" pitchFamily="2" charset="2"/>
              <a:buChar char="p"/>
            </a:pP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如果想</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要有多个执行路径（流控制），</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那么需要</a:t>
            </a:r>
            <a:r>
              <a:rPr lang="en-US" altLang="zh-CN"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IF </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 ELSE</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流控制子句。</a:t>
            </a:r>
          </a:p>
        </p:txBody>
      </p:sp>
    </p:spTree>
    <p:extLst>
      <p:ext uri="{BB962C8B-B14F-4D97-AF65-F5344CB8AC3E}">
        <p14:creationId xmlns:p14="http://schemas.microsoft.com/office/powerpoint/2010/main" val="208843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smtClean="0">
                <a:solidFill>
                  <a:prstClr val="black"/>
                </a:solidFill>
                <a:ea typeface="黑体" pitchFamily="49" charset="-122"/>
              </a:rPr>
              <a:t>比特币交易结构</a:t>
            </a:r>
            <a:endParaRPr lang="zh-CN" altLang="en-US" sz="2800" kern="0" dirty="0">
              <a:solidFill>
                <a:prstClr val="black"/>
              </a:solidFill>
              <a:ea typeface="黑体" pitchFamily="49"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858318468"/>
              </p:ext>
            </p:extLst>
          </p:nvPr>
        </p:nvGraphicFramePr>
        <p:xfrm>
          <a:off x="108474" y="2569786"/>
          <a:ext cx="3810382" cy="2773680"/>
        </p:xfrm>
        <a:graphic>
          <a:graphicData uri="http://schemas.openxmlformats.org/drawingml/2006/table">
            <a:tbl>
              <a:tblPr firstRow="1" bandRow="1">
                <a:tableStyleId>{5940675A-B579-460E-94D1-54222C63F5DA}</a:tableStyleId>
              </a:tblPr>
              <a:tblGrid>
                <a:gridCol w="1047085"/>
                <a:gridCol w="653143"/>
                <a:gridCol w="2110154"/>
              </a:tblGrid>
              <a:tr h="228439">
                <a:tc>
                  <a:txBody>
                    <a:bodyPr/>
                    <a:lstStyle/>
                    <a:p>
                      <a:pPr algn="ctr">
                        <a:lnSpc>
                          <a:spcPct val="150000"/>
                        </a:lnSpc>
                      </a:pPr>
                      <a:r>
                        <a:rPr lang="zh-CN" altLang="en-US" sz="1600" dirty="0" smtClean="0">
                          <a:latin typeface="+mn-lt"/>
                          <a:ea typeface="黑体" panose="02010609060101010101" pitchFamily="49" charset="-122"/>
                        </a:rPr>
                        <a:t>字段</a:t>
                      </a:r>
                      <a:endParaRPr lang="zh-CN" altLang="en-US" sz="1600" dirty="0">
                        <a:latin typeface="+mn-lt"/>
                        <a:ea typeface="黑体" panose="02010609060101010101" pitchFamily="49" charset="-122"/>
                      </a:endParaRPr>
                    </a:p>
                  </a:txBody>
                  <a:tcPr anchor="ctr">
                    <a:solidFill>
                      <a:srgbClr val="FFFF00"/>
                    </a:solidFill>
                  </a:tcPr>
                </a:tc>
                <a:tc>
                  <a:txBody>
                    <a:bodyPr/>
                    <a:lstStyle/>
                    <a:p>
                      <a:pPr algn="ctr">
                        <a:lnSpc>
                          <a:spcPct val="150000"/>
                        </a:lnSpc>
                      </a:pPr>
                      <a:r>
                        <a:rPr lang="zh-CN" altLang="en-US" sz="1600" dirty="0" smtClean="0">
                          <a:latin typeface="+mn-lt"/>
                          <a:ea typeface="黑体" panose="02010609060101010101" pitchFamily="49" charset="-122"/>
                        </a:rPr>
                        <a:t>字节</a:t>
                      </a:r>
                      <a:endParaRPr lang="zh-CN" altLang="en-US" sz="1600" dirty="0">
                        <a:latin typeface="+mn-lt"/>
                        <a:ea typeface="黑体" panose="02010609060101010101" pitchFamily="49" charset="-122"/>
                      </a:endParaRPr>
                    </a:p>
                  </a:txBody>
                  <a:tcPr anchor="ctr">
                    <a:solidFill>
                      <a:srgbClr val="FFFF00"/>
                    </a:solidFill>
                  </a:tcPr>
                </a:tc>
                <a:tc>
                  <a:txBody>
                    <a:bodyPr/>
                    <a:lstStyle/>
                    <a:p>
                      <a:pPr algn="ctr">
                        <a:lnSpc>
                          <a:spcPct val="150000"/>
                        </a:lnSpc>
                      </a:pPr>
                      <a:r>
                        <a:rPr lang="zh-CN" altLang="en-US" sz="1600" dirty="0" smtClean="0">
                          <a:latin typeface="+mn-lt"/>
                          <a:ea typeface="黑体" panose="02010609060101010101" pitchFamily="49" charset="-122"/>
                        </a:rPr>
                        <a:t>描述</a:t>
                      </a:r>
                      <a:endParaRPr lang="zh-CN" altLang="en-US" sz="1600" dirty="0">
                        <a:latin typeface="+mn-lt"/>
                        <a:ea typeface="黑体" panose="02010609060101010101" pitchFamily="49" charset="-122"/>
                      </a:endParaRPr>
                    </a:p>
                  </a:txBody>
                  <a:tcPr anchor="ctr">
                    <a:solidFill>
                      <a:srgbClr val="FFFF00"/>
                    </a:solidFill>
                  </a:tcPr>
                </a:tc>
              </a:tr>
              <a:tr h="228439">
                <a:tc>
                  <a:txBody>
                    <a:bodyPr/>
                    <a:lstStyle/>
                    <a:p>
                      <a:pPr algn="ctr">
                        <a:lnSpc>
                          <a:spcPct val="150000"/>
                        </a:lnSpc>
                      </a:pPr>
                      <a:r>
                        <a:rPr lang="zh-CN" altLang="en-US" sz="1200" dirty="0" smtClean="0">
                          <a:latin typeface="+mn-lt"/>
                          <a:ea typeface="黑体" panose="02010609060101010101" pitchFamily="49" charset="-122"/>
                        </a:rPr>
                        <a:t>版本</a:t>
                      </a:r>
                      <a:endParaRPr lang="zh-CN" altLang="en-US" sz="1200" dirty="0">
                        <a:latin typeface="+mn-lt"/>
                        <a:ea typeface="黑体" panose="02010609060101010101" pitchFamily="49" charset="-122"/>
                      </a:endParaRPr>
                    </a:p>
                  </a:txBody>
                  <a:tcPr anchor="ctr">
                    <a:noFill/>
                  </a:tcPr>
                </a:tc>
                <a:tc>
                  <a:txBody>
                    <a:bodyPr/>
                    <a:lstStyle/>
                    <a:p>
                      <a:pPr algn="ctr">
                        <a:lnSpc>
                          <a:spcPct val="150000"/>
                        </a:lnSpc>
                      </a:pPr>
                      <a:r>
                        <a:rPr lang="en-US" altLang="zh-CN" sz="1200" dirty="0" smtClean="0">
                          <a:latin typeface="+mn-lt"/>
                          <a:ea typeface="黑体" panose="02010609060101010101" pitchFamily="49" charset="-122"/>
                        </a:rPr>
                        <a:t>4</a:t>
                      </a:r>
                      <a:endParaRPr lang="zh-CN" altLang="en-US" sz="1200" dirty="0">
                        <a:latin typeface="+mn-lt"/>
                        <a:ea typeface="黑体" panose="02010609060101010101" pitchFamily="49" charset="-122"/>
                      </a:endParaRPr>
                    </a:p>
                  </a:txBody>
                  <a:tcPr anchor="ctr">
                    <a:noFill/>
                  </a:tcPr>
                </a:tc>
                <a:tc>
                  <a:txBody>
                    <a:bodyPr/>
                    <a:lstStyle/>
                    <a:p>
                      <a:pPr algn="ctr">
                        <a:lnSpc>
                          <a:spcPct val="150000"/>
                        </a:lnSpc>
                      </a:pPr>
                      <a:r>
                        <a:rPr lang="zh-CN" altLang="en-US" sz="1200" dirty="0" smtClean="0">
                          <a:latin typeface="+mn-lt"/>
                          <a:ea typeface="黑体" panose="02010609060101010101" pitchFamily="49" charset="-122"/>
                        </a:rPr>
                        <a:t>明确这笔交易参照的规则</a:t>
                      </a:r>
                      <a:endParaRPr lang="zh-CN" altLang="en-US" sz="1200" dirty="0">
                        <a:latin typeface="+mn-lt"/>
                        <a:ea typeface="黑体" panose="02010609060101010101" pitchFamily="49" charset="-122"/>
                      </a:endParaRPr>
                    </a:p>
                  </a:txBody>
                  <a:tcPr anchor="ctr">
                    <a:noFill/>
                  </a:tcPr>
                </a:tc>
              </a:tr>
              <a:tr h="282190">
                <a:tc>
                  <a:txBody>
                    <a:bodyPr/>
                    <a:lstStyle/>
                    <a:p>
                      <a:pPr algn="ctr">
                        <a:lnSpc>
                          <a:spcPct val="150000"/>
                        </a:lnSpc>
                      </a:pPr>
                      <a:r>
                        <a:rPr lang="zh-CN" altLang="en-US" sz="1200" dirty="0" smtClean="0">
                          <a:latin typeface="+mn-lt"/>
                          <a:ea typeface="黑体" panose="02010609060101010101" pitchFamily="49" charset="-122"/>
                        </a:rPr>
                        <a:t>输入数量</a:t>
                      </a:r>
                      <a:endParaRPr lang="en-US" altLang="zh-CN" sz="1200" dirty="0" smtClean="0">
                        <a:latin typeface="+mn-lt"/>
                        <a:ea typeface="黑体" panose="02010609060101010101" pitchFamily="49" charset="-122"/>
                      </a:endParaRPr>
                    </a:p>
                  </a:txBody>
                  <a:tcPr anchor="ctr">
                    <a:noFill/>
                  </a:tcPr>
                </a:tc>
                <a:tc>
                  <a:txBody>
                    <a:bodyPr/>
                    <a:lstStyle/>
                    <a:p>
                      <a:pPr algn="ctr">
                        <a:lnSpc>
                          <a:spcPct val="150000"/>
                        </a:lnSpc>
                      </a:pPr>
                      <a:r>
                        <a:rPr lang="en-US" altLang="zh-CN" sz="1200" dirty="0" smtClean="0">
                          <a:latin typeface="+mn-lt"/>
                          <a:ea typeface="黑体" panose="02010609060101010101" pitchFamily="49" charset="-122"/>
                        </a:rPr>
                        <a:t>1-9</a:t>
                      </a:r>
                    </a:p>
                  </a:txBody>
                  <a:tcPr anchor="ctr">
                    <a:noFill/>
                  </a:tcPr>
                </a:tc>
                <a:tc>
                  <a:txBody>
                    <a:bodyPr/>
                    <a:lstStyle/>
                    <a:p>
                      <a:pPr marL="0" algn="ctr" defTabSz="914400" rtl="0" eaLnBrk="1" fontAlgn="ctr" latinLnBrk="0" hangingPunct="1">
                        <a:lnSpc>
                          <a:spcPct val="150000"/>
                        </a:lnSpc>
                      </a:pPr>
                      <a:r>
                        <a:rPr lang="zh-CN" altLang="en-US" sz="1200" kern="1200" dirty="0" smtClean="0">
                          <a:solidFill>
                            <a:schemeClr val="tx1"/>
                          </a:solidFill>
                          <a:latin typeface="+mn-lt"/>
                          <a:ea typeface="黑体" panose="02010609060101010101" pitchFamily="49" charset="-122"/>
                          <a:cs typeface="+mn-cs"/>
                        </a:rPr>
                        <a:t>包含交易</a:t>
                      </a:r>
                      <a:r>
                        <a:rPr lang="zh-CN" altLang="en-US" sz="1200" kern="1200" dirty="0">
                          <a:solidFill>
                            <a:schemeClr val="tx1"/>
                          </a:solidFill>
                          <a:latin typeface="+mn-lt"/>
                          <a:ea typeface="黑体" panose="02010609060101010101" pitchFamily="49" charset="-122"/>
                          <a:cs typeface="+mn-cs"/>
                        </a:rPr>
                        <a:t>输入数量</a:t>
                      </a:r>
                    </a:p>
                  </a:txBody>
                  <a:tcPr marL="76200" marR="76200" marT="76200" marB="76200" anchor="ctr">
                    <a:noFill/>
                  </a:tcPr>
                </a:tc>
              </a:tr>
              <a:tr h="282190">
                <a:tc>
                  <a:txBody>
                    <a:bodyPr/>
                    <a:lstStyle/>
                    <a:p>
                      <a:pPr marL="0" algn="ctr" defTabSz="914400" rtl="0" eaLnBrk="1" fontAlgn="ctr" latinLnBrk="0" hangingPunct="1">
                        <a:lnSpc>
                          <a:spcPct val="150000"/>
                        </a:lnSpc>
                      </a:pPr>
                      <a:r>
                        <a:rPr lang="zh-CN" altLang="en-US" sz="1200" kern="1200" dirty="0" smtClean="0">
                          <a:solidFill>
                            <a:schemeClr val="tx1"/>
                          </a:solidFill>
                          <a:latin typeface="+mn-lt"/>
                          <a:ea typeface="黑体" panose="02010609060101010101" pitchFamily="49" charset="-122"/>
                          <a:cs typeface="+mn-cs"/>
                        </a:rPr>
                        <a:t>输入列表</a:t>
                      </a:r>
                      <a:endParaRPr lang="zh-CN" altLang="en-US" sz="12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lnSpc>
                          <a:spcPct val="150000"/>
                        </a:lnSpc>
                      </a:pPr>
                      <a:r>
                        <a:rPr lang="zh-CN" altLang="en-US" sz="1200" kern="1200" dirty="0" smtClean="0">
                          <a:solidFill>
                            <a:schemeClr val="tx1"/>
                          </a:solidFill>
                          <a:latin typeface="+mn-lt"/>
                          <a:ea typeface="黑体" panose="02010609060101010101" pitchFamily="49" charset="-122"/>
                          <a:cs typeface="+mn-cs"/>
                        </a:rPr>
                        <a:t>不定</a:t>
                      </a:r>
                      <a:endParaRPr lang="zh-CN" altLang="en-US" sz="12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lnSpc>
                          <a:spcPct val="150000"/>
                        </a:lnSpc>
                      </a:pPr>
                      <a:r>
                        <a:rPr lang="zh-CN" altLang="en-US" sz="1200" kern="1200" dirty="0">
                          <a:solidFill>
                            <a:schemeClr val="tx1"/>
                          </a:solidFill>
                          <a:latin typeface="+mn-lt"/>
                          <a:ea typeface="黑体" panose="02010609060101010101" pitchFamily="49" charset="-122"/>
                          <a:cs typeface="+mn-cs"/>
                        </a:rPr>
                        <a:t>一个或多个交易输入</a:t>
                      </a:r>
                    </a:p>
                  </a:txBody>
                  <a:tcPr marL="76200" marR="76200" marT="76200" marB="76200" anchor="ctr">
                    <a:noFill/>
                  </a:tcPr>
                </a:tc>
              </a:tr>
              <a:tr h="228439">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lang="zh-CN" altLang="en-US" sz="1200" dirty="0" smtClean="0">
                          <a:latin typeface="+mn-lt"/>
                          <a:ea typeface="黑体" panose="02010609060101010101" pitchFamily="49" charset="-122"/>
                        </a:rPr>
                        <a:t>输出数量</a:t>
                      </a:r>
                      <a:endParaRPr lang="en-US" altLang="zh-CN" sz="1200" dirty="0" smtClean="0">
                        <a:latin typeface="+mn-lt"/>
                        <a:ea typeface="黑体" panose="02010609060101010101" pitchFamily="49" charset="-122"/>
                      </a:endParaRPr>
                    </a:p>
                  </a:txBody>
                  <a:tcPr anchor="ctr">
                    <a:noFill/>
                  </a:tcPr>
                </a:tc>
                <a:tc>
                  <a:txBody>
                    <a:bodyPr/>
                    <a:lstStyle/>
                    <a:p>
                      <a:pPr marL="0" algn="ctr" defTabSz="914400" rtl="0" eaLnBrk="1" fontAlgn="ctr" latinLnBrk="0" hangingPunct="1">
                        <a:lnSpc>
                          <a:spcPct val="150000"/>
                        </a:lnSpc>
                      </a:pPr>
                      <a:r>
                        <a:rPr lang="en-US" altLang="zh-CN" sz="1200" kern="1200" dirty="0" smtClean="0">
                          <a:solidFill>
                            <a:schemeClr val="tx1"/>
                          </a:solidFill>
                          <a:latin typeface="+mn-lt"/>
                          <a:ea typeface="黑体" panose="02010609060101010101" pitchFamily="49" charset="-122"/>
                          <a:cs typeface="+mn-cs"/>
                        </a:rPr>
                        <a:t>1-9</a:t>
                      </a:r>
                      <a:endParaRPr lang="zh-CN" altLang="en-US" sz="12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lnSpc>
                          <a:spcPct val="150000"/>
                        </a:lnSpc>
                      </a:pPr>
                      <a:r>
                        <a:rPr lang="zh-CN" altLang="en-US" sz="1200" kern="1200" dirty="0" smtClean="0">
                          <a:solidFill>
                            <a:schemeClr val="tx1"/>
                          </a:solidFill>
                          <a:latin typeface="+mn-lt"/>
                          <a:ea typeface="黑体" panose="02010609060101010101" pitchFamily="49" charset="-122"/>
                          <a:cs typeface="+mn-cs"/>
                        </a:rPr>
                        <a:t>包含交易输出数量</a:t>
                      </a:r>
                      <a:endParaRPr lang="zh-CN" altLang="en-US" sz="1200" kern="1200" dirty="0">
                        <a:solidFill>
                          <a:schemeClr val="tx1"/>
                        </a:solidFill>
                        <a:latin typeface="+mn-lt"/>
                        <a:ea typeface="黑体" panose="02010609060101010101" pitchFamily="49" charset="-122"/>
                        <a:cs typeface="+mn-cs"/>
                      </a:endParaRPr>
                    </a:p>
                  </a:txBody>
                  <a:tcPr anchor="ctr">
                    <a:noFill/>
                  </a:tcPr>
                </a:tc>
              </a:tr>
              <a:tr h="228439">
                <a:tc>
                  <a:txBody>
                    <a:bodyPr/>
                    <a:lstStyle/>
                    <a:p>
                      <a:pPr marL="0" algn="ctr" defTabSz="914400" rtl="0" eaLnBrk="1" fontAlgn="ctr" latinLnBrk="0" hangingPunct="1">
                        <a:lnSpc>
                          <a:spcPct val="150000"/>
                        </a:lnSpc>
                      </a:pPr>
                      <a:r>
                        <a:rPr lang="zh-CN" altLang="en-US" sz="1200" kern="1200" dirty="0" smtClean="0">
                          <a:solidFill>
                            <a:schemeClr val="tx1"/>
                          </a:solidFill>
                          <a:latin typeface="+mn-lt"/>
                          <a:ea typeface="黑体" panose="02010609060101010101" pitchFamily="49" charset="-122"/>
                          <a:cs typeface="+mn-cs"/>
                        </a:rPr>
                        <a:t>输出列表</a:t>
                      </a:r>
                      <a:endParaRPr lang="zh-CN" altLang="en-US" sz="12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lnSpc>
                          <a:spcPct val="150000"/>
                        </a:lnSpc>
                      </a:pPr>
                      <a:r>
                        <a:rPr lang="zh-CN" altLang="en-US" sz="1200" kern="1200" dirty="0" smtClean="0">
                          <a:solidFill>
                            <a:schemeClr val="tx1"/>
                          </a:solidFill>
                          <a:latin typeface="+mn-lt"/>
                          <a:ea typeface="黑体" panose="02010609060101010101" pitchFamily="49" charset="-122"/>
                          <a:cs typeface="+mn-cs"/>
                        </a:rPr>
                        <a:t>不定</a:t>
                      </a:r>
                      <a:endParaRPr lang="zh-CN" altLang="en-US" sz="12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lnSpc>
                          <a:spcPct val="150000"/>
                        </a:lnSpc>
                      </a:pPr>
                      <a:r>
                        <a:rPr lang="zh-CN" altLang="en-US" sz="1200" kern="1200" dirty="0" smtClean="0">
                          <a:solidFill>
                            <a:schemeClr val="tx1"/>
                          </a:solidFill>
                          <a:latin typeface="+mn-lt"/>
                          <a:ea typeface="黑体" panose="02010609060101010101" pitchFamily="49" charset="-122"/>
                          <a:cs typeface="+mn-cs"/>
                        </a:rPr>
                        <a:t>一个或多个交易输出</a:t>
                      </a:r>
                      <a:endParaRPr lang="zh-CN" altLang="en-US" sz="1200" kern="1200" dirty="0">
                        <a:solidFill>
                          <a:schemeClr val="tx1"/>
                        </a:solidFill>
                        <a:latin typeface="+mn-lt"/>
                        <a:ea typeface="黑体" panose="02010609060101010101" pitchFamily="49" charset="-122"/>
                        <a:cs typeface="+mn-cs"/>
                      </a:endParaRPr>
                    </a:p>
                  </a:txBody>
                  <a:tcPr anchor="ctr">
                    <a:noFill/>
                  </a:tcPr>
                </a:tc>
              </a:tr>
              <a:tr h="228439">
                <a:tc>
                  <a:txBody>
                    <a:bodyPr/>
                    <a:lstStyle/>
                    <a:p>
                      <a:pPr marL="0" algn="ctr" defTabSz="914400" rtl="0" eaLnBrk="1" fontAlgn="ctr" latinLnBrk="0" hangingPunct="1">
                        <a:lnSpc>
                          <a:spcPct val="150000"/>
                        </a:lnSpc>
                      </a:pPr>
                      <a:r>
                        <a:rPr lang="zh-CN" altLang="en-US" sz="1200" kern="1200" dirty="0" smtClean="0">
                          <a:solidFill>
                            <a:schemeClr val="tx1"/>
                          </a:solidFill>
                          <a:latin typeface="+mn-lt"/>
                          <a:ea typeface="黑体" panose="02010609060101010101" pitchFamily="49" charset="-122"/>
                          <a:cs typeface="+mn-cs"/>
                        </a:rPr>
                        <a:t>锁定时间</a:t>
                      </a:r>
                      <a:endParaRPr lang="zh-CN" altLang="en-US" sz="12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lnSpc>
                          <a:spcPct val="150000"/>
                        </a:lnSpc>
                      </a:pPr>
                      <a:r>
                        <a:rPr lang="en-US" altLang="zh-CN" sz="1200" kern="1200" dirty="0" smtClean="0">
                          <a:solidFill>
                            <a:schemeClr val="tx1"/>
                          </a:solidFill>
                          <a:latin typeface="+mn-lt"/>
                          <a:ea typeface="黑体" panose="02010609060101010101" pitchFamily="49" charset="-122"/>
                          <a:cs typeface="+mn-cs"/>
                        </a:rPr>
                        <a:t>4</a:t>
                      </a:r>
                      <a:endParaRPr lang="zh-CN" altLang="en-US" sz="12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lnSpc>
                          <a:spcPct val="150000"/>
                        </a:lnSpc>
                      </a:pPr>
                      <a:r>
                        <a:rPr lang="zh-CN" altLang="en-US" sz="1200" kern="1200" dirty="0" smtClean="0">
                          <a:solidFill>
                            <a:schemeClr val="tx1"/>
                          </a:solidFill>
                          <a:latin typeface="+mn-lt"/>
                          <a:ea typeface="黑体" panose="02010609060101010101" pitchFamily="49" charset="-122"/>
                          <a:cs typeface="+mn-cs"/>
                        </a:rPr>
                        <a:t>一个区块号或</a:t>
                      </a:r>
                      <a:r>
                        <a:rPr lang="en-US" altLang="zh-CN" sz="1200" kern="1200" dirty="0" smtClean="0">
                          <a:solidFill>
                            <a:schemeClr val="tx1"/>
                          </a:solidFill>
                          <a:latin typeface="+mn-lt"/>
                          <a:ea typeface="黑体" panose="02010609060101010101" pitchFamily="49" charset="-122"/>
                          <a:cs typeface="+mn-cs"/>
                        </a:rPr>
                        <a:t>UNIX</a:t>
                      </a:r>
                      <a:r>
                        <a:rPr lang="zh-CN" altLang="en-US" sz="1200" kern="1200" dirty="0" smtClean="0">
                          <a:solidFill>
                            <a:schemeClr val="tx1"/>
                          </a:solidFill>
                          <a:latin typeface="+mn-lt"/>
                          <a:ea typeface="黑体" panose="02010609060101010101" pitchFamily="49" charset="-122"/>
                          <a:cs typeface="+mn-cs"/>
                        </a:rPr>
                        <a:t>时间戳</a:t>
                      </a:r>
                    </a:p>
                  </a:txBody>
                  <a:tcPr anchor="ctr">
                    <a:no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913399100"/>
              </p:ext>
            </p:extLst>
          </p:nvPr>
        </p:nvGraphicFramePr>
        <p:xfrm>
          <a:off x="4201761" y="1186728"/>
          <a:ext cx="4752528" cy="2651760"/>
        </p:xfrm>
        <a:graphic>
          <a:graphicData uri="http://schemas.openxmlformats.org/drawingml/2006/table">
            <a:tbl>
              <a:tblPr firstRow="1" bandRow="1">
                <a:tableStyleId>{5940675A-B579-460E-94D1-54222C63F5DA}</a:tableStyleId>
              </a:tblPr>
              <a:tblGrid>
                <a:gridCol w="1031628"/>
                <a:gridCol w="607559"/>
                <a:gridCol w="3113341"/>
              </a:tblGrid>
              <a:tr h="228439">
                <a:tc>
                  <a:txBody>
                    <a:bodyPr/>
                    <a:lstStyle/>
                    <a:p>
                      <a:pPr algn="ctr"/>
                      <a:r>
                        <a:rPr lang="zh-CN" altLang="en-US" sz="1400" dirty="0" smtClean="0">
                          <a:latin typeface="+mn-lt"/>
                          <a:ea typeface="黑体" panose="02010609060101010101" pitchFamily="49" charset="-122"/>
                        </a:rPr>
                        <a:t>字段</a:t>
                      </a:r>
                      <a:endParaRPr lang="zh-CN" altLang="en-US" sz="1400" dirty="0">
                        <a:latin typeface="+mn-lt"/>
                        <a:ea typeface="黑体" panose="02010609060101010101" pitchFamily="49" charset="-122"/>
                      </a:endParaRPr>
                    </a:p>
                  </a:txBody>
                  <a:tcPr anchor="ctr">
                    <a:solidFill>
                      <a:srgbClr val="FFFF00"/>
                    </a:solidFill>
                  </a:tcPr>
                </a:tc>
                <a:tc>
                  <a:txBody>
                    <a:bodyPr/>
                    <a:lstStyle/>
                    <a:p>
                      <a:pPr algn="ctr"/>
                      <a:r>
                        <a:rPr lang="zh-CN" altLang="en-US" sz="1400" dirty="0" smtClean="0">
                          <a:latin typeface="+mn-lt"/>
                          <a:ea typeface="黑体" panose="02010609060101010101" pitchFamily="49" charset="-122"/>
                        </a:rPr>
                        <a:t>字节</a:t>
                      </a:r>
                      <a:endParaRPr lang="zh-CN" altLang="en-US" sz="1400" dirty="0">
                        <a:latin typeface="+mn-lt"/>
                        <a:ea typeface="黑体" panose="02010609060101010101" pitchFamily="49" charset="-122"/>
                      </a:endParaRPr>
                    </a:p>
                  </a:txBody>
                  <a:tcPr anchor="ctr">
                    <a:solidFill>
                      <a:srgbClr val="FFFF00"/>
                    </a:solidFill>
                  </a:tcPr>
                </a:tc>
                <a:tc>
                  <a:txBody>
                    <a:bodyPr/>
                    <a:lstStyle/>
                    <a:p>
                      <a:pPr algn="ctr"/>
                      <a:r>
                        <a:rPr lang="zh-CN" altLang="en-US" sz="1400" dirty="0" smtClean="0">
                          <a:latin typeface="+mn-lt"/>
                          <a:ea typeface="黑体" panose="02010609060101010101" pitchFamily="49" charset="-122"/>
                        </a:rPr>
                        <a:t>描述</a:t>
                      </a:r>
                      <a:endParaRPr lang="zh-CN" altLang="en-US" sz="1400" dirty="0">
                        <a:latin typeface="+mn-lt"/>
                        <a:ea typeface="黑体" panose="02010609060101010101" pitchFamily="49" charset="-122"/>
                      </a:endParaRPr>
                    </a:p>
                  </a:txBody>
                  <a:tcPr anchor="ctr">
                    <a:solidFill>
                      <a:srgbClr val="FFFF00"/>
                    </a:solidFill>
                  </a:tcPr>
                </a:tc>
              </a:tr>
              <a:tr h="228439">
                <a:tc>
                  <a:txBody>
                    <a:bodyPr/>
                    <a:lstStyle/>
                    <a:p>
                      <a:pPr algn="ctr"/>
                      <a:r>
                        <a:rPr lang="zh-CN" altLang="en-US" sz="1400" dirty="0" smtClean="0">
                          <a:latin typeface="+mn-lt"/>
                          <a:ea typeface="黑体" panose="02010609060101010101" pitchFamily="49" charset="-122"/>
                        </a:rPr>
                        <a:t>交易哈希值</a:t>
                      </a:r>
                      <a:endParaRPr lang="zh-CN" altLang="en-US" sz="1400" dirty="0">
                        <a:latin typeface="+mn-lt"/>
                        <a:ea typeface="黑体" panose="02010609060101010101" pitchFamily="49" charset="-122"/>
                      </a:endParaRPr>
                    </a:p>
                  </a:txBody>
                  <a:tcPr anchor="ctr">
                    <a:noFill/>
                  </a:tcPr>
                </a:tc>
                <a:tc>
                  <a:txBody>
                    <a:bodyPr/>
                    <a:lstStyle/>
                    <a:p>
                      <a:pPr algn="ctr"/>
                      <a:r>
                        <a:rPr lang="en-US" altLang="zh-CN" sz="1400" dirty="0" smtClean="0">
                          <a:latin typeface="+mn-lt"/>
                          <a:ea typeface="黑体" panose="02010609060101010101" pitchFamily="49" charset="-122"/>
                        </a:rPr>
                        <a:t>32</a:t>
                      </a:r>
                      <a:endParaRPr lang="zh-CN" altLang="en-US" sz="1400" dirty="0">
                        <a:latin typeface="+mn-lt"/>
                        <a:ea typeface="黑体" panose="02010609060101010101" pitchFamily="49" charset="-122"/>
                      </a:endParaRPr>
                    </a:p>
                  </a:txBody>
                  <a:tcPr anchor="ctr">
                    <a:noFill/>
                  </a:tcPr>
                </a:tc>
                <a:tc>
                  <a:txBody>
                    <a:bodyPr/>
                    <a:lstStyle/>
                    <a:p>
                      <a:pPr algn="ctr"/>
                      <a:r>
                        <a:rPr lang="zh-CN" altLang="en-US" sz="1400" dirty="0" smtClean="0">
                          <a:latin typeface="+mn-lt"/>
                          <a:ea typeface="黑体" panose="02010609060101010101" pitchFamily="49" charset="-122"/>
                        </a:rPr>
                        <a:t>指向被花费的</a:t>
                      </a:r>
                      <a:r>
                        <a:rPr lang="en-US" altLang="zh-CN" sz="1400" dirty="0" smtClean="0">
                          <a:latin typeface="+mn-lt"/>
                          <a:ea typeface="黑体" panose="02010609060101010101" pitchFamily="49" charset="-122"/>
                        </a:rPr>
                        <a:t>UTXO</a:t>
                      </a:r>
                      <a:r>
                        <a:rPr lang="zh-CN" altLang="en-US" sz="1400" dirty="0" smtClean="0">
                          <a:latin typeface="+mn-lt"/>
                          <a:ea typeface="黑体" panose="02010609060101010101" pitchFamily="49" charset="-122"/>
                        </a:rPr>
                        <a:t>所在的交易哈希指针</a:t>
                      </a:r>
                    </a:p>
                  </a:txBody>
                  <a:tcPr anchor="ctr">
                    <a:noFill/>
                  </a:tcPr>
                </a:tc>
              </a:tr>
              <a:tr h="282190">
                <a:tc>
                  <a:txBody>
                    <a:bodyPr/>
                    <a:lstStyle/>
                    <a:p>
                      <a:pPr algn="ctr"/>
                      <a:r>
                        <a:rPr lang="zh-CN" altLang="en-US" sz="1400" dirty="0" smtClean="0">
                          <a:latin typeface="+mn-lt"/>
                          <a:ea typeface="黑体" panose="02010609060101010101" pitchFamily="49" charset="-122"/>
                        </a:rPr>
                        <a:t>输出索引</a:t>
                      </a:r>
                      <a:endParaRPr lang="en-US" altLang="zh-CN" sz="1400" dirty="0" smtClean="0">
                        <a:latin typeface="+mn-lt"/>
                        <a:ea typeface="黑体" panose="02010609060101010101" pitchFamily="49" charset="-122"/>
                      </a:endParaRPr>
                    </a:p>
                  </a:txBody>
                  <a:tcPr anchor="ctr">
                    <a:noFill/>
                  </a:tcPr>
                </a:tc>
                <a:tc>
                  <a:txBody>
                    <a:bodyPr/>
                    <a:lstStyle/>
                    <a:p>
                      <a:pPr algn="ctr"/>
                      <a:r>
                        <a:rPr lang="en-US" altLang="zh-CN" sz="1400" dirty="0" smtClean="0">
                          <a:latin typeface="+mn-lt"/>
                          <a:ea typeface="黑体" panose="02010609060101010101" pitchFamily="49" charset="-122"/>
                        </a:rPr>
                        <a:t>4</a:t>
                      </a:r>
                    </a:p>
                  </a:txBody>
                  <a:tcPr anchor="ctr">
                    <a:noFill/>
                  </a:tcPr>
                </a:tc>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被花费的</a:t>
                      </a:r>
                      <a:r>
                        <a:rPr lang="en-US" altLang="zh-CN" sz="1400" kern="1200" dirty="0" smtClean="0">
                          <a:solidFill>
                            <a:schemeClr val="tx1"/>
                          </a:solidFill>
                          <a:latin typeface="+mn-lt"/>
                          <a:ea typeface="黑体" panose="02010609060101010101" pitchFamily="49" charset="-122"/>
                          <a:cs typeface="+mn-cs"/>
                        </a:rPr>
                        <a:t>UTXO</a:t>
                      </a:r>
                      <a:r>
                        <a:rPr lang="zh-CN" altLang="en-US" sz="1400" kern="1200" dirty="0" smtClean="0">
                          <a:solidFill>
                            <a:schemeClr val="tx1"/>
                          </a:solidFill>
                          <a:latin typeface="+mn-lt"/>
                          <a:ea typeface="黑体" panose="02010609060101010101" pitchFamily="49" charset="-122"/>
                          <a:cs typeface="+mn-cs"/>
                        </a:rPr>
                        <a:t>的索引号，第一个是</a:t>
                      </a:r>
                      <a:r>
                        <a:rPr lang="en-US" altLang="zh-CN" sz="1400" kern="1200" dirty="0" smtClean="0">
                          <a:solidFill>
                            <a:schemeClr val="tx1"/>
                          </a:solidFill>
                          <a:latin typeface="+mn-lt"/>
                          <a:ea typeface="黑体" panose="02010609060101010101" pitchFamily="49" charset="-122"/>
                          <a:cs typeface="+mn-cs"/>
                        </a:rPr>
                        <a:t>0</a:t>
                      </a:r>
                      <a:endParaRPr lang="zh-CN" altLang="en-US" sz="1400" kern="1200" dirty="0">
                        <a:solidFill>
                          <a:schemeClr val="tx1"/>
                        </a:solidFill>
                        <a:latin typeface="+mn-lt"/>
                        <a:ea typeface="黑体" panose="02010609060101010101" pitchFamily="49" charset="-122"/>
                        <a:cs typeface="+mn-cs"/>
                      </a:endParaRPr>
                    </a:p>
                  </a:txBody>
                  <a:tcPr marL="76200" marR="76200" marT="76200" marB="76200" anchor="ctr">
                    <a:noFill/>
                  </a:tcPr>
                </a:tc>
              </a:tr>
              <a:tr h="282190">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解锁脚本大小</a:t>
                      </a:r>
                      <a:endParaRPr lang="zh-CN" altLang="en-US" sz="14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r>
                        <a:rPr lang="en-US" altLang="zh-CN" sz="1400" kern="1200" dirty="0" smtClean="0">
                          <a:solidFill>
                            <a:schemeClr val="tx1"/>
                          </a:solidFill>
                          <a:latin typeface="+mn-lt"/>
                          <a:ea typeface="黑体" panose="02010609060101010101" pitchFamily="49" charset="-122"/>
                          <a:cs typeface="+mn-cs"/>
                        </a:rPr>
                        <a:t>1-9</a:t>
                      </a:r>
                      <a:endParaRPr lang="zh-CN" altLang="en-US" sz="14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用字节表示的后面的解锁脚本长度</a:t>
                      </a:r>
                      <a:endParaRPr lang="zh-CN" altLang="en-US" sz="1400" kern="1200" dirty="0">
                        <a:solidFill>
                          <a:schemeClr val="tx1"/>
                        </a:solidFill>
                        <a:latin typeface="+mn-lt"/>
                        <a:ea typeface="黑体" panose="02010609060101010101" pitchFamily="49" charset="-122"/>
                        <a:cs typeface="+mn-cs"/>
                      </a:endParaRPr>
                    </a:p>
                  </a:txBody>
                  <a:tcPr marL="76200" marR="76200" marT="76200" marB="76200" anchor="ctr">
                    <a:noFill/>
                  </a:tcPr>
                </a:tc>
              </a:tr>
              <a:tr h="228439">
                <a:tc>
                  <a:txBody>
                    <a:bodyPr/>
                    <a:lstStyle/>
                    <a:p>
                      <a:pPr marL="0" algn="ctr" defTabSz="914400" rtl="0" eaLnBrk="1" fontAlgn="ctr" latinLnBrk="0" hangingPunct="1"/>
                      <a:r>
                        <a:rPr lang="zh-CN" altLang="en-US" sz="1400" kern="1200" dirty="0">
                          <a:solidFill>
                            <a:schemeClr val="tx1"/>
                          </a:solidFill>
                          <a:latin typeface="+mn-lt"/>
                          <a:ea typeface="黑体" panose="02010609060101010101" pitchFamily="49" charset="-122"/>
                          <a:cs typeface="+mn-cs"/>
                        </a:rPr>
                        <a:t>解锁脚本</a:t>
                      </a:r>
                    </a:p>
                  </a:txBody>
                  <a:tcPr marL="76200" marR="76200" marT="76200" marB="76200" anchor="ctr">
                    <a:noFill/>
                  </a:tcPr>
                </a:tc>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不定</a:t>
                      </a:r>
                      <a:endParaRPr lang="zh-CN" altLang="en-US" sz="14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满足</a:t>
                      </a:r>
                      <a:r>
                        <a:rPr lang="en-US" altLang="zh-CN" sz="1400" kern="1200" dirty="0" smtClean="0">
                          <a:solidFill>
                            <a:schemeClr val="tx1"/>
                          </a:solidFill>
                          <a:latin typeface="+mn-lt"/>
                          <a:ea typeface="黑体" panose="02010609060101010101" pitchFamily="49" charset="-122"/>
                          <a:cs typeface="+mn-cs"/>
                        </a:rPr>
                        <a:t>UTXO</a:t>
                      </a:r>
                      <a:r>
                        <a:rPr lang="zh-CN" altLang="en-US" sz="1400" kern="1200" dirty="0" smtClean="0">
                          <a:solidFill>
                            <a:schemeClr val="tx1"/>
                          </a:solidFill>
                          <a:latin typeface="+mn-lt"/>
                          <a:ea typeface="黑体" panose="02010609060101010101" pitchFamily="49" charset="-122"/>
                          <a:cs typeface="+mn-cs"/>
                        </a:rPr>
                        <a:t>解锁脚本条件的脚本</a:t>
                      </a:r>
                    </a:p>
                  </a:txBody>
                  <a:tcPr anchor="ctr">
                    <a:noFill/>
                  </a:tcPr>
                </a:tc>
              </a:tr>
              <a:tr h="228439">
                <a:tc>
                  <a:txBody>
                    <a:bodyPr/>
                    <a:lstStyle/>
                    <a:p>
                      <a:pPr marL="0" algn="ctr" defTabSz="914400" rtl="0" eaLnBrk="1" fontAlgn="ctr" latinLnBrk="0" hangingPunct="1"/>
                      <a:r>
                        <a:rPr lang="zh-CN" altLang="en-US" sz="1400" kern="1200" dirty="0">
                          <a:solidFill>
                            <a:schemeClr val="tx1"/>
                          </a:solidFill>
                          <a:latin typeface="+mn-lt"/>
                          <a:ea typeface="黑体" panose="02010609060101010101" pitchFamily="49" charset="-122"/>
                          <a:cs typeface="+mn-cs"/>
                        </a:rPr>
                        <a:t>序列号</a:t>
                      </a:r>
                    </a:p>
                  </a:txBody>
                  <a:tcPr marL="76200" marR="76200" marT="76200" marB="76200" anchor="ctr">
                    <a:noFill/>
                  </a:tcPr>
                </a:tc>
                <a:tc>
                  <a:txBody>
                    <a:bodyPr/>
                    <a:lstStyle/>
                    <a:p>
                      <a:pPr marL="0" algn="ctr" defTabSz="914400" rtl="0" eaLnBrk="1" fontAlgn="ctr" latinLnBrk="0" hangingPunct="1"/>
                      <a:r>
                        <a:rPr lang="en-US" altLang="zh-CN" sz="1400" kern="1200" dirty="0" smtClean="0">
                          <a:solidFill>
                            <a:schemeClr val="tx1"/>
                          </a:solidFill>
                          <a:latin typeface="+mn-lt"/>
                          <a:ea typeface="黑体" panose="02010609060101010101" pitchFamily="49" charset="-122"/>
                          <a:cs typeface="+mn-cs"/>
                        </a:rPr>
                        <a:t>4</a:t>
                      </a:r>
                      <a:endParaRPr lang="zh-CN" altLang="en-US" sz="14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目前未被使用的交易替换功能，设为</a:t>
                      </a:r>
                      <a:r>
                        <a:rPr lang="en-US" altLang="zh-CN" sz="1400" kern="1200" dirty="0" smtClean="0">
                          <a:solidFill>
                            <a:schemeClr val="tx1"/>
                          </a:solidFill>
                          <a:latin typeface="+mn-lt"/>
                          <a:ea typeface="黑体" panose="02010609060101010101" pitchFamily="49" charset="-122"/>
                          <a:cs typeface="+mn-cs"/>
                        </a:rPr>
                        <a:t>0xFFFFFFFF</a:t>
                      </a:r>
                    </a:p>
                  </a:txBody>
                  <a:tcPr anchor="ctr">
                    <a:noFill/>
                  </a:tcPr>
                </a:tc>
              </a:tr>
            </a:tbl>
          </a:graphicData>
        </a:graphic>
      </p:graphicFrame>
      <p:cxnSp>
        <p:nvCxnSpPr>
          <p:cNvPr id="8" name="肘形连接符 7"/>
          <p:cNvCxnSpPr>
            <a:stCxn id="6" idx="3"/>
            <a:endCxn id="7" idx="1"/>
          </p:cNvCxnSpPr>
          <p:nvPr/>
        </p:nvCxnSpPr>
        <p:spPr>
          <a:xfrm flipV="1">
            <a:off x="3918856" y="2512608"/>
            <a:ext cx="282905" cy="144401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a:graphicFrameLocks noGrp="1"/>
          </p:cNvGraphicFramePr>
          <p:nvPr>
            <p:extLst>
              <p:ext uri="{D42A27DB-BD31-4B8C-83A1-F6EECF244321}">
                <p14:modId xmlns:p14="http://schemas.microsoft.com/office/powerpoint/2010/main" val="3409956842"/>
              </p:ext>
            </p:extLst>
          </p:nvPr>
        </p:nvGraphicFramePr>
        <p:xfrm>
          <a:off x="4201761" y="4674841"/>
          <a:ext cx="4752528" cy="1554480"/>
        </p:xfrm>
        <a:graphic>
          <a:graphicData uri="http://schemas.openxmlformats.org/drawingml/2006/table">
            <a:tbl>
              <a:tblPr firstRow="1" bandRow="1">
                <a:tableStyleId>{5940675A-B579-460E-94D1-54222C63F5DA}</a:tableStyleId>
              </a:tblPr>
              <a:tblGrid>
                <a:gridCol w="1031628"/>
                <a:gridCol w="607559"/>
                <a:gridCol w="3113341"/>
              </a:tblGrid>
              <a:tr h="228439">
                <a:tc>
                  <a:txBody>
                    <a:bodyPr/>
                    <a:lstStyle/>
                    <a:p>
                      <a:pPr algn="ctr"/>
                      <a:r>
                        <a:rPr lang="zh-CN" altLang="en-US" sz="1400" dirty="0" smtClean="0">
                          <a:latin typeface="+mn-lt"/>
                          <a:ea typeface="黑体" panose="02010609060101010101" pitchFamily="49" charset="-122"/>
                        </a:rPr>
                        <a:t>字段</a:t>
                      </a:r>
                      <a:endParaRPr lang="zh-CN" altLang="en-US" sz="1400" dirty="0">
                        <a:latin typeface="+mn-lt"/>
                        <a:ea typeface="黑体" panose="02010609060101010101" pitchFamily="49" charset="-122"/>
                      </a:endParaRPr>
                    </a:p>
                  </a:txBody>
                  <a:tcPr anchor="ctr">
                    <a:solidFill>
                      <a:srgbClr val="FFFF00"/>
                    </a:solidFill>
                  </a:tcPr>
                </a:tc>
                <a:tc>
                  <a:txBody>
                    <a:bodyPr/>
                    <a:lstStyle/>
                    <a:p>
                      <a:pPr algn="ctr"/>
                      <a:r>
                        <a:rPr lang="zh-CN" altLang="en-US" sz="1400" dirty="0" smtClean="0">
                          <a:latin typeface="+mn-lt"/>
                          <a:ea typeface="黑体" panose="02010609060101010101" pitchFamily="49" charset="-122"/>
                        </a:rPr>
                        <a:t>字节</a:t>
                      </a:r>
                      <a:endParaRPr lang="zh-CN" altLang="en-US" sz="1400" dirty="0">
                        <a:latin typeface="+mn-lt"/>
                        <a:ea typeface="黑体" panose="02010609060101010101" pitchFamily="49" charset="-122"/>
                      </a:endParaRPr>
                    </a:p>
                  </a:txBody>
                  <a:tcPr anchor="ctr">
                    <a:solidFill>
                      <a:srgbClr val="FFFF00"/>
                    </a:solidFill>
                  </a:tcPr>
                </a:tc>
                <a:tc>
                  <a:txBody>
                    <a:bodyPr/>
                    <a:lstStyle/>
                    <a:p>
                      <a:pPr algn="ctr"/>
                      <a:r>
                        <a:rPr lang="zh-CN" altLang="en-US" sz="1400" dirty="0" smtClean="0">
                          <a:latin typeface="+mn-lt"/>
                          <a:ea typeface="黑体" panose="02010609060101010101" pitchFamily="49" charset="-122"/>
                        </a:rPr>
                        <a:t>描述</a:t>
                      </a:r>
                      <a:endParaRPr lang="zh-CN" altLang="en-US" sz="1400" dirty="0">
                        <a:latin typeface="+mn-lt"/>
                        <a:ea typeface="黑体" panose="02010609060101010101" pitchFamily="49" charset="-122"/>
                      </a:endParaRPr>
                    </a:p>
                  </a:txBody>
                  <a:tcPr anchor="ctr">
                    <a:solidFill>
                      <a:srgbClr val="FFFF00"/>
                    </a:solidFill>
                  </a:tcPr>
                </a:tc>
              </a:tr>
              <a:tr h="228439">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总量</a:t>
                      </a:r>
                      <a:endParaRPr lang="zh-CN" altLang="en-US" sz="14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en-US" altLang="zh-CN" sz="1400" kern="1200" dirty="0" smtClean="0">
                          <a:solidFill>
                            <a:schemeClr val="tx1"/>
                          </a:solidFill>
                          <a:latin typeface="+mn-lt"/>
                          <a:ea typeface="黑体" panose="02010609060101010101" pitchFamily="49" charset="-122"/>
                          <a:cs typeface="+mn-cs"/>
                        </a:rPr>
                        <a:t>32</a:t>
                      </a:r>
                      <a:endParaRPr lang="zh-CN" altLang="en-US" sz="1400" kern="1200" dirty="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zh-CN" altLang="en-US" sz="1400" kern="1200" dirty="0">
                          <a:solidFill>
                            <a:schemeClr val="tx1"/>
                          </a:solidFill>
                          <a:latin typeface="+mn-lt"/>
                          <a:ea typeface="黑体" panose="02010609060101010101" pitchFamily="49" charset="-122"/>
                          <a:cs typeface="+mn-cs"/>
                        </a:rPr>
                        <a:t>用聪表示的比特币值</a:t>
                      </a:r>
                    </a:p>
                  </a:txBody>
                  <a:tcPr marL="76200" marR="76200" marT="76200" marB="76200" anchor="ctr">
                    <a:noFill/>
                  </a:tcPr>
                </a:tc>
              </a:tr>
              <a:tr h="282190">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锁定脚本大小</a:t>
                      </a:r>
                      <a:endParaRPr lang="en-US" altLang="zh-CN" sz="1400" kern="1200" dirty="0" smtClean="0">
                        <a:solidFill>
                          <a:schemeClr val="tx1"/>
                        </a:solidFill>
                        <a:latin typeface="+mn-lt"/>
                        <a:ea typeface="黑体" panose="02010609060101010101" pitchFamily="49" charset="-122"/>
                        <a:cs typeface="+mn-cs"/>
                      </a:endParaRPr>
                    </a:p>
                  </a:txBody>
                  <a:tcPr anchor="ctr">
                    <a:noFill/>
                  </a:tcPr>
                </a:tc>
                <a:tc>
                  <a:txBody>
                    <a:bodyPr/>
                    <a:lstStyle/>
                    <a:p>
                      <a:pPr marL="0" algn="ctr" defTabSz="914400" rtl="0" eaLnBrk="1" fontAlgn="ctr" latinLnBrk="0" hangingPunct="1"/>
                      <a:r>
                        <a:rPr lang="en-US" altLang="zh-CN" sz="1400" kern="1200" dirty="0" smtClean="0">
                          <a:solidFill>
                            <a:schemeClr val="tx1"/>
                          </a:solidFill>
                          <a:latin typeface="+mn-lt"/>
                          <a:ea typeface="黑体" panose="02010609060101010101" pitchFamily="49" charset="-122"/>
                          <a:cs typeface="+mn-cs"/>
                        </a:rPr>
                        <a:t>1-9</a:t>
                      </a:r>
                    </a:p>
                  </a:txBody>
                  <a:tcPr anchor="ctr">
                    <a:noFill/>
                  </a:tcPr>
                </a:tc>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用字节表示的后面的锁定脚本长度</a:t>
                      </a:r>
                    </a:p>
                  </a:txBody>
                  <a:tcPr anchor="ctr">
                    <a:noFill/>
                  </a:tcPr>
                </a:tc>
              </a:tr>
              <a:tr h="282190">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锁定脚本</a:t>
                      </a:r>
                      <a:endParaRPr lang="zh-CN" altLang="en-US" sz="14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不定</a:t>
                      </a:r>
                      <a:endParaRPr lang="zh-CN" altLang="en-US" sz="1400" kern="1200" dirty="0">
                        <a:solidFill>
                          <a:schemeClr val="tx1"/>
                        </a:solidFill>
                        <a:latin typeface="+mn-lt"/>
                        <a:ea typeface="黑体" panose="02010609060101010101" pitchFamily="49" charset="-122"/>
                        <a:cs typeface="+mn-cs"/>
                      </a:endParaRPr>
                    </a:p>
                  </a:txBody>
                  <a:tcPr marL="76200" marR="76200" marT="76200" marB="76200" anchor="ctr">
                    <a:noFill/>
                  </a:tcPr>
                </a:tc>
                <a:tc>
                  <a:txBody>
                    <a:bodyPr/>
                    <a:lstStyle/>
                    <a:p>
                      <a:pPr marL="0" algn="ctr" defTabSz="914400" rtl="0" eaLnBrk="1" fontAlgn="ctr" latinLnBrk="0" hangingPunct="1"/>
                      <a:r>
                        <a:rPr lang="zh-CN" altLang="en-US" sz="1400" kern="1200" dirty="0" smtClean="0">
                          <a:solidFill>
                            <a:schemeClr val="tx1"/>
                          </a:solidFill>
                          <a:latin typeface="+mn-lt"/>
                          <a:ea typeface="黑体" panose="02010609060101010101" pitchFamily="49" charset="-122"/>
                          <a:cs typeface="+mn-cs"/>
                        </a:rPr>
                        <a:t>一个定义了支付输出所需条件的脚本</a:t>
                      </a:r>
                    </a:p>
                  </a:txBody>
                  <a:tcPr marL="76200" marR="76200" marT="76200" marB="76200" anchor="ctr">
                    <a:noFill/>
                  </a:tcPr>
                </a:tc>
              </a:tr>
            </a:tbl>
          </a:graphicData>
        </a:graphic>
      </p:graphicFrame>
      <p:cxnSp>
        <p:nvCxnSpPr>
          <p:cNvPr id="10" name="肘形连接符 9"/>
          <p:cNvCxnSpPr>
            <a:stCxn id="6" idx="3"/>
            <a:endCxn id="9" idx="1"/>
          </p:cNvCxnSpPr>
          <p:nvPr/>
        </p:nvCxnSpPr>
        <p:spPr>
          <a:xfrm>
            <a:off x="3918856" y="3956626"/>
            <a:ext cx="282905" cy="14954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4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416320" cy="523220"/>
          </a:xfrm>
          <a:prstGeom prst="rect">
            <a:avLst/>
          </a:prstGeom>
        </p:spPr>
        <p:txBody>
          <a:bodyPr wrap="none">
            <a:spAutoFit/>
          </a:bodyPr>
          <a:lstStyle/>
          <a:p>
            <a:r>
              <a:rPr lang="zh-CN" altLang="en-US" sz="2800" kern="0" dirty="0">
                <a:solidFill>
                  <a:prstClr val="black"/>
                </a:solidFill>
                <a:ea typeface="黑体" pitchFamily="49" charset="-122"/>
              </a:rPr>
              <a:t>在脚本中使用流控制</a:t>
            </a:r>
          </a:p>
        </p:txBody>
      </p:sp>
      <p:sp>
        <p:nvSpPr>
          <p:cNvPr id="3" name="内容占位符 2"/>
          <p:cNvSpPr txBox="1">
            <a:spLocks/>
          </p:cNvSpPr>
          <p:nvPr/>
        </p:nvSpPr>
        <p:spPr bwMode="auto">
          <a:xfrm>
            <a:off x="336386" y="1262522"/>
            <a:ext cx="8655214" cy="1068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比特币脚本中流量控制的一个非常常见的用途是构建一个</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提供多个执行路径的赎回脚本</a:t>
            </a:r>
            <a:r>
              <a:rPr lang="zh-CN" altLang="en-US" sz="2000" dirty="0">
                <a:latin typeface="微软雅黑" panose="020B0503020204020204" pitchFamily="34" charset="-122"/>
                <a:ea typeface="微软雅黑" panose="020B0503020204020204" pitchFamily="34" charset="-122"/>
                <a:cs typeface="Times New Roman" pitchFamily="18" charset="0"/>
              </a:rPr>
              <a:t>，每个脚本都有一种不同的赎回</a:t>
            </a:r>
            <a:r>
              <a:rPr lang="en-US" altLang="zh-CN" sz="2000" dirty="0">
                <a:latin typeface="微软雅黑" panose="020B0503020204020204" pitchFamily="34" charset="-122"/>
                <a:ea typeface="微软雅黑" panose="020B0503020204020204" pitchFamily="34" charset="-122"/>
                <a:cs typeface="Times New Roman" pitchFamily="18" charset="0"/>
              </a:rPr>
              <a:t>UTXO</a:t>
            </a:r>
            <a:r>
              <a:rPr lang="zh-CN" altLang="en-US" sz="2000" dirty="0">
                <a:latin typeface="微软雅黑" panose="020B0503020204020204" pitchFamily="34" charset="-122"/>
                <a:ea typeface="微软雅黑" panose="020B0503020204020204" pitchFamily="34" charset="-122"/>
                <a:cs typeface="Times New Roman" pitchFamily="18" charset="0"/>
              </a:rPr>
              <a:t>的</a:t>
            </a:r>
            <a:r>
              <a:rPr lang="zh-CN" altLang="en-US" sz="2000" dirty="0" smtClean="0">
                <a:latin typeface="微软雅黑" panose="020B0503020204020204" pitchFamily="34" charset="-122"/>
                <a:ea typeface="微软雅黑" panose="020B0503020204020204" pitchFamily="34" charset="-122"/>
                <a:cs typeface="Times New Roman" pitchFamily="18" charset="0"/>
              </a:rPr>
              <a:t>方式。</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sp>
        <p:nvSpPr>
          <p:cNvPr id="5" name="矩形 4"/>
          <p:cNvSpPr/>
          <p:nvPr/>
        </p:nvSpPr>
        <p:spPr>
          <a:xfrm>
            <a:off x="1677751" y="2320607"/>
            <a:ext cx="2810107"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t>IF</a:t>
            </a:r>
          </a:p>
          <a:p>
            <a:r>
              <a:rPr lang="en-US" altLang="zh-CN" dirty="0"/>
              <a:t> &lt;Alice's </a:t>
            </a:r>
            <a:r>
              <a:rPr lang="en-US" altLang="zh-CN" dirty="0" err="1"/>
              <a:t>Pubkey</a:t>
            </a:r>
            <a:r>
              <a:rPr lang="en-US" altLang="zh-CN" dirty="0"/>
              <a:t>&gt; CHECKSIG</a:t>
            </a:r>
          </a:p>
          <a:p>
            <a:r>
              <a:rPr lang="en-US" altLang="zh-CN" dirty="0"/>
              <a:t>ELSE</a:t>
            </a:r>
          </a:p>
          <a:p>
            <a:r>
              <a:rPr lang="en-US" altLang="zh-CN" dirty="0"/>
              <a:t> &lt;Bob's </a:t>
            </a:r>
            <a:r>
              <a:rPr lang="en-US" altLang="zh-CN" dirty="0" err="1"/>
              <a:t>Pubkey</a:t>
            </a:r>
            <a:r>
              <a:rPr lang="en-US" altLang="zh-CN" dirty="0"/>
              <a:t>&gt; CHECKSIG</a:t>
            </a:r>
          </a:p>
          <a:p>
            <a:r>
              <a:rPr lang="en-US" altLang="zh-CN" dirty="0"/>
              <a:t>ENDIF</a:t>
            </a:r>
            <a:endParaRPr lang="zh-CN" altLang="en-US" dirty="0"/>
          </a:p>
        </p:txBody>
      </p:sp>
      <p:sp>
        <p:nvSpPr>
          <p:cNvPr id="7" name="矩形 6"/>
          <p:cNvSpPr/>
          <p:nvPr/>
        </p:nvSpPr>
        <p:spPr>
          <a:xfrm>
            <a:off x="5930016" y="2320607"/>
            <a:ext cx="149912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CN" dirty="0"/>
              <a:t>&lt;Alice's Sig&gt; 1</a:t>
            </a:r>
          </a:p>
        </p:txBody>
      </p:sp>
      <p:sp>
        <p:nvSpPr>
          <p:cNvPr id="10" name="矩形 9"/>
          <p:cNvSpPr/>
          <p:nvPr/>
        </p:nvSpPr>
        <p:spPr>
          <a:xfrm>
            <a:off x="5930016" y="3428603"/>
            <a:ext cx="158590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t>&lt;Bob's Sig&gt; 0</a:t>
            </a:r>
          </a:p>
        </p:txBody>
      </p:sp>
      <p:cxnSp>
        <p:nvCxnSpPr>
          <p:cNvPr id="14" name="肘形连接符 13"/>
          <p:cNvCxnSpPr>
            <a:stCxn id="7" idx="1"/>
          </p:cNvCxnSpPr>
          <p:nvPr/>
        </p:nvCxnSpPr>
        <p:spPr>
          <a:xfrm rot="10800000" flipV="1">
            <a:off x="4487858" y="2505273"/>
            <a:ext cx="1442159" cy="4286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10" idx="1"/>
          </p:cNvCxnSpPr>
          <p:nvPr/>
        </p:nvCxnSpPr>
        <p:spPr>
          <a:xfrm rot="10800000">
            <a:off x="4487858" y="3184615"/>
            <a:ext cx="1442158" cy="4286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677751" y="4107942"/>
            <a:ext cx="1747697"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t>IF</a:t>
            </a:r>
          </a:p>
          <a:p>
            <a:r>
              <a:rPr lang="en-US" altLang="zh-CN" dirty="0"/>
              <a:t>    script A</a:t>
            </a:r>
          </a:p>
          <a:p>
            <a:r>
              <a:rPr lang="en-US" altLang="zh-CN" dirty="0"/>
              <a:t>ELSE</a:t>
            </a:r>
          </a:p>
          <a:p>
            <a:r>
              <a:rPr lang="en-US" altLang="zh-CN" dirty="0"/>
              <a:t>   IF</a:t>
            </a:r>
          </a:p>
          <a:p>
            <a:r>
              <a:rPr lang="en-US" altLang="zh-CN" dirty="0"/>
              <a:t>script B</a:t>
            </a:r>
          </a:p>
          <a:p>
            <a:r>
              <a:rPr lang="en-US" altLang="zh-CN" dirty="0"/>
              <a:t>  ELSE</a:t>
            </a:r>
          </a:p>
          <a:p>
            <a:r>
              <a:rPr lang="en-US" altLang="zh-CN" dirty="0"/>
              <a:t>script C</a:t>
            </a:r>
          </a:p>
          <a:p>
            <a:r>
              <a:rPr lang="en-US" altLang="zh-CN" dirty="0"/>
              <a:t>  ENDIF</a:t>
            </a:r>
          </a:p>
          <a:p>
            <a:r>
              <a:rPr lang="en-US" altLang="zh-CN" dirty="0"/>
              <a:t>ENDIF</a:t>
            </a:r>
            <a:endParaRPr lang="zh-CN" altLang="en-US" dirty="0"/>
          </a:p>
        </p:txBody>
      </p:sp>
      <p:sp>
        <p:nvSpPr>
          <p:cNvPr id="22" name="矩形 21"/>
          <p:cNvSpPr/>
          <p:nvPr/>
        </p:nvSpPr>
        <p:spPr>
          <a:xfrm>
            <a:off x="4867606" y="5523848"/>
            <a:ext cx="158590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t>&lt;</a:t>
            </a:r>
            <a:r>
              <a:rPr lang="en-US" altLang="zh-CN" dirty="0" smtClean="0"/>
              <a:t>B's </a:t>
            </a:r>
            <a:r>
              <a:rPr lang="en-US" altLang="zh-CN" dirty="0"/>
              <a:t>Sig&gt; </a:t>
            </a:r>
            <a:r>
              <a:rPr lang="en-US" altLang="zh-CN" dirty="0" smtClean="0"/>
              <a:t>1 0</a:t>
            </a:r>
            <a:endParaRPr lang="en-US" altLang="zh-CN" dirty="0"/>
          </a:p>
        </p:txBody>
      </p:sp>
      <p:cxnSp>
        <p:nvCxnSpPr>
          <p:cNvPr id="23" name="肘形连接符 22"/>
          <p:cNvCxnSpPr>
            <a:stCxn id="22" idx="1"/>
          </p:cNvCxnSpPr>
          <p:nvPr/>
        </p:nvCxnSpPr>
        <p:spPr>
          <a:xfrm rot="10800000">
            <a:off x="3425448" y="5279860"/>
            <a:ext cx="1442158" cy="4286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1577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复杂的脚本示例</a:t>
            </a:r>
          </a:p>
        </p:txBody>
      </p:sp>
      <p:sp>
        <p:nvSpPr>
          <p:cNvPr id="4" name="内容占位符 2"/>
          <p:cNvSpPr txBox="1">
            <a:spLocks/>
          </p:cNvSpPr>
          <p:nvPr/>
        </p:nvSpPr>
        <p:spPr bwMode="auto">
          <a:xfrm>
            <a:off x="347537" y="1418639"/>
            <a:ext cx="8655214" cy="3041849"/>
          </a:xfrm>
          <a:prstGeom prst="rect">
            <a:avLst/>
          </a:prstGeom>
          <a:noFill/>
          <a:ln>
            <a:noFill/>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参与者是</a:t>
            </a:r>
            <a:r>
              <a:rPr lang="en-US" altLang="zh-CN" sz="1800" dirty="0">
                <a:latin typeface="微软雅黑" panose="020B0503020204020204" pitchFamily="34" charset="-122"/>
                <a:ea typeface="微软雅黑" panose="020B0503020204020204" pitchFamily="34" charset="-122"/>
                <a:cs typeface="Times New Roman" pitchFamily="18" charset="0"/>
              </a:rPr>
              <a:t>Mohammed</a:t>
            </a:r>
            <a:r>
              <a:rPr lang="zh-CN" altLang="en-US" sz="1800" dirty="0" smtClean="0">
                <a:latin typeface="微软雅黑" panose="020B0503020204020204" pitchFamily="34" charset="-122"/>
                <a:ea typeface="微软雅黑" panose="020B0503020204020204" pitchFamily="34" charset="-122"/>
                <a:cs typeface="Times New Roman" pitchFamily="18" charset="0"/>
              </a:rPr>
              <a:t>，两</a:t>
            </a:r>
            <a:r>
              <a:rPr lang="zh-CN" altLang="en-US" sz="1800" dirty="0">
                <a:latin typeface="微软雅黑" panose="020B0503020204020204" pitchFamily="34" charset="-122"/>
                <a:ea typeface="微软雅黑" panose="020B0503020204020204" pitchFamily="34" charset="-122"/>
                <a:cs typeface="Times New Roman" pitchFamily="18" charset="0"/>
              </a:rPr>
              <a:t>个合作伙伴</a:t>
            </a:r>
            <a:r>
              <a:rPr lang="en-US" altLang="zh-CN" sz="1800" dirty="0">
                <a:latin typeface="微软雅黑" panose="020B0503020204020204" pitchFamily="34" charset="-122"/>
                <a:ea typeface="微软雅黑" panose="020B0503020204020204" pitchFamily="34" charset="-122"/>
                <a:cs typeface="Times New Roman" pitchFamily="18" charset="0"/>
              </a:rPr>
              <a:t>Saeed</a:t>
            </a:r>
            <a:r>
              <a:rPr lang="zh-CN" altLang="en-US" sz="1800" dirty="0">
                <a:latin typeface="微软雅黑" panose="020B0503020204020204" pitchFamily="34" charset="-122"/>
                <a:ea typeface="微软雅黑" panose="020B0503020204020204" pitchFamily="34" charset="-122"/>
                <a:cs typeface="Times New Roman" pitchFamily="18" charset="0"/>
              </a:rPr>
              <a:t>和</a:t>
            </a:r>
            <a:r>
              <a:rPr lang="en-US" altLang="zh-CN" sz="1800" dirty="0" err="1">
                <a:latin typeface="微软雅黑" panose="020B0503020204020204" pitchFamily="34" charset="-122"/>
                <a:ea typeface="微软雅黑" panose="020B0503020204020204" pitchFamily="34" charset="-122"/>
                <a:cs typeface="Times New Roman" pitchFamily="18" charset="0"/>
              </a:rPr>
              <a:t>Zaira</a:t>
            </a:r>
            <a:r>
              <a:rPr lang="zh-CN" altLang="en-US" sz="1800" dirty="0" smtClean="0">
                <a:latin typeface="微软雅黑" panose="020B0503020204020204" pitchFamily="34" charset="-122"/>
                <a:ea typeface="微软雅黑" panose="020B0503020204020204" pitchFamily="34" charset="-122"/>
                <a:cs typeface="Times New Roman" pitchFamily="18" charset="0"/>
              </a:rPr>
              <a:t>，及他们公司</a:t>
            </a:r>
            <a:r>
              <a:rPr lang="zh-CN" altLang="en-US" sz="1800" dirty="0">
                <a:latin typeface="微软雅黑" panose="020B0503020204020204" pitchFamily="34" charset="-122"/>
                <a:ea typeface="微软雅黑" panose="020B0503020204020204" pitchFamily="34" charset="-122"/>
                <a:cs typeface="Times New Roman" pitchFamily="18" charset="0"/>
              </a:rPr>
              <a:t>律师</a:t>
            </a:r>
            <a:r>
              <a:rPr lang="en-US" altLang="zh-CN" sz="1800" dirty="0">
                <a:latin typeface="微软雅黑" panose="020B0503020204020204" pitchFamily="34" charset="-122"/>
                <a:ea typeface="微软雅黑" panose="020B0503020204020204" pitchFamily="34" charset="-122"/>
                <a:cs typeface="Times New Roman" pitchFamily="18" charset="0"/>
              </a:rPr>
              <a:t>Abdul</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smtClean="0">
                <a:latin typeface="微软雅黑" panose="020B0503020204020204" pitchFamily="34" charset="-122"/>
                <a:ea typeface="微软雅黑" panose="020B0503020204020204" pitchFamily="34" charset="-122"/>
                <a:cs typeface="Times New Roman" pitchFamily="18" charset="0"/>
              </a:rPr>
              <a:t>三</a:t>
            </a:r>
            <a:r>
              <a:rPr lang="zh-CN" altLang="en-US" sz="1800" dirty="0">
                <a:latin typeface="微软雅黑" panose="020B0503020204020204" pitchFamily="34" charset="-122"/>
                <a:ea typeface="微软雅黑" panose="020B0503020204020204" pitchFamily="34" charset="-122"/>
                <a:cs typeface="Times New Roman" pitchFamily="18" charset="0"/>
              </a:rPr>
              <a:t>个合作伙伴根据多数规则作出决定，因此三者中的两个必须同意</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smtClean="0">
                <a:latin typeface="微软雅黑" panose="020B0503020204020204" pitchFamily="34" charset="-122"/>
                <a:ea typeface="微软雅黑" panose="020B0503020204020204" pitchFamily="34" charset="-122"/>
                <a:cs typeface="Times New Roman" pitchFamily="18" charset="0"/>
              </a:rPr>
              <a:t>然而</a:t>
            </a:r>
            <a:r>
              <a:rPr lang="zh-CN" altLang="en-US" sz="1800" dirty="0">
                <a:latin typeface="微软雅黑" panose="020B0503020204020204" pitchFamily="34" charset="-122"/>
                <a:ea typeface="微软雅黑" panose="020B0503020204020204" pitchFamily="34" charset="-122"/>
                <a:cs typeface="Times New Roman" pitchFamily="18" charset="0"/>
              </a:rPr>
              <a:t>，如果他们的钥匙有问题，他们希望他们的律师能够用三个合作伙伴签名之一收回资金</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smtClean="0">
                <a:latin typeface="微软雅黑" panose="020B0503020204020204" pitchFamily="34" charset="-122"/>
                <a:ea typeface="微软雅黑" panose="020B0503020204020204" pitchFamily="34" charset="-122"/>
                <a:cs typeface="Times New Roman" pitchFamily="18" charset="0"/>
              </a:rPr>
              <a:t>最后</a:t>
            </a:r>
            <a:r>
              <a:rPr lang="zh-CN" altLang="en-US" sz="1800" dirty="0">
                <a:latin typeface="微软雅黑" panose="020B0503020204020204" pitchFamily="34" charset="-122"/>
                <a:ea typeface="微软雅黑" panose="020B0503020204020204" pitchFamily="34" charset="-122"/>
                <a:cs typeface="Times New Roman" pitchFamily="18" charset="0"/>
              </a:rPr>
              <a:t>，如果所有的合作伙伴一段时间都不可用或无行为能力，他们希望律师能够直接管理该帐户。</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
        <p:nvSpPr>
          <p:cNvPr id="6" name="圆角矩形 5"/>
          <p:cNvSpPr/>
          <p:nvPr/>
        </p:nvSpPr>
        <p:spPr>
          <a:xfrm>
            <a:off x="281548" y="5131284"/>
            <a:ext cx="8721203" cy="612934"/>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spcBef>
                <a:spcPts val="500"/>
              </a:spcBef>
              <a:spcAft>
                <a:spcPts val="500"/>
              </a:spcAft>
            </a:pPr>
            <a:r>
              <a:rPr lang="en-US" altLang="zh-CN"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Mohammed</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如何</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用</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灵活的规则</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建立并管理公司</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资本</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账户？</a:t>
            </a:r>
            <a:endPar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83165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2096" y="1383402"/>
            <a:ext cx="7649737" cy="5360057"/>
          </a:xfrm>
          <a:prstGeom prst="rect">
            <a:avLst/>
          </a:prstGeom>
        </p:spPr>
        <p:txBody>
          <a:bodyPr wrap="square">
            <a:spAutoFit/>
          </a:bodyPr>
          <a:lstStyle/>
          <a:p>
            <a:pPr algn="just">
              <a:lnSpc>
                <a:spcPct val="125000"/>
              </a:lnSpc>
              <a:spcBef>
                <a:spcPts val="200"/>
              </a:spcBef>
              <a:spcAft>
                <a:spcPts val="200"/>
              </a:spcAft>
            </a:pPr>
            <a:r>
              <a:rPr lang="en-US" altLang="zh-CN" dirty="0"/>
              <a:t>IF</a:t>
            </a:r>
          </a:p>
          <a:p>
            <a:pPr algn="just">
              <a:lnSpc>
                <a:spcPct val="125000"/>
              </a:lnSpc>
              <a:spcBef>
                <a:spcPts val="200"/>
              </a:spcBef>
              <a:spcAft>
                <a:spcPts val="200"/>
              </a:spcAft>
            </a:pPr>
            <a:r>
              <a:rPr lang="en-US" altLang="zh-CN" dirty="0"/>
              <a:t>  IF</a:t>
            </a:r>
          </a:p>
          <a:p>
            <a:pPr algn="just">
              <a:lnSpc>
                <a:spcPct val="125000"/>
              </a:lnSpc>
              <a:spcBef>
                <a:spcPts val="200"/>
              </a:spcBef>
              <a:spcAft>
                <a:spcPts val="200"/>
              </a:spcAft>
            </a:pPr>
            <a:r>
              <a:rPr lang="en-US" altLang="zh-CN" dirty="0"/>
              <a:t>    2</a:t>
            </a:r>
          </a:p>
          <a:p>
            <a:pPr algn="just">
              <a:lnSpc>
                <a:spcPct val="125000"/>
              </a:lnSpc>
              <a:spcBef>
                <a:spcPts val="200"/>
              </a:spcBef>
              <a:spcAft>
                <a:spcPts val="200"/>
              </a:spcAft>
            </a:pPr>
            <a:r>
              <a:rPr lang="en-US" altLang="zh-CN" dirty="0"/>
              <a:t>  ELSE</a:t>
            </a:r>
          </a:p>
          <a:p>
            <a:pPr algn="just">
              <a:lnSpc>
                <a:spcPct val="125000"/>
              </a:lnSpc>
              <a:spcBef>
                <a:spcPts val="200"/>
              </a:spcBef>
              <a:spcAft>
                <a:spcPts val="200"/>
              </a:spcAft>
            </a:pPr>
            <a:r>
              <a:rPr lang="en-US" altLang="zh-CN" dirty="0"/>
              <a:t>    &lt;30 days&gt; CHECKSEQUENCEVERIFY DROP</a:t>
            </a:r>
          </a:p>
          <a:p>
            <a:pPr algn="just">
              <a:lnSpc>
                <a:spcPct val="125000"/>
              </a:lnSpc>
              <a:spcBef>
                <a:spcPts val="200"/>
              </a:spcBef>
              <a:spcAft>
                <a:spcPts val="200"/>
              </a:spcAft>
            </a:pPr>
            <a:r>
              <a:rPr lang="en-US" altLang="zh-CN" dirty="0"/>
              <a:t>    &lt;Abdul the Lawyer's </a:t>
            </a:r>
            <a:r>
              <a:rPr lang="en-US" altLang="zh-CN" dirty="0" err="1"/>
              <a:t>Pubkey</a:t>
            </a:r>
            <a:r>
              <a:rPr lang="en-US" altLang="zh-CN" dirty="0"/>
              <a:t>&gt; CHECKSIGVERIFY</a:t>
            </a:r>
          </a:p>
          <a:p>
            <a:pPr algn="just">
              <a:lnSpc>
                <a:spcPct val="125000"/>
              </a:lnSpc>
              <a:spcBef>
                <a:spcPts val="200"/>
              </a:spcBef>
              <a:spcAft>
                <a:spcPts val="200"/>
              </a:spcAft>
            </a:pPr>
            <a:r>
              <a:rPr lang="en-US" altLang="zh-CN" dirty="0"/>
              <a:t>    1</a:t>
            </a:r>
          </a:p>
          <a:p>
            <a:pPr algn="just">
              <a:lnSpc>
                <a:spcPct val="125000"/>
              </a:lnSpc>
              <a:spcBef>
                <a:spcPts val="200"/>
              </a:spcBef>
              <a:spcAft>
                <a:spcPts val="200"/>
              </a:spcAft>
            </a:pPr>
            <a:r>
              <a:rPr lang="en-US" altLang="zh-CN" dirty="0"/>
              <a:t>  ENDIF</a:t>
            </a:r>
          </a:p>
          <a:p>
            <a:pPr algn="just">
              <a:lnSpc>
                <a:spcPct val="125000"/>
              </a:lnSpc>
              <a:spcBef>
                <a:spcPts val="200"/>
              </a:spcBef>
              <a:spcAft>
                <a:spcPts val="200"/>
              </a:spcAft>
            </a:pPr>
            <a:r>
              <a:rPr lang="en-US" altLang="zh-CN" dirty="0"/>
              <a:t>  &lt;Mohammed's </a:t>
            </a:r>
            <a:r>
              <a:rPr lang="en-US" altLang="zh-CN" dirty="0" err="1"/>
              <a:t>Pubkey</a:t>
            </a:r>
            <a:r>
              <a:rPr lang="en-US" altLang="zh-CN" dirty="0"/>
              <a:t>&gt; &lt;Saeed's </a:t>
            </a:r>
            <a:r>
              <a:rPr lang="en-US" altLang="zh-CN" dirty="0" err="1"/>
              <a:t>Pubkey</a:t>
            </a:r>
            <a:r>
              <a:rPr lang="en-US" altLang="zh-CN" dirty="0"/>
              <a:t>&gt; &lt;</a:t>
            </a:r>
            <a:r>
              <a:rPr lang="en-US" altLang="zh-CN" dirty="0" err="1"/>
              <a:t>Zaira's</a:t>
            </a:r>
            <a:r>
              <a:rPr lang="en-US" altLang="zh-CN" dirty="0"/>
              <a:t> </a:t>
            </a:r>
            <a:r>
              <a:rPr lang="en-US" altLang="zh-CN" dirty="0" err="1"/>
              <a:t>Pubkey</a:t>
            </a:r>
            <a:r>
              <a:rPr lang="en-US" altLang="zh-CN" dirty="0"/>
              <a:t>&gt; 3 CHECKMULTISIG</a:t>
            </a:r>
          </a:p>
          <a:p>
            <a:pPr algn="just">
              <a:lnSpc>
                <a:spcPct val="125000"/>
              </a:lnSpc>
              <a:spcBef>
                <a:spcPts val="200"/>
              </a:spcBef>
              <a:spcAft>
                <a:spcPts val="200"/>
              </a:spcAft>
            </a:pPr>
            <a:r>
              <a:rPr lang="en-US" altLang="zh-CN" dirty="0"/>
              <a:t>ELSE</a:t>
            </a:r>
          </a:p>
          <a:p>
            <a:pPr algn="just">
              <a:lnSpc>
                <a:spcPct val="125000"/>
              </a:lnSpc>
              <a:spcBef>
                <a:spcPts val="200"/>
              </a:spcBef>
              <a:spcAft>
                <a:spcPts val="200"/>
              </a:spcAft>
            </a:pPr>
            <a:r>
              <a:rPr lang="en-US" altLang="zh-CN" dirty="0"/>
              <a:t>  &lt;90 days&gt; CHECKSEQUENCEVERIFY DROP</a:t>
            </a:r>
          </a:p>
          <a:p>
            <a:pPr algn="just">
              <a:lnSpc>
                <a:spcPct val="125000"/>
              </a:lnSpc>
              <a:spcBef>
                <a:spcPts val="200"/>
              </a:spcBef>
              <a:spcAft>
                <a:spcPts val="200"/>
              </a:spcAft>
            </a:pPr>
            <a:r>
              <a:rPr lang="en-US" altLang="zh-CN" dirty="0"/>
              <a:t>  &lt;Abdul the Lawyer's </a:t>
            </a:r>
            <a:r>
              <a:rPr lang="en-US" altLang="zh-CN" dirty="0" err="1"/>
              <a:t>Pubkey</a:t>
            </a:r>
            <a:r>
              <a:rPr lang="en-US" altLang="zh-CN" dirty="0"/>
              <a:t>&gt; CHECKSIG</a:t>
            </a:r>
          </a:p>
          <a:p>
            <a:pPr algn="just">
              <a:lnSpc>
                <a:spcPct val="125000"/>
              </a:lnSpc>
              <a:spcBef>
                <a:spcPts val="200"/>
              </a:spcBef>
              <a:spcAft>
                <a:spcPts val="200"/>
              </a:spcAft>
            </a:pPr>
            <a:r>
              <a:rPr lang="en-US" altLang="zh-CN" dirty="0"/>
              <a:t>ENDIF</a:t>
            </a:r>
            <a:endParaRPr lang="zh-CN" altLang="en-US" dirty="0"/>
          </a:p>
        </p:txBody>
      </p:sp>
      <p:sp>
        <p:nvSpPr>
          <p:cNvPr id="4" name="矩形 3"/>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复杂的脚本示例</a:t>
            </a:r>
          </a:p>
        </p:txBody>
      </p:sp>
    </p:spTree>
    <p:extLst>
      <p:ext uri="{BB962C8B-B14F-4D97-AF65-F5344CB8AC3E}">
        <p14:creationId xmlns:p14="http://schemas.microsoft.com/office/powerpoint/2010/main" val="26029641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1980029" cy="523220"/>
          </a:xfrm>
          <a:prstGeom prst="rect">
            <a:avLst/>
          </a:prstGeom>
        </p:spPr>
        <p:txBody>
          <a:bodyPr wrap="none">
            <a:spAutoFit/>
          </a:bodyPr>
          <a:lstStyle/>
          <a:p>
            <a:r>
              <a:rPr lang="zh-CN" altLang="en-US" sz="2800" kern="0" dirty="0">
                <a:solidFill>
                  <a:prstClr val="black"/>
                </a:solidFill>
                <a:ea typeface="黑体" pitchFamily="49" charset="-122"/>
              </a:rPr>
              <a:t>比特币网络</a:t>
            </a:r>
          </a:p>
        </p:txBody>
      </p:sp>
      <p:sp>
        <p:nvSpPr>
          <p:cNvPr id="6" name="内容占位符 2"/>
          <p:cNvSpPr txBox="1">
            <a:spLocks/>
          </p:cNvSpPr>
          <p:nvPr/>
        </p:nvSpPr>
        <p:spPr bwMode="auto">
          <a:xfrm>
            <a:off x="260186" y="1262521"/>
            <a:ext cx="8674264" cy="4067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比特币采用</a:t>
            </a:r>
            <a:r>
              <a:rPr lang="zh-CN" altLang="en-US" sz="2000" dirty="0" smtClean="0">
                <a:latin typeface="微软雅黑" panose="020B0503020204020204" pitchFamily="34" charset="-122"/>
                <a:ea typeface="微软雅黑" panose="020B0503020204020204" pitchFamily="34" charset="-122"/>
                <a:cs typeface="Times New Roman" pitchFamily="18" charset="0"/>
              </a:rPr>
              <a:t>了基于</a:t>
            </a:r>
            <a:r>
              <a:rPr lang="en-US" altLang="zh-CN" sz="2000" dirty="0" smtClean="0">
                <a:latin typeface="微软雅黑" panose="020B0503020204020204" pitchFamily="34" charset="-122"/>
                <a:ea typeface="微软雅黑" panose="020B0503020204020204" pitchFamily="34" charset="-122"/>
                <a:cs typeface="Times New Roman" pitchFamily="18" charset="0"/>
              </a:rPr>
              <a:t>Internet</a:t>
            </a:r>
            <a:r>
              <a:rPr lang="zh-CN" altLang="en-US" sz="2000" dirty="0" smtClean="0">
                <a:latin typeface="微软雅黑" panose="020B0503020204020204" pitchFamily="34" charset="-122"/>
                <a:ea typeface="微软雅黑" panose="020B0503020204020204" pitchFamily="34" charset="-122"/>
                <a:cs typeface="Times New Roman" pitchFamily="18" charset="0"/>
              </a:rPr>
              <a:t>的</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P2P</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peer-to-peer</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）网络</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架构</a:t>
            </a:r>
            <a:endPar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每个</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网络节点以“扁平（</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flat</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）”的拓扑结构相互连通</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P2P</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网络中不存在任何服务端（</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server</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）、中央化的服务、以及层级结构</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a:latin typeface="微软雅黑" panose="020B0503020204020204" pitchFamily="34" charset="-122"/>
                <a:ea typeface="微软雅黑" panose="020B0503020204020204" pitchFamily="34" charset="-122"/>
                <a:cs typeface="Times New Roman" pitchFamily="18" charset="0"/>
              </a:rPr>
              <a:t>P2P</a:t>
            </a:r>
            <a:r>
              <a:rPr lang="zh-CN" altLang="en-US" sz="2000" dirty="0">
                <a:latin typeface="微软雅黑" panose="020B0503020204020204" pitchFamily="34" charset="-122"/>
                <a:ea typeface="微软雅黑" panose="020B0503020204020204" pitchFamily="34" charset="-122"/>
                <a:cs typeface="Times New Roman" pitchFamily="18" charset="0"/>
              </a:rPr>
              <a:t>网络的节点之间交互运作、协同</a:t>
            </a:r>
            <a:r>
              <a:rPr lang="zh-CN" altLang="en-US" sz="2000" dirty="0" smtClean="0">
                <a:latin typeface="微软雅黑" panose="020B0503020204020204" pitchFamily="34" charset="-122"/>
                <a:ea typeface="微软雅黑" panose="020B0503020204020204" pitchFamily="34" charset="-122"/>
                <a:cs typeface="Times New Roman" pitchFamily="18" charset="0"/>
              </a:rPr>
              <a:t>处理</a:t>
            </a:r>
            <a:endParaRPr lang="en-US" altLang="zh-CN"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每个节点在对外提供服务的同时也使用网络中其他节点所提供的服务</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除了比特币</a:t>
            </a:r>
            <a:r>
              <a:rPr lang="en-US" altLang="zh-CN" sz="2000" dirty="0">
                <a:latin typeface="微软雅黑" panose="020B0503020204020204" pitchFamily="34" charset="-122"/>
                <a:ea typeface="微软雅黑" panose="020B0503020204020204" pitchFamily="34" charset="-122"/>
                <a:cs typeface="Times New Roman" pitchFamily="18" charset="0"/>
              </a:rPr>
              <a:t>P2P</a:t>
            </a:r>
            <a:r>
              <a:rPr lang="zh-CN" altLang="en-US" sz="2000" dirty="0">
                <a:latin typeface="微软雅黑" panose="020B0503020204020204" pitchFamily="34" charset="-122"/>
                <a:ea typeface="微软雅黑" panose="020B0503020204020204" pitchFamily="34" charset="-122"/>
                <a:cs typeface="Times New Roman" pitchFamily="18" charset="0"/>
              </a:rPr>
              <a:t>协议之外，比特币网络中也包含其他协议</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zh-CN" altLang="en-US"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比特币</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P2P</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协议、矿池挖矿协议、</a:t>
            </a:r>
            <a:r>
              <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Stratum</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协议及连接</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比特币系统组件相关</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协议。</a:t>
            </a:r>
            <a:endPar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7203995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1980029"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币节点</a:t>
            </a:r>
            <a:endParaRPr lang="zh-CN" altLang="en-US" sz="2800" kern="0" dirty="0">
              <a:solidFill>
                <a:prstClr val="black"/>
              </a:solidFill>
              <a:ea typeface="黑体" pitchFamily="49" charset="-122"/>
            </a:endParaRPr>
          </a:p>
        </p:txBody>
      </p:sp>
      <p:sp>
        <p:nvSpPr>
          <p:cNvPr id="6" name="内容占位符 2"/>
          <p:cNvSpPr txBox="1">
            <a:spLocks/>
          </p:cNvSpPr>
          <p:nvPr/>
        </p:nvSpPr>
        <p:spPr bwMode="auto">
          <a:xfrm>
            <a:off x="260186" y="1262521"/>
            <a:ext cx="8674264" cy="1772779"/>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smtClean="0">
                <a:latin typeface="微软雅黑" panose="020B0503020204020204" pitchFamily="34" charset="-122"/>
                <a:ea typeface="微软雅黑" panose="020B0503020204020204" pitchFamily="34" charset="-122"/>
                <a:cs typeface="Times New Roman" pitchFamily="18" charset="0"/>
              </a:rPr>
              <a:t>比特币网络是</a:t>
            </a:r>
            <a:r>
              <a:rPr lang="zh-CN" altLang="en-US" sz="2000" dirty="0">
                <a:latin typeface="微软雅黑" panose="020B0503020204020204" pitchFamily="34" charset="-122"/>
                <a:ea typeface="微软雅黑" panose="020B0503020204020204" pitchFamily="34" charset="-122"/>
                <a:cs typeface="Times New Roman" pitchFamily="18" charset="0"/>
              </a:rPr>
              <a:t>按照比特币</a:t>
            </a:r>
            <a:r>
              <a:rPr lang="en-US" altLang="zh-CN" sz="2000" dirty="0">
                <a:latin typeface="微软雅黑" panose="020B0503020204020204" pitchFamily="34" charset="-122"/>
                <a:ea typeface="微软雅黑" panose="020B0503020204020204" pitchFamily="34" charset="-122"/>
                <a:cs typeface="Times New Roman" pitchFamily="18" charset="0"/>
              </a:rPr>
              <a:t>P2P</a:t>
            </a:r>
            <a:r>
              <a:rPr lang="zh-CN" altLang="en-US" sz="2000" dirty="0">
                <a:latin typeface="微软雅黑" panose="020B0503020204020204" pitchFamily="34" charset="-122"/>
                <a:ea typeface="微软雅黑" panose="020B0503020204020204" pitchFamily="34" charset="-122"/>
                <a:cs typeface="Times New Roman" pitchFamily="18" charset="0"/>
              </a:rPr>
              <a:t>协议运行的</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一系列节点</a:t>
            </a:r>
            <a:r>
              <a:rPr lang="zh-CN" altLang="en-US" sz="2000" dirty="0">
                <a:latin typeface="微软雅黑" panose="020B0503020204020204" pitchFamily="34" charset="-122"/>
                <a:ea typeface="微软雅黑" panose="020B0503020204020204" pitchFamily="34" charset="-122"/>
                <a:cs typeface="Times New Roman" pitchFamily="18" charset="0"/>
              </a:rPr>
              <a:t>的</a:t>
            </a:r>
            <a:r>
              <a:rPr lang="zh-CN" altLang="en-US" sz="2000" dirty="0" smtClean="0">
                <a:latin typeface="微软雅黑" panose="020B0503020204020204" pitchFamily="34" charset="-122"/>
                <a:ea typeface="微软雅黑" panose="020B0503020204020204" pitchFamily="34" charset="-122"/>
                <a:cs typeface="Times New Roman" pitchFamily="18" charset="0"/>
              </a:rPr>
              <a:t>集合。</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比特</a:t>
            </a:r>
            <a:r>
              <a:rPr lang="zh-CN" altLang="en-US" sz="1800" dirty="0" smtClean="0">
                <a:latin typeface="微软雅黑" panose="020B0503020204020204" pitchFamily="34" charset="-122"/>
                <a:ea typeface="微软雅黑" panose="020B0503020204020204" pitchFamily="34" charset="-122"/>
                <a:cs typeface="Times New Roman" pitchFamily="18" charset="0"/>
              </a:rPr>
              <a:t>币各节点</a:t>
            </a:r>
            <a:r>
              <a:rPr lang="zh-CN" altLang="en-US" sz="1800" dirty="0">
                <a:latin typeface="微软雅黑" panose="020B0503020204020204" pitchFamily="34" charset="-122"/>
                <a:ea typeface="微软雅黑" panose="020B0503020204020204" pitchFamily="34" charset="-122"/>
                <a:cs typeface="Times New Roman" pitchFamily="18" charset="0"/>
              </a:rPr>
              <a:t>相互对等，</a:t>
            </a:r>
            <a:r>
              <a:rPr lang="zh-CN" altLang="en-US" sz="1800" dirty="0" smtClean="0">
                <a:latin typeface="微软雅黑" panose="020B0503020204020204" pitchFamily="34" charset="-122"/>
                <a:ea typeface="微软雅黑" panose="020B0503020204020204" pitchFamily="34" charset="-122"/>
                <a:cs typeface="Times New Roman" pitchFamily="18" charset="0"/>
              </a:rPr>
              <a:t>但根据</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所提供的功能不同，各节点可能具有不同的</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角色</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一个全节点（</a:t>
            </a:r>
            <a:r>
              <a:rPr lang="en-US" altLang="zh-CN" sz="1800" dirty="0">
                <a:latin typeface="微软雅黑" panose="020B0503020204020204" pitchFamily="34" charset="-122"/>
                <a:ea typeface="微软雅黑" panose="020B0503020204020204" pitchFamily="34" charset="-122"/>
                <a:cs typeface="Times New Roman" pitchFamily="18" charset="0"/>
              </a:rPr>
              <a:t>full node</a:t>
            </a:r>
            <a:r>
              <a:rPr lang="zh-CN" altLang="en-US" sz="1800" dirty="0" smtClean="0">
                <a:latin typeface="微软雅黑" panose="020B0503020204020204" pitchFamily="34" charset="-122"/>
                <a:ea typeface="微软雅黑" panose="020B0503020204020204" pitchFamily="34" charset="-122"/>
                <a:cs typeface="Times New Roman" pitchFamily="18" charset="0"/>
              </a:rPr>
              <a:t>）是</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路由、区块链数据库、挖矿、钱包服务</a:t>
            </a:r>
            <a:r>
              <a:rPr lang="zh-CN" altLang="en-US" sz="1800" dirty="0" smtClean="0">
                <a:latin typeface="微软雅黑" panose="020B0503020204020204" pitchFamily="34" charset="-122"/>
                <a:ea typeface="微软雅黑" panose="020B0503020204020204" pitchFamily="34" charset="-122"/>
                <a:cs typeface="Times New Roman" pitchFamily="18" charset="0"/>
              </a:rPr>
              <a:t>的功能集合。</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859" y="3403600"/>
            <a:ext cx="3310891" cy="3009901"/>
          </a:xfrm>
          <a:prstGeom prst="rect">
            <a:avLst/>
          </a:prstGeom>
        </p:spPr>
      </p:pic>
      <p:sp>
        <p:nvSpPr>
          <p:cNvPr id="7" name="内容占位符 2"/>
          <p:cNvSpPr txBox="1">
            <a:spLocks/>
          </p:cNvSpPr>
          <p:nvPr/>
        </p:nvSpPr>
        <p:spPr bwMode="auto">
          <a:xfrm>
            <a:off x="260185" y="3403600"/>
            <a:ext cx="5365915" cy="3009901"/>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smtClean="0">
                <a:latin typeface="微软雅黑" panose="020B0503020204020204" pitchFamily="34" charset="-122"/>
                <a:ea typeface="微软雅黑" panose="020B0503020204020204" pitchFamily="34" charset="-122"/>
                <a:cs typeface="Times New Roman" pitchFamily="18" charset="0"/>
              </a:rPr>
              <a:t>网络路由</a:t>
            </a:r>
            <a:r>
              <a:rPr lang="zh-CN" altLang="en-US" sz="1800" dirty="0">
                <a:latin typeface="微软雅黑" panose="020B0503020204020204" pitchFamily="34" charset="-122"/>
                <a:ea typeface="微软雅黑" panose="020B0503020204020204" pitchFamily="34" charset="-122"/>
                <a:cs typeface="Times New Roman" pitchFamily="18" charset="0"/>
              </a:rPr>
              <a:t>节点：参与验证并</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传播交易及区块信息</a:t>
            </a:r>
            <a:r>
              <a:rPr lang="zh-CN" altLang="en-US" sz="1800" dirty="0">
                <a:latin typeface="微软雅黑" panose="020B0503020204020204" pitchFamily="34" charset="-122"/>
                <a:ea typeface="微软雅黑" panose="020B0503020204020204" pitchFamily="34" charset="-122"/>
                <a:cs typeface="Times New Roman" pitchFamily="18" charset="0"/>
              </a:rPr>
              <a:t>，</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发现并维持与对等节点的连接</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完整区块链：</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全节点区块链数据库</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功能。</a:t>
            </a:r>
            <a:endPar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矿工：创建新的</a:t>
            </a:r>
            <a:r>
              <a:rPr lang="zh-CN" altLang="en-US" sz="1800" dirty="0" smtClean="0">
                <a:latin typeface="微软雅黑" panose="020B0503020204020204" pitchFamily="34" charset="-122"/>
                <a:ea typeface="微软雅黑" panose="020B0503020204020204" pitchFamily="34" charset="-122"/>
                <a:cs typeface="Times New Roman" pitchFamily="18" charset="0"/>
              </a:rPr>
              <a:t>区块。</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钱包：越来越多的用户钱包都是</a:t>
            </a:r>
            <a:r>
              <a:rPr lang="en-US" altLang="zh-CN" sz="1800" dirty="0">
                <a:latin typeface="微软雅黑" panose="020B0503020204020204" pitchFamily="34" charset="-122"/>
                <a:ea typeface="微软雅黑" panose="020B0503020204020204" pitchFamily="34" charset="-122"/>
                <a:cs typeface="Times New Roman" pitchFamily="18" charset="0"/>
              </a:rPr>
              <a:t>SPV</a:t>
            </a:r>
            <a:r>
              <a:rPr lang="zh-CN" altLang="en-US" sz="1800" dirty="0" smtClean="0">
                <a:latin typeface="微软雅黑" panose="020B0503020204020204" pitchFamily="34" charset="-122"/>
                <a:ea typeface="微软雅黑" panose="020B0503020204020204" pitchFamily="34" charset="-122"/>
                <a:cs typeface="Times New Roman" pitchFamily="18" charset="0"/>
              </a:rPr>
              <a:t>节点。</a:t>
            </a:r>
            <a:endParaRPr lang="en-US" altLang="zh-CN" sz="18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2918677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币节点类型</a:t>
            </a:r>
            <a:endParaRPr lang="zh-CN" altLang="en-US" sz="2800" kern="0" dirty="0">
              <a:solidFill>
                <a:prstClr val="black"/>
              </a:solidFill>
              <a:ea typeface="黑体" pitchFamily="49" charset="-122"/>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38" y="1503363"/>
            <a:ext cx="7552958"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03549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扩展比特币网络</a:t>
            </a:r>
          </a:p>
        </p:txBody>
      </p:sp>
      <p:sp>
        <p:nvSpPr>
          <p:cNvPr id="3" name="矩形 2"/>
          <p:cNvSpPr/>
          <p:nvPr/>
        </p:nvSpPr>
        <p:spPr>
          <a:xfrm>
            <a:off x="1349298" y="5608841"/>
            <a:ext cx="4572000" cy="369332"/>
          </a:xfrm>
          <a:prstGeom prst="rect">
            <a:avLst/>
          </a:prstGeom>
        </p:spPr>
        <p:txBody>
          <a:bodyPr>
            <a:spAutoFit/>
          </a:bodyPr>
          <a:lstStyle/>
          <a:p>
            <a:endParaRPr lang="zh-CN" altLang="en-US" dirty="0"/>
          </a:p>
        </p:txBody>
      </p:sp>
      <p:pic>
        <p:nvPicPr>
          <p:cNvPr id="1638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298" y="1149986"/>
            <a:ext cx="6856505" cy="492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a:xfrm>
            <a:off x="222074" y="6166402"/>
            <a:ext cx="8721203" cy="507728"/>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Bef>
                <a:spcPts val="500"/>
              </a:spcBef>
              <a:spcAft>
                <a:spcPts val="500"/>
              </a:spcAft>
            </a:pP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比特币</a:t>
            </a:r>
            <a:r>
              <a:rPr lang="en-US" altLang="zh-CN" dirty="0">
                <a:solidFill>
                  <a:schemeClr val="tx1"/>
                </a:solidFill>
                <a:latin typeface="微软雅黑" panose="020B0503020204020204" pitchFamily="34" charset="-122"/>
                <a:ea typeface="微软雅黑" panose="020B0503020204020204" pitchFamily="34" charset="-122"/>
                <a:cs typeface="Times New Roman" pitchFamily="18" charset="0"/>
              </a:rPr>
              <a:t>P2P</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主</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网络连接许多</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矿池</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服务器及</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协议网关</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，把</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运行其他</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协议的节点</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连接起来</a:t>
            </a:r>
          </a:p>
        </p:txBody>
      </p:sp>
    </p:spTree>
    <p:extLst>
      <p:ext uri="{BB962C8B-B14F-4D97-AF65-F5344CB8AC3E}">
        <p14:creationId xmlns:p14="http://schemas.microsoft.com/office/powerpoint/2010/main" val="20904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比特币传播网络</a:t>
            </a:r>
          </a:p>
        </p:txBody>
      </p:sp>
      <p:sp>
        <p:nvSpPr>
          <p:cNvPr id="3" name="矩形 2"/>
          <p:cNvSpPr/>
          <p:nvPr/>
        </p:nvSpPr>
        <p:spPr>
          <a:xfrm>
            <a:off x="1483713" y="5837883"/>
            <a:ext cx="4572000" cy="369332"/>
          </a:xfrm>
          <a:prstGeom prst="rect">
            <a:avLst/>
          </a:prstGeom>
        </p:spPr>
        <p:txBody>
          <a:bodyPr>
            <a:spAutoFit/>
          </a:bodyPr>
          <a:lstStyle/>
          <a:p>
            <a:endParaRPr lang="zh-CN" altLang="en-US" dirty="0"/>
          </a:p>
        </p:txBody>
      </p:sp>
      <p:sp>
        <p:nvSpPr>
          <p:cNvPr id="4" name="内容占位符 2"/>
          <p:cNvSpPr txBox="1">
            <a:spLocks/>
          </p:cNvSpPr>
          <p:nvPr/>
        </p:nvSpPr>
        <p:spPr bwMode="auto">
          <a:xfrm>
            <a:off x="260186" y="1262521"/>
            <a:ext cx="8674264" cy="429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比特币传播网络</a:t>
            </a:r>
            <a:r>
              <a:rPr lang="zh-CN" altLang="en-US" sz="2000" dirty="0">
                <a:latin typeface="微软雅黑" panose="020B0503020204020204" pitchFamily="34" charset="-122"/>
                <a:ea typeface="微软雅黑" panose="020B0503020204020204" pitchFamily="34" charset="-122"/>
                <a:cs typeface="Times New Roman" pitchFamily="18" charset="0"/>
              </a:rPr>
              <a:t>是一种尝试</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最小化矿工之间传输块的延迟的网络</a:t>
            </a:r>
          </a:p>
          <a:p>
            <a:pPr eaLnBrk="1" hangingPunct="1">
              <a:lnSpc>
                <a:spcPct val="150000"/>
              </a:lnSpc>
              <a:spcBef>
                <a:spcPts val="600"/>
              </a:spcBef>
              <a:buFont typeface="Wingdings" panose="05000000000000000000" pitchFamily="2" charset="2"/>
              <a:buChar char="Ø"/>
            </a:pP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原始比特</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币传播网络</a:t>
            </a:r>
            <a:r>
              <a:rPr lang="zh-CN" altLang="en-US" sz="1800" dirty="0">
                <a:latin typeface="微软雅黑" panose="020B0503020204020204" pitchFamily="34" charset="-122"/>
                <a:ea typeface="微软雅黑" panose="020B0503020204020204" pitchFamily="34" charset="-122"/>
                <a:cs typeface="Times New Roman" pitchFamily="18" charset="0"/>
              </a:rPr>
              <a:t>是</a:t>
            </a:r>
            <a:r>
              <a:rPr lang="zh-CN" altLang="en-US" sz="1800" dirty="0" smtClean="0">
                <a:latin typeface="微软雅黑" panose="020B0503020204020204" pitchFamily="34" charset="-122"/>
                <a:ea typeface="微软雅黑" panose="020B0503020204020204" pitchFamily="34" charset="-122"/>
                <a:cs typeface="Times New Roman" pitchFamily="18" charset="0"/>
              </a:rPr>
              <a:t>由</a:t>
            </a:r>
            <a:r>
              <a:rPr lang="en-US" altLang="zh-CN" sz="1800" dirty="0" smtClean="0">
                <a:latin typeface="微软雅黑" panose="020B0503020204020204" pitchFamily="34" charset="-122"/>
                <a:ea typeface="微软雅黑" panose="020B0503020204020204" pitchFamily="34" charset="-122"/>
                <a:cs typeface="Times New Roman" pitchFamily="18" charset="0"/>
              </a:rPr>
              <a:t>Matt </a:t>
            </a:r>
            <a:r>
              <a:rPr lang="en-US" altLang="zh-CN" sz="1800" dirty="0" err="1">
                <a:latin typeface="微软雅黑" panose="020B0503020204020204" pitchFamily="34" charset="-122"/>
                <a:ea typeface="微软雅黑" panose="020B0503020204020204" pitchFamily="34" charset="-122"/>
                <a:cs typeface="Times New Roman" pitchFamily="18" charset="0"/>
              </a:rPr>
              <a:t>Corallo</a:t>
            </a:r>
            <a:r>
              <a:rPr lang="zh-CN" altLang="en-US" sz="1800" dirty="0">
                <a:latin typeface="微软雅黑" panose="020B0503020204020204" pitchFamily="34" charset="-122"/>
                <a:ea typeface="微软雅黑" panose="020B0503020204020204" pitchFamily="34" charset="-122"/>
                <a:cs typeface="Times New Roman" pitchFamily="18" charset="0"/>
              </a:rPr>
              <a:t>于</a:t>
            </a:r>
            <a:r>
              <a:rPr lang="en-US" altLang="zh-CN" sz="1800" dirty="0">
                <a:latin typeface="微软雅黑" panose="020B0503020204020204" pitchFamily="34" charset="-122"/>
                <a:ea typeface="微软雅黑" panose="020B0503020204020204" pitchFamily="34" charset="-122"/>
                <a:cs typeface="Times New Roman" pitchFamily="18" charset="0"/>
              </a:rPr>
              <a:t>2015</a:t>
            </a:r>
            <a:r>
              <a:rPr lang="zh-CN" altLang="en-US" sz="1800" dirty="0">
                <a:latin typeface="微软雅黑" panose="020B0503020204020204" pitchFamily="34" charset="-122"/>
                <a:ea typeface="微软雅黑" panose="020B0503020204020204" pitchFamily="34" charset="-122"/>
                <a:cs typeface="Times New Roman" pitchFamily="18" charset="0"/>
              </a:rPr>
              <a:t>年创建，该网络由世界各地的亚马逊</a:t>
            </a:r>
            <a:r>
              <a:rPr lang="en-US" altLang="zh-CN" sz="1800" dirty="0">
                <a:latin typeface="微软雅黑" panose="020B0503020204020204" pitchFamily="34" charset="-122"/>
                <a:ea typeface="微软雅黑" panose="020B0503020204020204" pitchFamily="34" charset="-122"/>
                <a:cs typeface="Times New Roman" pitchFamily="18" charset="0"/>
              </a:rPr>
              <a:t>Web</a:t>
            </a:r>
            <a:r>
              <a:rPr lang="zh-CN" altLang="en-US" sz="1800" dirty="0">
                <a:latin typeface="微软雅黑" panose="020B0503020204020204" pitchFamily="34" charset="-122"/>
                <a:ea typeface="微软雅黑" panose="020B0503020204020204" pitchFamily="34" charset="-122"/>
                <a:cs typeface="Times New Roman" pitchFamily="18" charset="0"/>
              </a:rPr>
              <a:t>服务基础架构上托管的几个专门的节点组成，</a:t>
            </a:r>
            <a:r>
              <a:rPr lang="zh-CN" altLang="en-US" sz="1800" dirty="0" smtClean="0">
                <a:latin typeface="微软雅黑" panose="020B0503020204020204" pitchFamily="34" charset="-122"/>
                <a:ea typeface="微软雅黑" panose="020B0503020204020204" pitchFamily="34" charset="-122"/>
                <a:cs typeface="Times New Roman" pitchFamily="18" charset="0"/>
              </a:rPr>
              <a:t>并连接</a:t>
            </a:r>
            <a:r>
              <a:rPr lang="zh-CN" altLang="en-US" sz="1800" dirty="0">
                <a:latin typeface="微软雅黑" panose="020B0503020204020204" pitchFamily="34" charset="-122"/>
                <a:ea typeface="微软雅黑" panose="020B0503020204020204" pitchFamily="34" charset="-122"/>
                <a:cs typeface="Times New Roman" pitchFamily="18" charset="0"/>
              </a:rPr>
              <a:t>大多数矿工和采矿池</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cs typeface="Times New Roman" pitchFamily="18" charset="0"/>
              </a:rPr>
              <a:t>2016</a:t>
            </a:r>
            <a:r>
              <a:rPr lang="zh-CN" altLang="en-US" sz="1800" dirty="0">
                <a:latin typeface="微软雅黑" panose="020B0503020204020204" pitchFamily="34" charset="-122"/>
                <a:ea typeface="微软雅黑" panose="020B0503020204020204" pitchFamily="34" charset="-122"/>
                <a:cs typeface="Times New Roman" pitchFamily="18" charset="0"/>
              </a:rPr>
              <a:t>年被替换为</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Fast Internet </a:t>
            </a:r>
            <a:r>
              <a:rPr lang="en-US" altLang="zh-CN" sz="1800" dirty="0" err="1">
                <a:solidFill>
                  <a:srgbClr val="0000FF"/>
                </a:solidFill>
                <a:latin typeface="微软雅黑" panose="020B0503020204020204" pitchFamily="34" charset="-122"/>
                <a:ea typeface="微软雅黑" panose="020B0503020204020204" pitchFamily="34" charset="-122"/>
                <a:cs typeface="Times New Roman" pitchFamily="18" charset="0"/>
              </a:rPr>
              <a:t>Bitcoin</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 Relay </a:t>
            </a:r>
            <a:r>
              <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Engine</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r>
              <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FIBRE</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也由核心开发商</a:t>
            </a:r>
            <a:r>
              <a:rPr lang="en-US" altLang="zh-CN" sz="1800" dirty="0">
                <a:latin typeface="微软雅黑" panose="020B0503020204020204" pitchFamily="34" charset="-122"/>
                <a:ea typeface="微软雅黑" panose="020B0503020204020204" pitchFamily="34" charset="-122"/>
                <a:cs typeface="Times New Roman" pitchFamily="18" charset="0"/>
              </a:rPr>
              <a:t>Matt </a:t>
            </a:r>
            <a:r>
              <a:rPr lang="en-US" altLang="zh-CN" sz="1800" dirty="0" err="1">
                <a:latin typeface="微软雅黑" panose="020B0503020204020204" pitchFamily="34" charset="-122"/>
                <a:ea typeface="微软雅黑" panose="020B0503020204020204" pitchFamily="34" charset="-122"/>
                <a:cs typeface="Times New Roman" pitchFamily="18" charset="0"/>
              </a:rPr>
              <a:t>Corallo</a:t>
            </a:r>
            <a:r>
              <a:rPr lang="zh-CN" altLang="en-US" sz="1800" dirty="0" smtClean="0">
                <a:latin typeface="微软雅黑" panose="020B0503020204020204" pitchFamily="34" charset="-122"/>
                <a:ea typeface="微软雅黑" panose="020B0503020204020204" pitchFamily="34" charset="-122"/>
                <a:cs typeface="Times New Roman" pitchFamily="18" charset="0"/>
              </a:rPr>
              <a:t>创建。</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FIBRE</a:t>
            </a:r>
            <a:endPar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基于</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UDP</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的中继网络，可以中继节点网络内的</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块。</a:t>
            </a:r>
            <a:endPar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实现</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了</a:t>
            </a:r>
            <a:r>
              <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rPr>
              <a:t>compact block</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，以进一步减少传输的数据量和网络延迟。</a:t>
            </a:r>
            <a:endParaRPr lang="en-US" altLang="zh-CN" sz="1800" dirty="0">
              <a:solidFill>
                <a:srgbClr val="0000FF"/>
              </a:solidFill>
              <a:latin typeface="微软雅黑" panose="020B0503020204020204" pitchFamily="34" charset="-122"/>
              <a:ea typeface="微软雅黑" panose="020B0503020204020204" pitchFamily="34" charset="-122"/>
              <a:cs typeface="Times New Roman" pitchFamily="18" charset="0"/>
            </a:endParaRPr>
          </a:p>
        </p:txBody>
      </p:sp>
      <p:sp>
        <p:nvSpPr>
          <p:cNvPr id="6" name="圆角矩形 5"/>
          <p:cNvSpPr/>
          <p:nvPr/>
        </p:nvSpPr>
        <p:spPr>
          <a:xfrm>
            <a:off x="222074" y="6166402"/>
            <a:ext cx="8721203" cy="507728"/>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传播网络不是比特币的</a:t>
            </a:r>
            <a:r>
              <a:rPr lang="en-US" altLang="zh-CN" dirty="0">
                <a:solidFill>
                  <a:schemeClr val="tx1"/>
                </a:solidFill>
                <a:latin typeface="微软雅黑" panose="020B0503020204020204" pitchFamily="34" charset="-122"/>
                <a:ea typeface="微软雅黑" panose="020B0503020204020204" pitchFamily="34" charset="-122"/>
                <a:cs typeface="Times New Roman" pitchFamily="18" charset="0"/>
              </a:rPr>
              <a:t>P2P</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网络的替代品</a:t>
            </a:r>
          </a:p>
        </p:txBody>
      </p:sp>
    </p:spTree>
    <p:extLst>
      <p:ext uri="{BB962C8B-B14F-4D97-AF65-F5344CB8AC3E}">
        <p14:creationId xmlns:p14="http://schemas.microsoft.com/office/powerpoint/2010/main" val="28898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620957" cy="523220"/>
          </a:xfrm>
          <a:prstGeom prst="rect">
            <a:avLst/>
          </a:prstGeom>
        </p:spPr>
        <p:txBody>
          <a:bodyPr wrap="none">
            <a:spAutoFit/>
          </a:bodyPr>
          <a:lstStyle/>
          <a:p>
            <a:r>
              <a:rPr lang="zh-CN" altLang="en-US" sz="2800" kern="0" dirty="0">
                <a:solidFill>
                  <a:prstClr val="black"/>
                </a:solidFill>
                <a:ea typeface="黑体" pitchFamily="49" charset="-122"/>
              </a:rPr>
              <a:t>网络发现</a:t>
            </a:r>
          </a:p>
        </p:txBody>
      </p:sp>
      <p:sp>
        <p:nvSpPr>
          <p:cNvPr id="3" name="内容占位符 2"/>
          <p:cNvSpPr txBox="1">
            <a:spLocks/>
          </p:cNvSpPr>
          <p:nvPr/>
        </p:nvSpPr>
        <p:spPr bwMode="auto">
          <a:xfrm>
            <a:off x="260186" y="1262523"/>
            <a:ext cx="8674264" cy="1681400"/>
          </a:xfrm>
          <a:prstGeom prst="rect">
            <a:avLst/>
          </a:prstGeom>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当</a:t>
            </a:r>
            <a:r>
              <a:rPr lang="zh-CN" altLang="en-US" sz="2000" dirty="0" smtClean="0">
                <a:latin typeface="微软雅黑" panose="020B0503020204020204" pitchFamily="34" charset="-122"/>
                <a:ea typeface="微软雅黑" panose="020B0503020204020204" pitchFamily="34" charset="-122"/>
                <a:cs typeface="Times New Roman" pitchFamily="18" charset="0"/>
              </a:rPr>
              <a:t>新网络</a:t>
            </a:r>
            <a:r>
              <a:rPr lang="zh-CN" altLang="en-US" sz="2000" dirty="0">
                <a:latin typeface="微软雅黑" panose="020B0503020204020204" pitchFamily="34" charset="-122"/>
                <a:ea typeface="微软雅黑" panose="020B0503020204020204" pitchFamily="34" charset="-122"/>
                <a:cs typeface="Times New Roman" pitchFamily="18" charset="0"/>
              </a:rPr>
              <a:t>节点启动后</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r>
              <a:rPr lang="zh-CN" altLang="en-US" sz="2000" dirty="0">
                <a:latin typeface="微软雅黑" panose="020B0503020204020204" pitchFamily="34" charset="-122"/>
                <a:ea typeface="微软雅黑" panose="020B0503020204020204" pitchFamily="34" charset="-122"/>
                <a:cs typeface="Times New Roman" pitchFamily="18" charset="0"/>
              </a:rPr>
              <a:t>为</a:t>
            </a:r>
            <a:r>
              <a:rPr lang="zh-CN" altLang="en-US" sz="2000" dirty="0" smtClean="0">
                <a:latin typeface="微软雅黑" panose="020B0503020204020204" pitchFamily="34" charset="-122"/>
                <a:ea typeface="微软雅黑" panose="020B0503020204020204" pitchFamily="34" charset="-122"/>
                <a:cs typeface="Times New Roman" pitchFamily="18" charset="0"/>
              </a:rPr>
              <a:t>参与</a:t>
            </a:r>
            <a:r>
              <a:rPr lang="zh-CN" altLang="en-US" sz="2000" dirty="0">
                <a:latin typeface="微软雅黑" panose="020B0503020204020204" pitchFamily="34" charset="-122"/>
                <a:ea typeface="微软雅黑" panose="020B0503020204020204" pitchFamily="34" charset="-122"/>
                <a:cs typeface="Times New Roman" pitchFamily="18" charset="0"/>
              </a:rPr>
              <a:t>协同运作</a:t>
            </a:r>
            <a:r>
              <a:rPr lang="zh-CN" altLang="en-US" sz="2000" dirty="0" smtClean="0">
                <a:latin typeface="微软雅黑" panose="020B0503020204020204" pitchFamily="34" charset="-122"/>
                <a:ea typeface="微软雅黑" panose="020B0503020204020204" pitchFamily="34" charset="-122"/>
                <a:cs typeface="Times New Roman" pitchFamily="18" charset="0"/>
              </a:rPr>
              <a:t>，必须</a:t>
            </a:r>
            <a:r>
              <a:rPr lang="zh-CN" altLang="en-US" sz="2000" dirty="0">
                <a:latin typeface="微软雅黑" panose="020B0503020204020204" pitchFamily="34" charset="-122"/>
                <a:ea typeface="微软雅黑" panose="020B0503020204020204" pitchFamily="34" charset="-122"/>
                <a:cs typeface="Times New Roman" pitchFamily="18" charset="0"/>
              </a:rPr>
              <a:t>发现网络</a:t>
            </a:r>
            <a:r>
              <a:rPr lang="zh-CN" altLang="en-US" sz="2000" dirty="0" smtClean="0">
                <a:latin typeface="微软雅黑" panose="020B0503020204020204" pitchFamily="34" charset="-122"/>
                <a:ea typeface="微软雅黑" panose="020B0503020204020204" pitchFamily="34" charset="-122"/>
                <a:cs typeface="Times New Roman" pitchFamily="18" charset="0"/>
              </a:rPr>
              <a:t>中其他</a:t>
            </a:r>
            <a:r>
              <a:rPr lang="zh-CN" altLang="en-US" sz="2000" dirty="0">
                <a:latin typeface="微软雅黑" panose="020B0503020204020204" pitchFamily="34" charset="-122"/>
                <a:ea typeface="微软雅黑" panose="020B0503020204020204" pitchFamily="34" charset="-122"/>
                <a:cs typeface="Times New Roman" pitchFamily="18" charset="0"/>
              </a:rPr>
              <a:t>比特币</a:t>
            </a:r>
            <a:r>
              <a:rPr lang="zh-CN" altLang="en-US" sz="2000" dirty="0" smtClean="0">
                <a:latin typeface="微软雅黑" panose="020B0503020204020204" pitchFamily="34" charset="-122"/>
                <a:ea typeface="微软雅黑" panose="020B0503020204020204" pitchFamily="34" charset="-122"/>
                <a:cs typeface="Times New Roman" pitchFamily="18" charset="0"/>
              </a:rPr>
              <a:t>节点</a:t>
            </a:r>
            <a:endParaRPr lang="zh-CN" altLang="en-US" sz="20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新节点连接时，可以随机选择网络中存在的比特币节点与之相连</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节点通常采用</a:t>
            </a:r>
            <a:r>
              <a:rPr lang="en-US" altLang="zh-CN" sz="1800" dirty="0">
                <a:latin typeface="微软雅黑" panose="020B0503020204020204" pitchFamily="34" charset="-122"/>
                <a:ea typeface="微软雅黑" panose="020B0503020204020204" pitchFamily="34" charset="-122"/>
                <a:cs typeface="Times New Roman" pitchFamily="18" charset="0"/>
              </a:rPr>
              <a:t>TCP</a:t>
            </a:r>
            <a:r>
              <a:rPr lang="zh-CN" altLang="en-US" sz="1800" dirty="0">
                <a:latin typeface="微软雅黑" panose="020B0503020204020204" pitchFamily="34" charset="-122"/>
                <a:ea typeface="微软雅黑" panose="020B0503020204020204" pitchFamily="34" charset="-122"/>
                <a:cs typeface="Times New Roman" pitchFamily="18" charset="0"/>
              </a:rPr>
              <a:t>协议、使用</a:t>
            </a:r>
            <a:r>
              <a:rPr lang="en-US" altLang="zh-CN" sz="1800" dirty="0">
                <a:latin typeface="微软雅黑" panose="020B0503020204020204" pitchFamily="34" charset="-122"/>
                <a:ea typeface="微软雅黑" panose="020B0503020204020204" pitchFamily="34" charset="-122"/>
                <a:cs typeface="Times New Roman" pitchFamily="18" charset="0"/>
              </a:rPr>
              <a:t>8333</a:t>
            </a:r>
            <a:r>
              <a:rPr lang="zh-CN" altLang="en-US" sz="1800" dirty="0">
                <a:latin typeface="微软雅黑" panose="020B0503020204020204" pitchFamily="34" charset="-122"/>
                <a:ea typeface="微软雅黑" panose="020B0503020204020204" pitchFamily="34" charset="-122"/>
                <a:cs typeface="Times New Roman" pitchFamily="18" charset="0"/>
              </a:rPr>
              <a:t>端口与已知的对等节点建立</a:t>
            </a:r>
            <a:r>
              <a:rPr lang="zh-CN" altLang="en-US" sz="1800" dirty="0" smtClean="0">
                <a:latin typeface="微软雅黑" panose="020B0503020204020204" pitchFamily="34" charset="-122"/>
                <a:ea typeface="微软雅黑" panose="020B0503020204020204" pitchFamily="34" charset="-122"/>
                <a:cs typeface="Times New Roman" pitchFamily="18" charset="0"/>
              </a:rPr>
              <a:t>连接。</a:t>
            </a:r>
            <a:endParaRPr lang="en-US" altLang="zh-CN" sz="1800" dirty="0">
              <a:latin typeface="微软雅黑" panose="020B0503020204020204" pitchFamily="34" charset="-122"/>
              <a:ea typeface="微软雅黑" panose="020B0503020204020204" pitchFamily="34" charset="-122"/>
              <a:cs typeface="Times New Roman" pitchFamily="18" charset="0"/>
            </a:endParaRPr>
          </a:p>
        </p:txBody>
      </p:sp>
      <p:pic>
        <p:nvPicPr>
          <p:cNvPr id="21506" name="Picture 2" descr="å¾8-4å¯¹ç­èç¹ä¹é´çåå§æ¡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2088" y="3256795"/>
            <a:ext cx="3278459" cy="3222064"/>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p:cNvSpPr txBox="1">
            <a:spLocks/>
          </p:cNvSpPr>
          <p:nvPr/>
        </p:nvSpPr>
        <p:spPr bwMode="auto">
          <a:xfrm>
            <a:off x="260186" y="3097540"/>
            <a:ext cx="5482692" cy="3414772"/>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节点接入网络</a:t>
            </a:r>
            <a:r>
              <a:rPr lang="zh-CN" altLang="en-US" sz="2000" dirty="0" smtClean="0">
                <a:latin typeface="微软雅黑" panose="020B0503020204020204" pitchFamily="34" charset="-122"/>
                <a:ea typeface="微软雅黑" panose="020B0503020204020204" pitchFamily="34" charset="-122"/>
                <a:cs typeface="Times New Roman" pitchFamily="18" charset="0"/>
              </a:rPr>
              <a:t>过程。</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在建立连接时，新接入的节点发送一条包含基本认证内容的“</a:t>
            </a:r>
            <a:r>
              <a:rPr lang="en-US" altLang="zh-CN" sz="1800" dirty="0">
                <a:latin typeface="微软雅黑" panose="020B0503020204020204" pitchFamily="34" charset="-122"/>
                <a:ea typeface="微软雅黑" panose="020B0503020204020204" pitchFamily="34" charset="-122"/>
                <a:cs typeface="Times New Roman" pitchFamily="18" charset="0"/>
              </a:rPr>
              <a:t>version”</a:t>
            </a:r>
            <a:r>
              <a:rPr lang="zh-CN" altLang="en-US" sz="1800" dirty="0">
                <a:latin typeface="微软雅黑" panose="020B0503020204020204" pitchFamily="34" charset="-122"/>
                <a:ea typeface="微软雅黑" panose="020B0503020204020204" pitchFamily="34" charset="-122"/>
                <a:cs typeface="Times New Roman" pitchFamily="18" charset="0"/>
              </a:rPr>
              <a:t>消息开始握手通信过程</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检查</a:t>
            </a:r>
            <a:r>
              <a:rPr lang="en-US" altLang="zh-CN" sz="1800" dirty="0" smtClean="0">
                <a:latin typeface="微软雅黑" panose="020B0503020204020204" pitchFamily="34" charset="-122"/>
                <a:ea typeface="微软雅黑" panose="020B0503020204020204" pitchFamily="34" charset="-122"/>
                <a:cs typeface="Times New Roman" pitchFamily="18" charset="0"/>
              </a:rPr>
              <a:t>version</a:t>
            </a:r>
            <a:r>
              <a:rPr lang="zh-CN" altLang="en-US" sz="1800" dirty="0">
                <a:latin typeface="微软雅黑" panose="020B0503020204020204" pitchFamily="34" charset="-122"/>
                <a:ea typeface="微软雅黑" panose="020B0503020204020204" pitchFamily="34" charset="-122"/>
                <a:cs typeface="Times New Roman" pitchFamily="18" charset="0"/>
              </a:rPr>
              <a:t>中的远程对等体报告的</a:t>
            </a:r>
            <a:r>
              <a:rPr lang="en-US" altLang="zh-CN" sz="1800" dirty="0" err="1">
                <a:latin typeface="微软雅黑" panose="020B0503020204020204" pitchFamily="34" charset="-122"/>
                <a:ea typeface="微软雅黑" panose="020B0503020204020204" pitchFamily="34" charset="-122"/>
                <a:cs typeface="Times New Roman" pitchFamily="18" charset="0"/>
              </a:rPr>
              <a:t>nVersion</a:t>
            </a:r>
            <a:r>
              <a:rPr lang="zh-CN" altLang="en-US" sz="1800" dirty="0">
                <a:latin typeface="微软雅黑" panose="020B0503020204020204" pitchFamily="34" charset="-122"/>
                <a:ea typeface="微软雅黑" panose="020B0503020204020204" pitchFamily="34" charset="-122"/>
                <a:cs typeface="Times New Roman" pitchFamily="18" charset="0"/>
              </a:rPr>
              <a:t>，并确定远端对等体</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是否兼容</a:t>
            </a:r>
            <a:r>
              <a:rPr lang="zh-CN" altLang="en-US" sz="1800" dirty="0" smtClean="0">
                <a:latin typeface="微软雅黑" panose="020B0503020204020204" pitchFamily="34" charset="-122"/>
                <a:ea typeface="微软雅黑" panose="020B0503020204020204" pitchFamily="34" charset="-122"/>
                <a:cs typeface="Times New Roman" pitchFamily="18" charset="0"/>
              </a:rPr>
              <a:t>。如果</a:t>
            </a:r>
            <a:r>
              <a:rPr lang="zh-CN" altLang="en-US" sz="1800" dirty="0">
                <a:latin typeface="微软雅黑" panose="020B0503020204020204" pitchFamily="34" charset="-122"/>
                <a:ea typeface="微软雅黑" panose="020B0503020204020204" pitchFamily="34" charset="-122"/>
                <a:cs typeface="Times New Roman" pitchFamily="18" charset="0"/>
              </a:rPr>
              <a:t>远程对等体兼容，则本地对等体将确认版本消息，并通过发送一个</a:t>
            </a:r>
            <a:r>
              <a:rPr lang="en-US" altLang="zh-CN" sz="1800" dirty="0" err="1">
                <a:latin typeface="微软雅黑" panose="020B0503020204020204" pitchFamily="34" charset="-122"/>
                <a:ea typeface="微软雅黑" panose="020B0503020204020204" pitchFamily="34" charset="-122"/>
                <a:cs typeface="Times New Roman" pitchFamily="18" charset="0"/>
              </a:rPr>
              <a:t>verack</a:t>
            </a:r>
            <a:r>
              <a:rPr lang="zh-CN" altLang="en-US" sz="1800" dirty="0">
                <a:latin typeface="微软雅黑" panose="020B0503020204020204" pitchFamily="34" charset="-122"/>
                <a:ea typeface="微软雅黑" panose="020B0503020204020204" pitchFamily="34" charset="-122"/>
                <a:cs typeface="Times New Roman" pitchFamily="18" charset="0"/>
              </a:rPr>
              <a:t>建立连接。</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9430997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855264967"/>
              </p:ext>
            </p:extLst>
          </p:nvPr>
        </p:nvGraphicFramePr>
        <p:xfrm>
          <a:off x="159826" y="1828802"/>
          <a:ext cx="8738848" cy="4181706"/>
        </p:xfrm>
        <a:graphic>
          <a:graphicData uri="http://schemas.openxmlformats.org/drawingml/2006/table">
            <a:tbl>
              <a:tblPr firstRow="1" firstCol="1" bandRow="1">
                <a:tableStyleId>{5940675A-B579-460E-94D1-54222C63F5DA}</a:tableStyleId>
              </a:tblPr>
              <a:tblGrid>
                <a:gridCol w="1830899"/>
                <a:gridCol w="6907949"/>
              </a:tblGrid>
              <a:tr h="464634">
                <a:tc>
                  <a:txBody>
                    <a:bodyPr/>
                    <a:lstStyle/>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字段</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FFFF00"/>
                    </a:solidFill>
                  </a:tcPr>
                </a:tc>
                <a:tc>
                  <a:txBody>
                    <a:bodyPr/>
                    <a:lstStyle/>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描述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FFFF00"/>
                    </a:solidFill>
                  </a:tcPr>
                </a:tc>
              </a:tr>
              <a:tr h="464634">
                <a:tc>
                  <a:txBody>
                    <a:bodyPr/>
                    <a:lstStyle/>
                    <a:p>
                      <a:pPr algn="l">
                        <a:lnSpc>
                          <a:spcPct val="150000"/>
                        </a:lnSpc>
                        <a:spcAft>
                          <a:spcPts val="0"/>
                        </a:spcAft>
                      </a:pPr>
                      <a:r>
                        <a:rPr lang="en-US" sz="1800" kern="100" dirty="0" err="1" smtClean="0">
                          <a:effectLst/>
                          <a:latin typeface="微软雅黑" panose="020B0503020204020204" pitchFamily="34" charset="-122"/>
                          <a:ea typeface="微软雅黑" panose="020B0503020204020204" pitchFamily="34" charset="-122"/>
                        </a:rPr>
                        <a:t>nVersion</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比特币客户端</a:t>
                      </a:r>
                      <a:r>
                        <a:rPr lang="en-US" sz="1800" kern="100" dirty="0">
                          <a:effectLst/>
                          <a:latin typeface="微软雅黑" panose="020B0503020204020204" pitchFamily="34" charset="-122"/>
                          <a:ea typeface="微软雅黑" panose="020B0503020204020204" pitchFamily="34" charset="-122"/>
                        </a:rPr>
                        <a:t>P2P</a:t>
                      </a:r>
                      <a:r>
                        <a:rPr lang="zh-CN" sz="1800" kern="100" dirty="0">
                          <a:effectLst/>
                          <a:latin typeface="微软雅黑" panose="020B0503020204020204" pitchFamily="34" charset="-122"/>
                          <a:ea typeface="微软雅黑" panose="020B0503020204020204" pitchFamily="34" charset="-122"/>
                        </a:rPr>
                        <a:t>协议所采用的版本</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64634">
                <a:tc>
                  <a:txBody>
                    <a:bodyPr/>
                    <a:lstStyle/>
                    <a:p>
                      <a:pPr algn="l">
                        <a:lnSpc>
                          <a:spcPct val="150000"/>
                        </a:lnSpc>
                        <a:spcAft>
                          <a:spcPts val="0"/>
                        </a:spcAft>
                      </a:pPr>
                      <a:r>
                        <a:rPr lang="en-US" sz="1800" kern="100">
                          <a:effectLst/>
                          <a:latin typeface="微软雅黑" panose="020B0503020204020204" pitchFamily="34" charset="-122"/>
                          <a:ea typeface="微软雅黑" panose="020B0503020204020204" pitchFamily="34" charset="-122"/>
                        </a:rPr>
                        <a:t>nLocalServices</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altLang="en-US" sz="1800" kern="100" dirty="0" smtClean="0">
                          <a:effectLst/>
                          <a:latin typeface="微软雅黑" panose="020B0503020204020204" pitchFamily="34" charset="-122"/>
                          <a:ea typeface="微软雅黑" panose="020B0503020204020204" pitchFamily="34" charset="-122"/>
                        </a:rPr>
                        <a:t> 一组该节点支持的本地服务列表，当前仅支持</a:t>
                      </a:r>
                      <a:r>
                        <a:rPr lang="en-US" altLang="zh-CN" sz="1800" kern="100" dirty="0" smtClean="0">
                          <a:effectLst/>
                          <a:latin typeface="微软雅黑" panose="020B0503020204020204" pitchFamily="34" charset="-122"/>
                          <a:ea typeface="微软雅黑" panose="020B0503020204020204" pitchFamily="34" charset="-122"/>
                        </a:rPr>
                        <a:t>NODE_NETWORK</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64634">
                <a:tc>
                  <a:txBody>
                    <a:bodyPr/>
                    <a:lstStyle/>
                    <a:p>
                      <a:pPr algn="l">
                        <a:lnSpc>
                          <a:spcPct val="150000"/>
                        </a:lnSpc>
                        <a:spcAft>
                          <a:spcPts val="0"/>
                        </a:spcAft>
                      </a:pPr>
                      <a:r>
                        <a:rPr lang="en-US" sz="1800" kern="100">
                          <a:effectLst/>
                          <a:latin typeface="微软雅黑" panose="020B0503020204020204" pitchFamily="34" charset="-122"/>
                          <a:ea typeface="微软雅黑" panose="020B0503020204020204" pitchFamily="34" charset="-122"/>
                        </a:rPr>
                        <a:t>nTime</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当前时间</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64634">
                <a:tc>
                  <a:txBody>
                    <a:bodyPr/>
                    <a:lstStyle/>
                    <a:p>
                      <a:pPr algn="l">
                        <a:lnSpc>
                          <a:spcPct val="150000"/>
                        </a:lnSpc>
                        <a:spcAft>
                          <a:spcPts val="0"/>
                        </a:spcAft>
                      </a:pPr>
                      <a:r>
                        <a:rPr lang="en-US" sz="1800" kern="100">
                          <a:effectLst/>
                          <a:latin typeface="微软雅黑" panose="020B0503020204020204" pitchFamily="34" charset="-122"/>
                          <a:ea typeface="微软雅黑" panose="020B0503020204020204" pitchFamily="34" charset="-122"/>
                        </a:rPr>
                        <a:t>addrYou</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当前节点可见的远程节点的</a:t>
                      </a:r>
                      <a:r>
                        <a:rPr lang="en-US" sz="1800" kern="100" dirty="0">
                          <a:effectLst/>
                          <a:latin typeface="微软雅黑" panose="020B0503020204020204" pitchFamily="34" charset="-122"/>
                          <a:ea typeface="微软雅黑" panose="020B0503020204020204" pitchFamily="34" charset="-122"/>
                        </a:rPr>
                        <a:t>IP</a:t>
                      </a:r>
                      <a:r>
                        <a:rPr lang="zh-CN" sz="1800" kern="100" dirty="0">
                          <a:effectLst/>
                          <a:latin typeface="微软雅黑" panose="020B0503020204020204" pitchFamily="34" charset="-122"/>
                          <a:ea typeface="微软雅黑" panose="020B0503020204020204" pitchFamily="34" charset="-122"/>
                        </a:rPr>
                        <a:t>地址</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64634">
                <a:tc>
                  <a:txBody>
                    <a:bodyPr/>
                    <a:lstStyle/>
                    <a:p>
                      <a:pPr algn="l">
                        <a:lnSpc>
                          <a:spcPct val="150000"/>
                        </a:lnSpc>
                        <a:spcAft>
                          <a:spcPts val="0"/>
                        </a:spcAft>
                      </a:pPr>
                      <a:r>
                        <a:rPr lang="en-US" sz="1800" kern="100">
                          <a:effectLst/>
                          <a:latin typeface="微软雅黑" panose="020B0503020204020204" pitchFamily="34" charset="-122"/>
                          <a:ea typeface="微软雅黑" panose="020B0503020204020204" pitchFamily="34" charset="-122"/>
                        </a:rPr>
                        <a:t>addrMe</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当前节点所发现的本机</a:t>
                      </a:r>
                      <a:r>
                        <a:rPr lang="en-US" sz="1800" kern="100" dirty="0">
                          <a:effectLst/>
                          <a:latin typeface="微软雅黑" panose="020B0503020204020204" pitchFamily="34" charset="-122"/>
                          <a:ea typeface="微软雅黑" panose="020B0503020204020204" pitchFamily="34" charset="-122"/>
                        </a:rPr>
                        <a:t>IP</a:t>
                      </a:r>
                      <a:r>
                        <a:rPr lang="zh-CN" sz="1800" kern="100" dirty="0">
                          <a:effectLst/>
                          <a:latin typeface="微软雅黑" panose="020B0503020204020204" pitchFamily="34" charset="-122"/>
                          <a:ea typeface="微软雅黑" panose="020B0503020204020204" pitchFamily="34" charset="-122"/>
                        </a:rPr>
                        <a:t>地址</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929268">
                <a:tc>
                  <a:txBody>
                    <a:bodyPr/>
                    <a:lstStyle/>
                    <a:p>
                      <a:pPr algn="l">
                        <a:lnSpc>
                          <a:spcPct val="150000"/>
                        </a:lnSpc>
                        <a:spcAft>
                          <a:spcPts val="0"/>
                        </a:spcAft>
                      </a:pPr>
                      <a:r>
                        <a:rPr lang="en-US" sz="1800" kern="100">
                          <a:effectLst/>
                          <a:latin typeface="微软雅黑" panose="020B0503020204020204" pitchFamily="34" charset="-122"/>
                          <a:ea typeface="微软雅黑" panose="020B0503020204020204" pitchFamily="34" charset="-122"/>
                        </a:rPr>
                        <a:t>subver</a:t>
                      </a:r>
                      <a:endParaRPr lang="zh-CN" sz="18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当前节点运行的软件类型的子</a:t>
                      </a:r>
                      <a:r>
                        <a:rPr lang="zh-CN" sz="1800" kern="100" dirty="0" smtClean="0">
                          <a:effectLst/>
                          <a:latin typeface="微软雅黑" panose="020B0503020204020204" pitchFamily="34" charset="-122"/>
                          <a:ea typeface="微软雅黑" panose="020B0503020204020204" pitchFamily="34" charset="-122"/>
                        </a:rPr>
                        <a:t>版本号</a:t>
                      </a:r>
                      <a:r>
                        <a:rPr lang="zh-CN" altLang="en-US" sz="1800" kern="100" dirty="0" smtClean="0">
                          <a:effectLst/>
                          <a:latin typeface="微软雅黑" panose="020B0503020204020204" pitchFamily="34" charset="-122"/>
                          <a:ea typeface="微软雅黑" panose="020B0503020204020204" pitchFamily="34" charset="-122"/>
                        </a:rPr>
                        <a:t>（</a:t>
                      </a:r>
                      <a:r>
                        <a:rPr lang="en-US" altLang="zh-CN" sz="1800" kern="100" dirty="0" smtClean="0">
                          <a:effectLst/>
                          <a:latin typeface="微软雅黑" panose="020B0503020204020204" pitchFamily="34" charset="-122"/>
                          <a:ea typeface="微软雅黑" panose="020B0503020204020204" pitchFamily="34" charset="-122"/>
                        </a:rPr>
                        <a:t>/Satoshi:0.9.2.1/</a:t>
                      </a:r>
                      <a:r>
                        <a:rPr lang="zh-CN" altLang="en-US" sz="1800" kern="100" dirty="0" smtClean="0">
                          <a:effectLst/>
                          <a:latin typeface="微软雅黑" panose="020B0503020204020204" pitchFamily="34" charset="-122"/>
                          <a:ea typeface="微软雅黑" panose="020B0503020204020204" pitchFamily="34" charset="-122"/>
                        </a:rPr>
                        <a: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64634">
                <a:tc>
                  <a:txBody>
                    <a:bodyPr/>
                    <a:lstStyle/>
                    <a:p>
                      <a:pPr algn="l">
                        <a:lnSpc>
                          <a:spcPct val="150000"/>
                        </a:lnSpc>
                        <a:spcAft>
                          <a:spcPts val="0"/>
                        </a:spcAft>
                      </a:pPr>
                      <a:r>
                        <a:rPr lang="en-US" sz="1800" kern="100" dirty="0" err="1">
                          <a:effectLst/>
                          <a:latin typeface="微软雅黑" panose="020B0503020204020204" pitchFamily="34" charset="-122"/>
                          <a:ea typeface="微软雅黑" panose="020B0503020204020204" pitchFamily="34" charset="-122"/>
                        </a:rPr>
                        <a:t>BaseHeight</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当前节点区块链的区块高度</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
        <p:nvSpPr>
          <p:cNvPr id="5" name="矩形 4"/>
          <p:cNvSpPr/>
          <p:nvPr/>
        </p:nvSpPr>
        <p:spPr>
          <a:xfrm>
            <a:off x="1071538" y="476672"/>
            <a:ext cx="1620957" cy="523220"/>
          </a:xfrm>
          <a:prstGeom prst="rect">
            <a:avLst/>
          </a:prstGeom>
        </p:spPr>
        <p:txBody>
          <a:bodyPr wrap="none">
            <a:spAutoFit/>
          </a:bodyPr>
          <a:lstStyle/>
          <a:p>
            <a:r>
              <a:rPr lang="zh-CN" altLang="en-US" sz="2800" kern="0" dirty="0">
                <a:solidFill>
                  <a:prstClr val="black"/>
                </a:solidFill>
                <a:ea typeface="黑体" pitchFamily="49" charset="-122"/>
              </a:rPr>
              <a:t>网络发现</a:t>
            </a:r>
          </a:p>
        </p:txBody>
      </p:sp>
    </p:spTree>
    <p:extLst>
      <p:ext uri="{BB962C8B-B14F-4D97-AF65-F5344CB8AC3E}">
        <p14:creationId xmlns:p14="http://schemas.microsoft.com/office/powerpoint/2010/main" val="350398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693" y="1431540"/>
            <a:ext cx="4132613" cy="292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p:cNvGraphicFramePr>
            <a:graphicFrameLocks noGrp="1"/>
          </p:cNvGraphicFramePr>
          <p:nvPr>
            <p:extLst>
              <p:ext uri="{D42A27DB-BD31-4B8C-83A1-F6EECF244321}">
                <p14:modId xmlns:p14="http://schemas.microsoft.com/office/powerpoint/2010/main" val="2711686354"/>
              </p:ext>
            </p:extLst>
          </p:nvPr>
        </p:nvGraphicFramePr>
        <p:xfrm>
          <a:off x="4561609" y="1117878"/>
          <a:ext cx="4500197" cy="5547360"/>
        </p:xfrm>
        <a:graphic>
          <a:graphicData uri="http://schemas.openxmlformats.org/drawingml/2006/table">
            <a:tbl>
              <a:tblPr firstRow="1" firstCol="1" bandRow="1">
                <a:tableStyleId>{2D5ABB26-0587-4C30-8999-92F81FD0307C}</a:tableStyleId>
              </a:tblPr>
              <a:tblGrid>
                <a:gridCol w="4500197"/>
              </a:tblGrid>
              <a:tr h="180340">
                <a:tc>
                  <a:txBody>
                    <a:bodyPr/>
                    <a:lstStyle/>
                    <a:p>
                      <a:pPr algn="just">
                        <a:spcAft>
                          <a:spcPts val="0"/>
                        </a:spcAft>
                      </a:pPr>
                      <a:r>
                        <a:rPr lang="en-US" sz="1400" kern="100" dirty="0">
                          <a:solidFill>
                            <a:sysClr val="windowText" lastClr="000000"/>
                          </a:solidFill>
                          <a:effectLst/>
                        </a:rPr>
                        <a:t>{</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r>
              <a:tr h="180340">
                <a:tc>
                  <a:txBody>
                    <a:bodyPr/>
                    <a:lstStyle/>
                    <a:p>
                      <a:pPr indent="133350" algn="just">
                        <a:spcAft>
                          <a:spcPts val="0"/>
                        </a:spcAft>
                      </a:pPr>
                      <a:r>
                        <a:rPr lang="en-US" sz="1400" kern="100" dirty="0">
                          <a:solidFill>
                            <a:sysClr val="windowText" lastClr="000000"/>
                          </a:solidFill>
                          <a:effectLst/>
                        </a:rPr>
                        <a:t>“hash”: “7c4025……d036f9</a:t>
                      </a:r>
                      <a:r>
                        <a:rPr lang="en-US" sz="1400" kern="100" dirty="0" smtClean="0">
                          <a:solidFill>
                            <a:sysClr val="windowText" lastClr="000000"/>
                          </a:solidFill>
                          <a:effectLst/>
                        </a:rPr>
                        <a:t>”, // </a:t>
                      </a:r>
                      <a:r>
                        <a:rPr lang="zh-CN" altLang="en-US" sz="1400" kern="100" dirty="0" smtClean="0">
                          <a:solidFill>
                            <a:sysClr val="windowText" lastClr="000000"/>
                          </a:solidFill>
                          <a:effectLst/>
                          <a:latin typeface="微软雅黑" panose="020B0503020204020204" pitchFamily="34" charset="-122"/>
                          <a:ea typeface="微软雅黑" panose="020B0503020204020204" pitchFamily="34" charset="-122"/>
                          <a:cs typeface="Times New Roman" panose="02020603050405020304" pitchFamily="18" charset="0"/>
                        </a:rPr>
                        <a:t>交易哈希（</a:t>
                      </a:r>
                      <a:r>
                        <a:rPr lang="en-US" altLang="zh-CN" sz="1400" kern="100" dirty="0" smtClean="0">
                          <a:solidFill>
                            <a:sysClr val="windowText" lastClr="000000"/>
                          </a:solidFill>
                          <a:effectLst/>
                          <a:latin typeface="微软雅黑" panose="020B0503020204020204" pitchFamily="34" charset="-122"/>
                          <a:ea typeface="微软雅黑" panose="020B0503020204020204" pitchFamily="34" charset="-122"/>
                          <a:cs typeface="Times New Roman" panose="02020603050405020304" pitchFamily="18" charset="0"/>
                        </a:rPr>
                        <a:t>ID/</a:t>
                      </a:r>
                      <a:r>
                        <a:rPr lang="zh-CN" altLang="en-US" sz="1400" kern="100" dirty="0" smtClean="0">
                          <a:solidFill>
                            <a:sysClr val="windowText" lastClr="000000"/>
                          </a:solidFill>
                          <a:effectLst/>
                          <a:latin typeface="微软雅黑" panose="020B0503020204020204" pitchFamily="34" charset="-122"/>
                          <a:ea typeface="微软雅黑" panose="020B0503020204020204" pitchFamily="34" charset="-122"/>
                          <a:cs typeface="Times New Roman" panose="02020603050405020304" pitchFamily="18" charset="0"/>
                        </a:rPr>
                        <a:t>流水号）</a:t>
                      </a:r>
                      <a:endParaRPr lang="zh-CN" sz="1400" kern="100" dirty="0">
                        <a:solidFill>
                          <a:sysClr val="windowText" lastClr="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indent="133350" algn="just">
                        <a:spcAft>
                          <a:spcPts val="0"/>
                        </a:spcAft>
                      </a:pPr>
                      <a:r>
                        <a:rPr lang="en-US" sz="1400" kern="100" dirty="0">
                          <a:solidFill>
                            <a:sysClr val="windowText" lastClr="000000"/>
                          </a:solidFill>
                          <a:effectLst/>
                        </a:rPr>
                        <a:t>“</a:t>
                      </a:r>
                      <a:r>
                        <a:rPr lang="en-US" sz="1400" kern="100" dirty="0" err="1">
                          <a:solidFill>
                            <a:sysClr val="windowText" lastClr="000000"/>
                          </a:solidFill>
                          <a:effectLst/>
                        </a:rPr>
                        <a:t>ver</a:t>
                      </a:r>
                      <a:r>
                        <a:rPr lang="en-US" sz="1400" kern="100" dirty="0">
                          <a:solidFill>
                            <a:sysClr val="windowText" lastClr="000000"/>
                          </a:solidFill>
                          <a:effectLst/>
                        </a:rPr>
                        <a:t>”: 1</a:t>
                      </a:r>
                      <a:r>
                        <a:rPr lang="en-US" sz="1400" kern="100" dirty="0" smtClean="0">
                          <a:solidFill>
                            <a:sysClr val="windowText" lastClr="000000"/>
                          </a:solidFill>
                          <a:effectLst/>
                        </a:rPr>
                        <a:t>, // </a:t>
                      </a:r>
                      <a:r>
                        <a:rPr lang="zh-CN" altLang="en-US" sz="1400" kern="100" dirty="0" smtClean="0">
                          <a:solidFill>
                            <a:sysClr val="windowText" lastClr="000000"/>
                          </a:solidFill>
                          <a:effectLst/>
                          <a:latin typeface="微软雅黑" panose="020B0503020204020204" pitchFamily="34" charset="-122"/>
                          <a:ea typeface="微软雅黑" panose="020B0503020204020204" pitchFamily="34" charset="-122"/>
                        </a:rPr>
                        <a:t>版本</a:t>
                      </a:r>
                      <a:endParaRPr lang="zh-CN" sz="1400" kern="100" dirty="0">
                        <a:solidFill>
                          <a:sysClr val="windowText" lastClr="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indent="133350" algn="just">
                        <a:spcAft>
                          <a:spcPts val="0"/>
                        </a:spcAft>
                      </a:pPr>
                      <a:r>
                        <a:rPr lang="en-US" sz="1400" kern="100" dirty="0">
                          <a:solidFill>
                            <a:sysClr val="windowText" lastClr="000000"/>
                          </a:solidFill>
                          <a:effectLst/>
                        </a:rPr>
                        <a:t>“</a:t>
                      </a:r>
                      <a:r>
                        <a:rPr lang="en-US" sz="1400" kern="100" dirty="0" err="1">
                          <a:solidFill>
                            <a:sysClr val="windowText" lastClr="000000"/>
                          </a:solidFill>
                          <a:effectLst/>
                        </a:rPr>
                        <a:t>vin_sz</a:t>
                      </a:r>
                      <a:r>
                        <a:rPr lang="en-US" sz="1400" kern="100" dirty="0">
                          <a:solidFill>
                            <a:sysClr val="windowText" lastClr="000000"/>
                          </a:solidFill>
                          <a:effectLst/>
                        </a:rPr>
                        <a:t>”: 1</a:t>
                      </a:r>
                      <a:r>
                        <a:rPr lang="en-US" sz="1400" kern="100" dirty="0" smtClean="0">
                          <a:solidFill>
                            <a:sysClr val="windowText" lastClr="000000"/>
                          </a:solidFill>
                          <a:effectLst/>
                        </a:rPr>
                        <a:t>, // Input</a:t>
                      </a:r>
                      <a:r>
                        <a:rPr lang="zh-CN" altLang="en-US" sz="1400" kern="100" dirty="0" smtClean="0">
                          <a:solidFill>
                            <a:sysClr val="windowText" lastClr="000000"/>
                          </a:solidFill>
                          <a:effectLst/>
                        </a:rPr>
                        <a:t>数量</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indent="133350" algn="just">
                        <a:spcAft>
                          <a:spcPts val="0"/>
                        </a:spcAft>
                      </a:pPr>
                      <a:r>
                        <a:rPr lang="en-US" sz="1400" kern="100" dirty="0">
                          <a:solidFill>
                            <a:sysClr val="windowText" lastClr="000000"/>
                          </a:solidFill>
                          <a:effectLst/>
                        </a:rPr>
                        <a:t>“</a:t>
                      </a:r>
                      <a:r>
                        <a:rPr lang="en-US" sz="1400" kern="100" dirty="0" err="1">
                          <a:solidFill>
                            <a:sysClr val="windowText" lastClr="000000"/>
                          </a:solidFill>
                          <a:effectLst/>
                        </a:rPr>
                        <a:t>vout_sz</a:t>
                      </a:r>
                      <a:r>
                        <a:rPr lang="en-US" sz="1400" kern="100" dirty="0">
                          <a:solidFill>
                            <a:sysClr val="windowText" lastClr="000000"/>
                          </a:solidFill>
                          <a:effectLst/>
                        </a:rPr>
                        <a:t>”: 1</a:t>
                      </a:r>
                      <a:r>
                        <a:rPr lang="en-US" sz="1400" kern="100" dirty="0" smtClean="0">
                          <a:solidFill>
                            <a:sysClr val="windowText" lastClr="000000"/>
                          </a:solidFill>
                          <a:effectLst/>
                        </a:rPr>
                        <a:t>, // Output</a:t>
                      </a:r>
                      <a:r>
                        <a:rPr lang="zh-CN" altLang="en-US" sz="1400" kern="100" dirty="0" smtClean="0">
                          <a:solidFill>
                            <a:sysClr val="windowText" lastClr="000000"/>
                          </a:solidFill>
                          <a:effectLst/>
                        </a:rPr>
                        <a:t>数量</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indent="133350" algn="just">
                        <a:spcAft>
                          <a:spcPts val="0"/>
                        </a:spcAft>
                      </a:pPr>
                      <a:r>
                        <a:rPr lang="en-US" sz="1400" kern="100" dirty="0">
                          <a:solidFill>
                            <a:sysClr val="windowText" lastClr="000000"/>
                          </a:solidFill>
                          <a:effectLst/>
                        </a:rPr>
                        <a:t>“</a:t>
                      </a:r>
                      <a:r>
                        <a:rPr lang="en-US" sz="1400" kern="100" dirty="0" err="1">
                          <a:solidFill>
                            <a:sysClr val="windowText" lastClr="000000"/>
                          </a:solidFill>
                          <a:effectLst/>
                        </a:rPr>
                        <a:t>lock_time</a:t>
                      </a:r>
                      <a:r>
                        <a:rPr lang="en-US" sz="1400" kern="100" dirty="0">
                          <a:solidFill>
                            <a:sysClr val="windowText" lastClr="000000"/>
                          </a:solidFill>
                          <a:effectLst/>
                        </a:rPr>
                        <a:t>”: 0</a:t>
                      </a:r>
                      <a:r>
                        <a:rPr lang="en-US" sz="1400" kern="100" dirty="0" smtClean="0">
                          <a:solidFill>
                            <a:sysClr val="windowText" lastClr="000000"/>
                          </a:solidFill>
                          <a:effectLst/>
                        </a:rPr>
                        <a:t>,//</a:t>
                      </a:r>
                      <a:r>
                        <a:rPr lang="zh-CN" altLang="en-US" sz="1400" kern="100" dirty="0" smtClean="0">
                          <a:solidFill>
                            <a:sysClr val="windowText" lastClr="000000"/>
                          </a:solidFill>
                          <a:effectLst/>
                          <a:latin typeface="微软雅黑" panose="020B0503020204020204" pitchFamily="34" charset="-122"/>
                          <a:ea typeface="微软雅黑" panose="020B0503020204020204" pitchFamily="34" charset="-122"/>
                        </a:rPr>
                        <a:t>区块锁定时间</a:t>
                      </a:r>
                      <a:endParaRPr lang="zh-CN" sz="1400" kern="100" dirty="0">
                        <a:solidFill>
                          <a:sysClr val="windowText" lastClr="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indent="133350" algn="just">
                        <a:spcAft>
                          <a:spcPts val="0"/>
                        </a:spcAft>
                      </a:pPr>
                      <a:r>
                        <a:rPr lang="en-US" sz="1400" kern="100" dirty="0">
                          <a:solidFill>
                            <a:sysClr val="windowText" lastClr="000000"/>
                          </a:solidFill>
                          <a:effectLst/>
                        </a:rPr>
                        <a:t>“size”: 224, </a:t>
                      </a:r>
                      <a:r>
                        <a:rPr lang="en-US" sz="1400" kern="100" dirty="0" smtClean="0">
                          <a:solidFill>
                            <a:sysClr val="windowText" lastClr="000000"/>
                          </a:solidFill>
                          <a:effectLst/>
                        </a:rPr>
                        <a:t> //</a:t>
                      </a:r>
                      <a:r>
                        <a:rPr lang="zh-CN" altLang="en-US" sz="1400" kern="100" dirty="0" smtClean="0">
                          <a:solidFill>
                            <a:sysClr val="windowText" lastClr="000000"/>
                          </a:solidFill>
                          <a:effectLst/>
                        </a:rPr>
                        <a:t>交易大小（字节）</a:t>
                      </a:r>
                      <a:r>
                        <a:rPr lang="en-US" sz="1400" kern="100" dirty="0" smtClean="0">
                          <a:solidFill>
                            <a:sysClr val="windowText" lastClr="000000"/>
                          </a:solidFill>
                          <a:effectLst/>
                        </a:rPr>
                        <a:t> </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indent="133350" algn="just">
                        <a:spcAft>
                          <a:spcPts val="0"/>
                        </a:spcAft>
                      </a:pPr>
                      <a:r>
                        <a:rPr lang="en-US" sz="1400" kern="100" dirty="0">
                          <a:solidFill>
                            <a:sysClr val="windowText" lastClr="000000"/>
                          </a:solidFill>
                          <a:effectLst/>
                        </a:rPr>
                        <a:t>“in”: [{</a:t>
                      </a:r>
                      <a:endParaRPr lang="zh-CN" sz="1400" kern="100" dirty="0">
                        <a:solidFill>
                          <a:sysClr val="windowText" lastClr="000000"/>
                        </a:solidFill>
                        <a:effectLst/>
                      </a:endParaRPr>
                    </a:p>
                    <a:p>
                      <a:pPr algn="just">
                        <a:spcAft>
                          <a:spcPts val="0"/>
                        </a:spcAft>
                      </a:pPr>
                      <a:r>
                        <a:rPr lang="en-US" sz="1400" kern="100" dirty="0">
                          <a:solidFill>
                            <a:sysClr val="windowText" lastClr="000000"/>
                          </a:solidFill>
                          <a:effectLst/>
                        </a:rPr>
                        <a:t> </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indent="333375" algn="just">
                        <a:spcAft>
                          <a:spcPts val="0"/>
                        </a:spcAft>
                      </a:pPr>
                      <a:r>
                        <a:rPr lang="en-US" sz="1400" kern="100" dirty="0">
                          <a:solidFill>
                            <a:sysClr val="windowText" lastClr="000000"/>
                          </a:solidFill>
                          <a:effectLst/>
                        </a:rPr>
                        <a:t>“</a:t>
                      </a:r>
                      <a:r>
                        <a:rPr lang="en-US" sz="1400" kern="100" dirty="0" err="1">
                          <a:solidFill>
                            <a:sysClr val="windowText" lastClr="000000"/>
                          </a:solidFill>
                          <a:effectLst/>
                        </a:rPr>
                        <a:t>prev_out</a:t>
                      </a:r>
                      <a:r>
                        <a:rPr lang="en-US" sz="1400" kern="100" dirty="0">
                          <a:solidFill>
                            <a:sysClr val="windowText" lastClr="000000"/>
                          </a:solidFill>
                          <a:effectLst/>
                        </a:rPr>
                        <a:t>”:{</a:t>
                      </a:r>
                      <a:endParaRPr lang="zh-CN" sz="1400" kern="100" dirty="0">
                        <a:solidFill>
                          <a:sysClr val="windowText" lastClr="000000"/>
                        </a:solidFill>
                        <a:effectLst/>
                      </a:endParaRPr>
                    </a:p>
                    <a:p>
                      <a:pPr algn="just">
                        <a:spcAft>
                          <a:spcPts val="0"/>
                        </a:spcAft>
                      </a:pPr>
                      <a:r>
                        <a:rPr lang="en-US" sz="1400" kern="100" dirty="0">
                          <a:solidFill>
                            <a:sysClr val="windowText" lastClr="000000"/>
                          </a:solidFill>
                          <a:effectLst/>
                        </a:rPr>
                        <a:t> </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indent="333375" algn="just">
                        <a:spcAft>
                          <a:spcPts val="0"/>
                        </a:spcAft>
                      </a:pPr>
                      <a:r>
                        <a:rPr lang="en-US" sz="1400" kern="100" dirty="0">
                          <a:solidFill>
                            <a:sysClr val="windowText" lastClr="000000"/>
                          </a:solidFill>
                          <a:effectLst/>
                        </a:rPr>
                        <a:t>“hash”: “2007ae</a:t>
                      </a:r>
                      <a:r>
                        <a:rPr lang="en-US" sz="1400" kern="100" dirty="0" smtClean="0">
                          <a:solidFill>
                            <a:sysClr val="windowText" lastClr="000000"/>
                          </a:solidFill>
                          <a:effectLst/>
                        </a:rPr>
                        <a:t>……”, //</a:t>
                      </a:r>
                      <a:r>
                        <a:rPr lang="zh-CN" altLang="en-US" sz="1400" kern="100" dirty="0" smtClean="0">
                          <a:solidFill>
                            <a:sysClr val="windowText" lastClr="000000"/>
                          </a:solidFill>
                          <a:effectLst/>
                          <a:latin typeface="微软雅黑" panose="020B0503020204020204" pitchFamily="34" charset="-122"/>
                          <a:ea typeface="微软雅黑" panose="020B0503020204020204" pitchFamily="34" charset="-122"/>
                        </a:rPr>
                        <a:t>上一个交易</a:t>
                      </a:r>
                      <a:r>
                        <a:rPr lang="en-US" sz="1400" kern="100" dirty="0" smtClean="0">
                          <a:solidFill>
                            <a:sysClr val="windowText" lastClr="000000"/>
                          </a:solidFill>
                          <a:effectLst/>
                          <a:latin typeface="微软雅黑" panose="020B0503020204020204" pitchFamily="34" charset="-122"/>
                          <a:ea typeface="微软雅黑" panose="020B0503020204020204" pitchFamily="34" charset="-122"/>
                        </a:rPr>
                        <a:t>ID</a:t>
                      </a:r>
                      <a:endParaRPr lang="zh-CN" sz="1400" kern="100" dirty="0">
                        <a:solidFill>
                          <a:sysClr val="windowText" lastClr="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marL="0" indent="333375" algn="just" defTabSz="914400" rtl="0" eaLnBrk="1" latinLnBrk="0" hangingPunct="1">
                        <a:spcAft>
                          <a:spcPts val="0"/>
                        </a:spcAft>
                      </a:pPr>
                      <a:r>
                        <a:rPr lang="en-US" sz="1400" kern="100" dirty="0">
                          <a:solidFill>
                            <a:sysClr val="windowText" lastClr="000000"/>
                          </a:solidFill>
                          <a:effectLst/>
                        </a:rPr>
                        <a:t>“n”: </a:t>
                      </a:r>
                      <a:r>
                        <a:rPr lang="en-US" sz="1400" kern="100" dirty="0" smtClean="0">
                          <a:solidFill>
                            <a:sysClr val="windowText" lastClr="000000"/>
                          </a:solidFill>
                          <a:effectLst/>
                        </a:rPr>
                        <a:t>0, //</a:t>
                      </a:r>
                      <a:r>
                        <a:rPr lang="zh-CN" altLang="en-US" sz="1400" kern="100" dirty="0" smtClean="0">
                          <a:solidFill>
                            <a:sysClr val="windowText" lastClr="000000"/>
                          </a:solidFill>
                          <a:effectLst/>
                          <a:latin typeface="微软雅黑" panose="020B0503020204020204" pitchFamily="34" charset="-122"/>
                          <a:ea typeface="微软雅黑" panose="020B0503020204020204" pitchFamily="34" charset="-122"/>
                          <a:cs typeface="+mn-cs"/>
                        </a:rPr>
                        <a:t>第几个</a:t>
                      </a:r>
                      <a:r>
                        <a:rPr lang="en-US" sz="1400" kern="100" dirty="0" smtClean="0">
                          <a:solidFill>
                            <a:sysClr val="windowText" lastClr="000000"/>
                          </a:solidFill>
                          <a:effectLst/>
                          <a:latin typeface="微软雅黑" panose="020B0503020204020204" pitchFamily="34" charset="-122"/>
                          <a:ea typeface="微软雅黑" panose="020B0503020204020204" pitchFamily="34" charset="-122"/>
                          <a:cs typeface="+mn-cs"/>
                        </a:rPr>
                        <a:t>output</a:t>
                      </a:r>
                      <a:endParaRPr lang="zh-CN" sz="1400"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indent="333375" algn="just">
                        <a:spcAft>
                          <a:spcPts val="0"/>
                        </a:spcAft>
                      </a:pPr>
                      <a:r>
                        <a:rPr lang="en-US" sz="1400" kern="100" dirty="0">
                          <a:solidFill>
                            <a:sysClr val="windowText" lastClr="000000"/>
                          </a:solidFill>
                          <a:effectLst/>
                        </a:rPr>
                        <a:t>},</a:t>
                      </a:r>
                      <a:endParaRPr lang="zh-CN" sz="1400" kern="100" dirty="0">
                        <a:solidFill>
                          <a:sysClr val="windowText" lastClr="000000"/>
                        </a:solidFill>
                        <a:effectLst/>
                      </a:endParaRPr>
                    </a:p>
                    <a:p>
                      <a:pPr algn="just">
                        <a:spcAft>
                          <a:spcPts val="0"/>
                        </a:spcAft>
                      </a:pPr>
                      <a:r>
                        <a:rPr lang="en-US" sz="1400" kern="100" dirty="0">
                          <a:solidFill>
                            <a:sysClr val="windowText" lastClr="000000"/>
                          </a:solidFill>
                          <a:effectLst/>
                        </a:rPr>
                        <a:t> </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33141">
                <a:tc>
                  <a:txBody>
                    <a:bodyPr/>
                    <a:lstStyle/>
                    <a:p>
                      <a:pPr indent="333375" algn="just">
                        <a:spcAft>
                          <a:spcPts val="0"/>
                        </a:spcAft>
                      </a:pPr>
                      <a:r>
                        <a:rPr lang="en-US" sz="1400" kern="100" dirty="0">
                          <a:solidFill>
                            <a:sysClr val="windowText" lastClr="000000"/>
                          </a:solidFill>
                          <a:effectLst/>
                        </a:rPr>
                        <a:t>“</a:t>
                      </a:r>
                      <a:r>
                        <a:rPr lang="en-US" sz="1400" kern="100" dirty="0" err="1">
                          <a:solidFill>
                            <a:sysClr val="windowText" lastClr="000000"/>
                          </a:solidFill>
                          <a:effectLst/>
                        </a:rPr>
                        <a:t>scriptSig</a:t>
                      </a:r>
                      <a:r>
                        <a:rPr lang="en-US" sz="1400" kern="100" dirty="0">
                          <a:solidFill>
                            <a:sysClr val="windowText" lastClr="000000"/>
                          </a:solidFill>
                          <a:effectLst/>
                        </a:rPr>
                        <a:t>”: “304502……042b2d</a:t>
                      </a:r>
                      <a:r>
                        <a:rPr lang="en-US" sz="1400" kern="100" dirty="0" smtClean="0">
                          <a:solidFill>
                            <a:sysClr val="windowText" lastClr="000000"/>
                          </a:solidFill>
                          <a:effectLst/>
                        </a:rPr>
                        <a:t>……”//</a:t>
                      </a:r>
                      <a:r>
                        <a:rPr lang="zh-CN" altLang="en-US" sz="1050" kern="100" dirty="0" smtClean="0">
                          <a:solidFill>
                            <a:sysClr val="windowText" lastClr="000000"/>
                          </a:solidFill>
                          <a:effectLst/>
                        </a:rPr>
                        <a:t>输入脚本</a:t>
                      </a:r>
                      <a:r>
                        <a:rPr lang="en-US" altLang="zh-CN" sz="1050" kern="100" dirty="0" smtClean="0">
                          <a:solidFill>
                            <a:sysClr val="windowText" lastClr="000000"/>
                          </a:solidFill>
                          <a:effectLst/>
                        </a:rPr>
                        <a:t>&lt;</a:t>
                      </a:r>
                      <a:r>
                        <a:rPr lang="en-US" sz="1050" kern="100" dirty="0" smtClean="0">
                          <a:solidFill>
                            <a:sysClr val="windowText" lastClr="000000"/>
                          </a:solidFill>
                          <a:effectLst/>
                        </a:rPr>
                        <a:t>sig&gt;&lt;</a:t>
                      </a:r>
                      <a:r>
                        <a:rPr lang="en-US" sz="1050" kern="100" dirty="0" err="1" smtClean="0">
                          <a:solidFill>
                            <a:sysClr val="windowText" lastClr="000000"/>
                          </a:solidFill>
                          <a:effectLst/>
                        </a:rPr>
                        <a:t>pubkey</a:t>
                      </a:r>
                      <a:r>
                        <a:rPr lang="en-US" sz="1050" kern="100" dirty="0" smtClean="0">
                          <a:solidFill>
                            <a:sysClr val="windowText" lastClr="000000"/>
                          </a:solidFill>
                          <a:effectLst/>
                        </a:rPr>
                        <a:t>&gt;</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indent="133350" algn="just">
                        <a:spcAft>
                          <a:spcPts val="0"/>
                        </a:spcAft>
                      </a:pPr>
                      <a:r>
                        <a:rPr lang="en-US" sz="1400" kern="100" dirty="0">
                          <a:solidFill>
                            <a:sysClr val="windowText" lastClr="000000"/>
                          </a:solidFill>
                          <a:effectLst/>
                        </a:rPr>
                        <a:t>}],</a:t>
                      </a:r>
                      <a:endParaRPr lang="zh-CN" sz="1400" kern="100" dirty="0">
                        <a:solidFill>
                          <a:sysClr val="windowText" lastClr="000000"/>
                        </a:solidFill>
                        <a:effectLst/>
                      </a:endParaRPr>
                    </a:p>
                    <a:p>
                      <a:pPr algn="just">
                        <a:spcAft>
                          <a:spcPts val="0"/>
                        </a:spcAft>
                      </a:pPr>
                      <a:r>
                        <a:rPr lang="en-US" sz="1400" kern="100" dirty="0">
                          <a:solidFill>
                            <a:sysClr val="windowText" lastClr="000000"/>
                          </a:solidFill>
                          <a:effectLst/>
                        </a:rPr>
                        <a:t> </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algn="just">
                        <a:spcAft>
                          <a:spcPts val="0"/>
                        </a:spcAft>
                      </a:pPr>
                      <a:r>
                        <a:rPr lang="en-US" sz="1400" kern="100" dirty="0">
                          <a:solidFill>
                            <a:sysClr val="windowText" lastClr="000000"/>
                          </a:solidFill>
                          <a:effectLst/>
                        </a:rPr>
                        <a:t> </a:t>
                      </a:r>
                      <a:r>
                        <a:rPr lang="en-US" sz="1400" kern="100" dirty="0" smtClean="0">
                          <a:solidFill>
                            <a:sysClr val="windowText" lastClr="000000"/>
                          </a:solidFill>
                          <a:effectLst/>
                        </a:rPr>
                        <a:t> </a:t>
                      </a:r>
                      <a:r>
                        <a:rPr lang="en-US" sz="1400" kern="100" dirty="0">
                          <a:solidFill>
                            <a:sysClr val="windowText" lastClr="000000"/>
                          </a:solidFill>
                          <a:effectLst/>
                        </a:rPr>
                        <a:t>“out”: [{</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algn="just">
                        <a:spcAft>
                          <a:spcPts val="0"/>
                        </a:spcAft>
                      </a:pPr>
                      <a:r>
                        <a:rPr lang="en-US" sz="1400" kern="100" dirty="0">
                          <a:solidFill>
                            <a:sysClr val="windowText" lastClr="000000"/>
                          </a:solidFill>
                          <a:effectLst/>
                        </a:rPr>
                        <a:t>     “value”: “0.31900000</a:t>
                      </a:r>
                      <a:r>
                        <a:rPr lang="en-US" sz="1400" kern="100" dirty="0" smtClean="0">
                          <a:solidFill>
                            <a:sysClr val="windowText" lastClr="000000"/>
                          </a:solidFill>
                          <a:effectLst/>
                        </a:rPr>
                        <a:t>”, //</a:t>
                      </a:r>
                      <a:r>
                        <a:rPr lang="zh-CN" altLang="en-US" sz="1400" kern="100" dirty="0" smtClean="0">
                          <a:solidFill>
                            <a:sysClr val="windowText" lastClr="000000"/>
                          </a:solidFill>
                          <a:effectLst/>
                        </a:rPr>
                        <a:t>输出金额</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marL="0" indent="174625" algn="just">
                        <a:spcAft>
                          <a:spcPts val="0"/>
                        </a:spcAft>
                      </a:pPr>
                      <a:r>
                        <a:rPr lang="en-US" sz="1400" kern="100" dirty="0" smtClean="0">
                          <a:solidFill>
                            <a:sysClr val="windowText" lastClr="000000"/>
                          </a:solidFill>
                          <a:effectLst/>
                        </a:rPr>
                        <a:t> “</a:t>
                      </a:r>
                      <a:r>
                        <a:rPr lang="en-US" sz="1400" kern="100" dirty="0" err="1" smtClean="0">
                          <a:solidFill>
                            <a:sysClr val="windowText" lastClr="000000"/>
                          </a:solidFill>
                          <a:effectLst/>
                        </a:rPr>
                        <a:t>scriptPubKey</a:t>
                      </a:r>
                      <a:r>
                        <a:rPr lang="en-US" sz="1400" kern="100" dirty="0">
                          <a:solidFill>
                            <a:sysClr val="windowText" lastClr="000000"/>
                          </a:solidFill>
                          <a:effectLst/>
                        </a:rPr>
                        <a:t>”: “OP_DUP </a:t>
                      </a:r>
                      <a:r>
                        <a:rPr lang="en-US" sz="1400" kern="100" dirty="0" smtClean="0">
                          <a:solidFill>
                            <a:sysClr val="windowText" lastClr="000000"/>
                          </a:solidFill>
                          <a:effectLst/>
                        </a:rPr>
                        <a:t>OP_HASH160,</a:t>
                      </a:r>
                      <a:r>
                        <a:rPr lang="en-US" sz="1400" kern="100" baseline="0" dirty="0" smtClean="0">
                          <a:solidFill>
                            <a:sysClr val="windowText" lastClr="000000"/>
                          </a:solidFill>
                          <a:effectLst/>
                        </a:rPr>
                        <a:t> </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marL="0" marR="0" indent="333375" algn="just" defTabSz="914400" rtl="0" eaLnBrk="1" fontAlgn="auto" latinLnBrk="0" hangingPunct="1">
                        <a:lnSpc>
                          <a:spcPct val="100000"/>
                        </a:lnSpc>
                        <a:spcBef>
                          <a:spcPts val="0"/>
                        </a:spcBef>
                        <a:spcAft>
                          <a:spcPts val="0"/>
                        </a:spcAft>
                        <a:buClrTx/>
                        <a:buSzTx/>
                        <a:buFontTx/>
                        <a:buNone/>
                        <a:tabLst/>
                        <a:defRPr/>
                      </a:pPr>
                      <a:r>
                        <a:rPr lang="en-US" sz="1400" kern="100" dirty="0" smtClean="0">
                          <a:solidFill>
                            <a:sysClr val="windowText" lastClr="000000"/>
                          </a:solidFill>
                          <a:effectLst/>
                        </a:rPr>
                        <a:t>a7db6ff121871c65a8924b8e40f160d385515ad7 OP_EQUALVERIFY </a:t>
                      </a:r>
                      <a:r>
                        <a:rPr lang="en-US" altLang="zh-CN" sz="1400" kern="100" dirty="0" smtClean="0">
                          <a:solidFill>
                            <a:sysClr val="windowText" lastClr="000000"/>
                          </a:solidFill>
                          <a:effectLst/>
                        </a:rPr>
                        <a:t>OP_CHECKSIG” //</a:t>
                      </a:r>
                      <a:r>
                        <a:rPr lang="zh-CN" altLang="en-US" sz="1400" kern="100" dirty="0" smtClean="0">
                          <a:solidFill>
                            <a:sysClr val="windowText" lastClr="000000"/>
                          </a:solidFill>
                          <a:effectLst/>
                        </a:rPr>
                        <a:t>输出脚本</a:t>
                      </a:r>
                      <a:r>
                        <a:rPr lang="en-US" altLang="zh-CN" sz="1400" kern="100" dirty="0" smtClean="0">
                          <a:solidFill>
                            <a:sysClr val="windowText" lastClr="000000"/>
                          </a:solidFill>
                          <a:effectLst/>
                        </a:rPr>
                        <a:t>&lt;</a:t>
                      </a:r>
                      <a:r>
                        <a:rPr lang="en-US" altLang="zh-CN" sz="1400" kern="100" dirty="0" err="1" smtClean="0">
                          <a:solidFill>
                            <a:sysClr val="windowText" lastClr="000000"/>
                          </a:solidFill>
                          <a:effectLst/>
                        </a:rPr>
                        <a:t>PubKHash</a:t>
                      </a:r>
                      <a:r>
                        <a:rPr lang="en-US" altLang="zh-CN" sz="1400" kern="100" dirty="0" smtClean="0">
                          <a:solidFill>
                            <a:sysClr val="windowText" lastClr="000000"/>
                          </a:solidFill>
                          <a:effectLst/>
                        </a:rPr>
                        <a:t>&gt;</a:t>
                      </a: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algn="just">
                        <a:spcAft>
                          <a:spcPts val="0"/>
                        </a:spcAft>
                      </a:pPr>
                      <a:r>
                        <a:rPr lang="en-US" sz="1400" kern="100" dirty="0">
                          <a:solidFill>
                            <a:sysClr val="windowText" lastClr="000000"/>
                          </a:solidFill>
                          <a:effectLst/>
                        </a:rPr>
                        <a:t>  </a:t>
                      </a:r>
                      <a:endParaRPr lang="en-US" sz="1400" kern="100" dirty="0" smtClean="0">
                        <a:solidFill>
                          <a:sysClr val="windowText" lastClr="000000"/>
                        </a:solidFill>
                        <a:effectLst/>
                      </a:endParaRPr>
                    </a:p>
                    <a:p>
                      <a:pPr algn="just">
                        <a:spcAft>
                          <a:spcPts val="0"/>
                        </a:spcAft>
                      </a:pPr>
                      <a:r>
                        <a:rPr lang="en-US" sz="1400" kern="100" dirty="0" smtClean="0">
                          <a:solidFill>
                            <a:sysClr val="windowText" lastClr="000000"/>
                          </a:solidFill>
                          <a:effectLst/>
                        </a:rPr>
                        <a:t>}]</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80340">
                <a:tc>
                  <a:txBody>
                    <a:bodyPr/>
                    <a:lstStyle/>
                    <a:p>
                      <a:pPr algn="just">
                        <a:spcAft>
                          <a:spcPts val="0"/>
                        </a:spcAft>
                      </a:pPr>
                      <a:r>
                        <a:rPr lang="en-US" sz="1400" kern="100" dirty="0">
                          <a:solidFill>
                            <a:sysClr val="windowText" lastClr="000000"/>
                          </a:solidFill>
                          <a:effectLst/>
                        </a:rPr>
                        <a:t>}</a:t>
                      </a:r>
                      <a:endParaRPr lang="zh-CN" sz="1400" kern="100" dirty="0">
                        <a:solidFill>
                          <a:sysClr val="windowText" lastClr="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3975" marR="539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矩形 4"/>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交易实例</a:t>
            </a:r>
            <a:endParaRPr lang="zh-CN" altLang="en-US" sz="2800" kern="0" dirty="0">
              <a:solidFill>
                <a:prstClr val="black"/>
              </a:solidFill>
              <a:ea typeface="黑体" pitchFamily="49" charset="-122"/>
            </a:endParaRPr>
          </a:p>
        </p:txBody>
      </p:sp>
      <p:sp>
        <p:nvSpPr>
          <p:cNvPr id="4" name="矩形 3"/>
          <p:cNvSpPr/>
          <p:nvPr/>
        </p:nvSpPr>
        <p:spPr>
          <a:xfrm>
            <a:off x="4571999" y="1089062"/>
            <a:ext cx="4500081" cy="150002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 name="矩形 6"/>
          <p:cNvSpPr/>
          <p:nvPr/>
        </p:nvSpPr>
        <p:spPr>
          <a:xfrm>
            <a:off x="4571999" y="2638752"/>
            <a:ext cx="4500081" cy="2169554"/>
          </a:xfrm>
          <a:prstGeom prst="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571999" y="4857970"/>
            <a:ext cx="4500081" cy="1789410"/>
          </a:xfrm>
          <a:prstGeom prst="rect">
            <a:avLst/>
          </a:prstGeom>
          <a:noFill/>
          <a:ln w="28575">
            <a:solidFill>
              <a:srgbClr val="00CC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180857" y="1608242"/>
            <a:ext cx="1398844" cy="461665"/>
          </a:xfrm>
          <a:prstGeom prst="rect">
            <a:avLst/>
          </a:prstGeom>
          <a:noFill/>
        </p:spPr>
        <p:txBody>
          <a:bodyPr wrap="none" lIns="91440" tIns="45720" rIns="91440" bIns="45720">
            <a:spAutoFit/>
          </a:bodyPr>
          <a:lstStyle/>
          <a:p>
            <a:pPr algn="ctr"/>
            <a:r>
              <a:rPr lang="en-US" altLang="zh-CN" sz="2400" b="0" cap="none" spc="0" dirty="0" smtClean="0">
                <a:ln w="0"/>
                <a:solidFill>
                  <a:schemeClr val="tx1"/>
                </a:solidFill>
                <a:effectLst>
                  <a:outerShdw blurRad="38100" dist="19050" dir="2700000" algn="tl" rotWithShape="0">
                    <a:schemeClr val="dk1">
                      <a:alpha val="40000"/>
                    </a:schemeClr>
                  </a:outerShdw>
                </a:effectLst>
              </a:rPr>
              <a:t>Metadata</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7180857" y="2891988"/>
            <a:ext cx="1156086"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Input(s)</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p:cNvSpPr/>
          <p:nvPr/>
        </p:nvSpPr>
        <p:spPr>
          <a:xfrm>
            <a:off x="7087081" y="5910884"/>
            <a:ext cx="1343638" cy="461665"/>
          </a:xfrm>
          <a:prstGeom prst="rect">
            <a:avLst/>
          </a:prstGeom>
          <a:noFill/>
        </p:spPr>
        <p:txBody>
          <a:bodyPr wrap="none" lIns="91440" tIns="45720" rIns="91440" bIns="45720">
            <a:spAutoFit/>
          </a:bodyPr>
          <a:lstStyle/>
          <a:p>
            <a:pPr algn="ctr"/>
            <a:r>
              <a:rPr lang="en-US" altLang="zh-CN" sz="2400" dirty="0" smtClean="0">
                <a:ln w="0"/>
                <a:effectLst>
                  <a:outerShdw blurRad="38100" dist="19050" dir="2700000" algn="tl" rotWithShape="0">
                    <a:schemeClr val="dk1">
                      <a:alpha val="40000"/>
                    </a:schemeClr>
                  </a:outerShdw>
                </a:effectLst>
              </a:rPr>
              <a:t>output(s</a:t>
            </a:r>
            <a:r>
              <a:rPr lang="en-US" altLang="zh-CN" sz="2400" dirty="0">
                <a:ln w="0"/>
                <a:effectLst>
                  <a:outerShdw blurRad="38100" dist="19050" dir="2700000" algn="tl" rotWithShape="0">
                    <a:schemeClr val="dk1">
                      <a:alpha val="40000"/>
                    </a:schemeClr>
                  </a:outerShdw>
                </a:effectLst>
              </a:rPr>
              <a:t>)</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3" name="圆角矩形 12"/>
          <p:cNvSpPr/>
          <p:nvPr/>
        </p:nvSpPr>
        <p:spPr>
          <a:xfrm>
            <a:off x="219693" y="4363551"/>
            <a:ext cx="4149968" cy="240065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marL="271463" indent="-271463" algn="just">
              <a:lnSpc>
                <a:spcPct val="135000"/>
              </a:lnSpc>
              <a:buFont typeface="Wingdings" panose="05000000000000000000" pitchFamily="2" charset="2"/>
              <a:buChar char="p"/>
            </a:pP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锁定时间定义了该交易可被记录到区块链里的最早</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时间。</a:t>
            </a:r>
            <a:endPar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p>
            <a:pPr marL="342900" indent="-342900" algn="just">
              <a:lnSpc>
                <a:spcPct val="135000"/>
              </a:lnSpc>
              <a:buFont typeface="Wingdings" panose="05000000000000000000" pitchFamily="2" charset="2"/>
              <a:buChar char="Ø"/>
            </a:pPr>
            <a:r>
              <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0</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：表示</a:t>
            </a:r>
            <a:r>
              <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rPr>
              <a:t>立即</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执行。</a:t>
            </a:r>
            <a:endPar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p>
            <a:pPr marL="342900" indent="-342900" algn="just">
              <a:lnSpc>
                <a:spcPct val="135000"/>
              </a:lnSpc>
              <a:buFont typeface="Wingdings" panose="05000000000000000000" pitchFamily="2" charset="2"/>
              <a:buChar char="Ø"/>
            </a:pPr>
            <a:r>
              <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rPr>
              <a:t>不是</a:t>
            </a:r>
            <a:r>
              <a:rPr lang="en-US" altLang="zh-CN" sz="1600" dirty="0">
                <a:solidFill>
                  <a:schemeClr val="tx1"/>
                </a:solidFill>
                <a:latin typeface="微软雅黑" panose="020B0503020204020204" pitchFamily="34" charset="-122"/>
                <a:ea typeface="微软雅黑" panose="020B0503020204020204" pitchFamily="34" charset="-122"/>
                <a:cs typeface="Times New Roman" pitchFamily="18" charset="0"/>
              </a:rPr>
              <a:t>0</a:t>
            </a:r>
            <a:r>
              <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rPr>
              <a:t>并且小于</a:t>
            </a:r>
            <a:r>
              <a:rPr lang="en-US" altLang="zh-CN" sz="1600" dirty="0">
                <a:solidFill>
                  <a:schemeClr val="tx1"/>
                </a:solidFill>
                <a:latin typeface="微软雅黑" panose="020B0503020204020204" pitchFamily="34" charset="-122"/>
                <a:ea typeface="微软雅黑" panose="020B0503020204020204" pitchFamily="34" charset="-122"/>
                <a:cs typeface="Times New Roman" pitchFamily="18" charset="0"/>
              </a:rPr>
              <a:t>5</a:t>
            </a:r>
            <a:r>
              <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rPr>
              <a:t>亿</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，表示</a:t>
            </a:r>
            <a:r>
              <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rPr>
              <a:t>区块</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高度。</a:t>
            </a:r>
            <a:endParaRPr lang="en-US" altLang="zh-CN" sz="1600" dirty="0" smtClean="0">
              <a:solidFill>
                <a:schemeClr val="tx1"/>
              </a:solidFill>
              <a:latin typeface="微软雅黑" panose="020B0503020204020204" pitchFamily="34" charset="-122"/>
              <a:ea typeface="微软雅黑" panose="020B0503020204020204" pitchFamily="34" charset="-122"/>
              <a:cs typeface="Times New Roman" pitchFamily="18" charset="0"/>
            </a:endParaRPr>
          </a:p>
          <a:p>
            <a:pPr marL="342900" indent="-342900" algn="just">
              <a:lnSpc>
                <a:spcPct val="135000"/>
              </a:lnSpc>
              <a:buFont typeface="Wingdings" panose="05000000000000000000" pitchFamily="2" charset="2"/>
              <a:buChar char="Ø"/>
            </a:pPr>
            <a:r>
              <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rPr>
              <a:t>大于</a:t>
            </a:r>
            <a:r>
              <a:rPr lang="en-US" altLang="zh-CN" sz="1600" dirty="0">
                <a:solidFill>
                  <a:schemeClr val="tx1"/>
                </a:solidFill>
                <a:latin typeface="微软雅黑" panose="020B0503020204020204" pitchFamily="34" charset="-122"/>
                <a:ea typeface="微软雅黑" panose="020B0503020204020204" pitchFamily="34" charset="-122"/>
                <a:cs typeface="Times New Roman" pitchFamily="18" charset="0"/>
              </a:rPr>
              <a:t>5</a:t>
            </a:r>
            <a:r>
              <a:rPr lang="zh-CN" altLang="en-US" sz="1600" dirty="0">
                <a:solidFill>
                  <a:schemeClr val="tx1"/>
                </a:solidFill>
                <a:latin typeface="微软雅黑" panose="020B0503020204020204" pitchFamily="34" charset="-122"/>
                <a:ea typeface="微软雅黑" panose="020B0503020204020204" pitchFamily="34" charset="-122"/>
                <a:cs typeface="Times New Roman" pitchFamily="18" charset="0"/>
              </a:rPr>
              <a:t>亿，则表示指定时间之前不将该区块记录到区块链</a:t>
            </a:r>
            <a:r>
              <a:rPr lang="zh-CN" altLang="en-US" sz="1600" dirty="0" smtClean="0">
                <a:solidFill>
                  <a:schemeClr val="tx1"/>
                </a:solidFill>
                <a:latin typeface="微软雅黑" panose="020B0503020204020204" pitchFamily="34" charset="-122"/>
                <a:ea typeface="微软雅黑" panose="020B0503020204020204" pitchFamily="34" charset="-122"/>
                <a:cs typeface="Times New Roman" pitchFamily="18" charset="0"/>
              </a:rPr>
              <a:t>中。</a:t>
            </a:r>
            <a:endPar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21462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6" grpId="0"/>
      <p:bldP spid="10" grpId="0"/>
      <p:bldP spid="12" grpId="0"/>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260186" y="1262521"/>
            <a:ext cx="8674264" cy="1995029"/>
          </a:xfrm>
          <a:prstGeom prst="rect">
            <a:avLst/>
          </a:prstGeom>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使用多个“</a:t>
            </a:r>
            <a:r>
              <a:rPr lang="en-US" altLang="zh-CN" sz="1800" dirty="0">
                <a:latin typeface="微软雅黑" panose="020B0503020204020204" pitchFamily="34" charset="-122"/>
                <a:ea typeface="微软雅黑" panose="020B0503020204020204" pitchFamily="34" charset="-122"/>
                <a:cs typeface="Times New Roman" pitchFamily="18" charset="0"/>
              </a:rPr>
              <a:t>DNS</a:t>
            </a:r>
            <a:r>
              <a:rPr lang="zh-CN" altLang="en-US" sz="1800" dirty="0">
                <a:latin typeface="微软雅黑" panose="020B0503020204020204" pitchFamily="34" charset="-122"/>
                <a:ea typeface="微软雅黑" panose="020B0503020204020204" pitchFamily="34" charset="-122"/>
                <a:cs typeface="Times New Roman" pitchFamily="18" charset="0"/>
              </a:rPr>
              <a:t>种子”来查询</a:t>
            </a:r>
            <a:r>
              <a:rPr lang="en-US" altLang="zh-CN" sz="1800" dirty="0">
                <a:latin typeface="微软雅黑" panose="020B0503020204020204" pitchFamily="34" charset="-122"/>
                <a:ea typeface="微软雅黑" panose="020B0503020204020204" pitchFamily="34" charset="-122"/>
                <a:cs typeface="Times New Roman" pitchFamily="18" charset="0"/>
              </a:rPr>
              <a:t>DNS</a:t>
            </a:r>
            <a:r>
              <a:rPr lang="zh-CN" altLang="en-US" sz="1800" dirty="0">
                <a:latin typeface="微软雅黑" panose="020B0503020204020204" pitchFamily="34" charset="-122"/>
                <a:ea typeface="微软雅黑" panose="020B0503020204020204" pitchFamily="34" charset="-122"/>
                <a:cs typeface="Times New Roman" pitchFamily="18" charset="0"/>
              </a:rPr>
              <a:t>，这些</a:t>
            </a:r>
            <a:r>
              <a:rPr lang="en-US" altLang="zh-CN" sz="1800" dirty="0">
                <a:latin typeface="微软雅黑" panose="020B0503020204020204" pitchFamily="34" charset="-122"/>
                <a:ea typeface="微软雅黑" panose="020B0503020204020204" pitchFamily="34" charset="-122"/>
                <a:cs typeface="Times New Roman" pitchFamily="18" charset="0"/>
              </a:rPr>
              <a:t>DNS</a:t>
            </a:r>
            <a:r>
              <a:rPr lang="zh-CN" altLang="en-US" sz="1800" dirty="0">
                <a:latin typeface="微软雅黑" panose="020B0503020204020204" pitchFamily="34" charset="-122"/>
                <a:ea typeface="微软雅黑" panose="020B0503020204020204" pitchFamily="34" charset="-122"/>
                <a:cs typeface="Times New Roman" pitchFamily="18" charset="0"/>
              </a:rPr>
              <a:t>服务器提供比特币</a:t>
            </a:r>
            <a:r>
              <a:rPr lang="zh-CN" altLang="en-US" sz="1800" dirty="0" smtClean="0">
                <a:latin typeface="微软雅黑" panose="020B0503020204020204" pitchFamily="34" charset="-122"/>
                <a:ea typeface="微软雅黑" panose="020B0503020204020204" pitchFamily="34" charset="-122"/>
                <a:cs typeface="Times New Roman" pitchFamily="18" charset="0"/>
              </a:rPr>
              <a:t>节点</a:t>
            </a:r>
            <a:r>
              <a:rPr lang="en-US" altLang="zh-CN" sz="1800" dirty="0" smtClean="0">
                <a:latin typeface="微软雅黑" panose="020B0503020204020204" pitchFamily="34" charset="-122"/>
                <a:ea typeface="微软雅黑" panose="020B0503020204020204" pitchFamily="34" charset="-122"/>
                <a:cs typeface="Times New Roman" pitchFamily="18" charset="0"/>
              </a:rPr>
              <a:t>IP</a:t>
            </a:r>
            <a:r>
              <a:rPr lang="zh-CN" altLang="en-US" sz="1800" dirty="0">
                <a:latin typeface="微软雅黑" panose="020B0503020204020204" pitchFamily="34" charset="-122"/>
                <a:ea typeface="微软雅黑" panose="020B0503020204020204" pitchFamily="34" charset="-122"/>
                <a:cs typeface="Times New Roman" pitchFamily="18" charset="0"/>
              </a:rPr>
              <a:t>地址</a:t>
            </a:r>
            <a:r>
              <a:rPr lang="zh-CN" altLang="en-US" sz="1800" dirty="0" smtClean="0">
                <a:latin typeface="微软雅黑" panose="020B0503020204020204" pitchFamily="34" charset="-122"/>
                <a:ea typeface="微软雅黑" panose="020B0503020204020204" pitchFamily="34" charset="-122"/>
                <a:cs typeface="Times New Roman" pitchFamily="18" charset="0"/>
              </a:rPr>
              <a:t>列表</a:t>
            </a:r>
            <a:endParaRPr lang="zh-CN" altLang="en-US"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一些</a:t>
            </a:r>
            <a:r>
              <a:rPr lang="en-US" altLang="zh-CN" sz="1600" dirty="0">
                <a:latin typeface="微软雅黑" panose="020B0503020204020204" pitchFamily="34" charset="-122"/>
                <a:ea typeface="微软雅黑" panose="020B0503020204020204" pitchFamily="34" charset="-122"/>
                <a:cs typeface="Times New Roman" pitchFamily="18" charset="0"/>
              </a:rPr>
              <a:t>DNS</a:t>
            </a:r>
            <a:r>
              <a:rPr lang="zh-CN" altLang="en-US" sz="1600" dirty="0">
                <a:latin typeface="微软雅黑" panose="020B0503020204020204" pitchFamily="34" charset="-122"/>
                <a:ea typeface="微软雅黑" panose="020B0503020204020204" pitchFamily="34" charset="-122"/>
                <a:cs typeface="Times New Roman" pitchFamily="18" charset="0"/>
              </a:rPr>
              <a:t>种子提供了稳定的比特币侦听节点的静态</a:t>
            </a:r>
            <a:r>
              <a:rPr lang="en-US" altLang="zh-CN" sz="1600" dirty="0">
                <a:latin typeface="微软雅黑" panose="020B0503020204020204" pitchFamily="34" charset="-122"/>
                <a:ea typeface="微软雅黑" panose="020B0503020204020204" pitchFamily="34" charset="-122"/>
                <a:cs typeface="Times New Roman" pitchFamily="18" charset="0"/>
              </a:rPr>
              <a:t>IP</a:t>
            </a:r>
            <a:r>
              <a:rPr lang="zh-CN" altLang="en-US" sz="1600" dirty="0">
                <a:latin typeface="微软雅黑" panose="020B0503020204020204" pitchFamily="34" charset="-122"/>
                <a:ea typeface="微软雅黑" panose="020B0503020204020204" pitchFamily="34" charset="-122"/>
                <a:cs typeface="Times New Roman" pitchFamily="18" charset="0"/>
              </a:rPr>
              <a:t>地址列表</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一些</a:t>
            </a:r>
            <a:r>
              <a:rPr lang="en-US" altLang="zh-CN" sz="1600" dirty="0">
                <a:latin typeface="微软雅黑" panose="020B0503020204020204" pitchFamily="34" charset="-122"/>
                <a:ea typeface="微软雅黑" panose="020B0503020204020204" pitchFamily="34" charset="-122"/>
                <a:cs typeface="Times New Roman" pitchFamily="18" charset="0"/>
              </a:rPr>
              <a:t>DNS</a:t>
            </a:r>
            <a:r>
              <a:rPr lang="zh-CN" altLang="en-US" sz="1600" dirty="0">
                <a:latin typeface="微软雅黑" panose="020B0503020204020204" pitchFamily="34" charset="-122"/>
                <a:ea typeface="微软雅黑" panose="020B0503020204020204" pitchFamily="34" charset="-122"/>
                <a:cs typeface="Times New Roman" pitchFamily="18" charset="0"/>
              </a:rPr>
              <a:t>种子是</a:t>
            </a:r>
            <a:r>
              <a:rPr lang="en-US" altLang="zh-CN" sz="1600" dirty="0">
                <a:latin typeface="微软雅黑" panose="020B0503020204020204" pitchFamily="34" charset="-122"/>
                <a:ea typeface="微软雅黑" panose="020B0503020204020204" pitchFamily="34" charset="-122"/>
                <a:cs typeface="Times New Roman" pitchFamily="18" charset="0"/>
              </a:rPr>
              <a:t>BIND</a:t>
            </a:r>
            <a:r>
              <a:rPr lang="zh-CN" altLang="en-US" sz="1600" dirty="0">
                <a:latin typeface="微软雅黑" panose="020B0503020204020204" pitchFamily="34" charset="-122"/>
                <a:ea typeface="微软雅黑" panose="020B0503020204020204" pitchFamily="34" charset="-122"/>
                <a:cs typeface="Times New Roman" pitchFamily="18" charset="0"/>
              </a:rPr>
              <a:t>（</a:t>
            </a:r>
            <a:r>
              <a:rPr lang="en-US" altLang="zh-CN" sz="1600" dirty="0">
                <a:latin typeface="微软雅黑" panose="020B0503020204020204" pitchFamily="34" charset="-122"/>
                <a:ea typeface="微软雅黑" panose="020B0503020204020204" pitchFamily="34" charset="-122"/>
                <a:cs typeface="Times New Roman" pitchFamily="18" charset="0"/>
              </a:rPr>
              <a:t>Berkeley Internet Name Daemon</a:t>
            </a:r>
            <a:r>
              <a:rPr lang="zh-CN" altLang="en-US" sz="1600" dirty="0">
                <a:latin typeface="微软雅黑" panose="020B0503020204020204" pitchFamily="34" charset="-122"/>
                <a:ea typeface="微软雅黑" panose="020B0503020204020204" pitchFamily="34" charset="-122"/>
                <a:cs typeface="Times New Roman" pitchFamily="18" charset="0"/>
              </a:rPr>
              <a:t>）的自定义实现，它从搜索器或长时间运行的比特币节点收集的比特币节点地址列表中返回一个随机子集</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cs typeface="Times New Roman" pitchFamily="18" charset="0"/>
            </a:endParaRPr>
          </a:p>
        </p:txBody>
      </p:sp>
      <p:pic>
        <p:nvPicPr>
          <p:cNvPr id="14338" name="Picture 2" descr="å¾8-5å°åå¹¿æ­åå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5771" y="3363871"/>
            <a:ext cx="3468915" cy="3360120"/>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p:cNvSpPr txBox="1">
            <a:spLocks/>
          </p:cNvSpPr>
          <p:nvPr/>
        </p:nvSpPr>
        <p:spPr bwMode="auto">
          <a:xfrm>
            <a:off x="289214" y="3417206"/>
            <a:ext cx="4877871" cy="3259364"/>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不知道网络的引导节点必须被给予至少一个比特币节点的</a:t>
            </a:r>
            <a:r>
              <a:rPr lang="en-US" altLang="zh-CN" sz="1800" dirty="0">
                <a:latin typeface="微软雅黑" panose="020B0503020204020204" pitchFamily="34" charset="-122"/>
                <a:ea typeface="微软雅黑" panose="020B0503020204020204" pitchFamily="34" charset="-122"/>
                <a:cs typeface="Times New Roman" pitchFamily="18" charset="0"/>
              </a:rPr>
              <a:t>IP</a:t>
            </a:r>
            <a:r>
              <a:rPr lang="zh-CN" altLang="en-US" sz="1800" dirty="0">
                <a:latin typeface="微软雅黑" panose="020B0503020204020204" pitchFamily="34" charset="-122"/>
                <a:ea typeface="微软雅黑" panose="020B0503020204020204" pitchFamily="34" charset="-122"/>
                <a:cs typeface="Times New Roman" pitchFamily="18" charset="0"/>
              </a:rPr>
              <a:t>地址，之后可以通过进一步介绍来建立连接</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新节点将一条包含自身</a:t>
            </a:r>
            <a:r>
              <a:rPr lang="en-US" altLang="zh-CN" sz="1600" dirty="0">
                <a:latin typeface="微软雅黑" panose="020B0503020204020204" pitchFamily="34" charset="-122"/>
                <a:ea typeface="微软雅黑" panose="020B0503020204020204" pitchFamily="34" charset="-122"/>
                <a:cs typeface="Times New Roman" pitchFamily="18" charset="0"/>
              </a:rPr>
              <a:t>IP</a:t>
            </a:r>
            <a:r>
              <a:rPr lang="zh-CN" altLang="en-US" sz="1600" dirty="0">
                <a:latin typeface="微软雅黑" panose="020B0503020204020204" pitchFamily="34" charset="-122"/>
                <a:ea typeface="微软雅黑" panose="020B0503020204020204" pitchFamily="34" charset="-122"/>
                <a:cs typeface="Times New Roman" pitchFamily="18" charset="0"/>
              </a:rPr>
              <a:t>地址的</a:t>
            </a:r>
            <a:r>
              <a:rPr lang="en-US" altLang="zh-CN" sz="1600" dirty="0" err="1">
                <a:latin typeface="微软雅黑" panose="020B0503020204020204" pitchFamily="34" charset="-122"/>
                <a:ea typeface="微软雅黑" panose="020B0503020204020204" pitchFamily="34" charset="-122"/>
                <a:cs typeface="Times New Roman" pitchFamily="18" charset="0"/>
              </a:rPr>
              <a:t>addr</a:t>
            </a:r>
            <a:r>
              <a:rPr lang="zh-CN" altLang="en-US" sz="1600" dirty="0">
                <a:latin typeface="微软雅黑" panose="020B0503020204020204" pitchFamily="34" charset="-122"/>
                <a:ea typeface="微软雅黑" panose="020B0503020204020204" pitchFamily="34" charset="-122"/>
                <a:cs typeface="Times New Roman" pitchFamily="18" charset="0"/>
              </a:rPr>
              <a:t>消息发送给其相邻节点。 </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新</a:t>
            </a:r>
            <a:r>
              <a:rPr lang="zh-CN" altLang="en-US" sz="1600" dirty="0" smtClean="0">
                <a:latin typeface="微软雅黑" panose="020B0503020204020204" pitchFamily="34" charset="-122"/>
                <a:ea typeface="微软雅黑" panose="020B0503020204020204" pitchFamily="34" charset="-122"/>
                <a:cs typeface="Times New Roman" pitchFamily="18" charset="0"/>
              </a:rPr>
              <a:t>接入节点</a:t>
            </a:r>
            <a:r>
              <a:rPr lang="zh-CN" altLang="en-US" sz="1600" dirty="0">
                <a:latin typeface="微软雅黑" panose="020B0503020204020204" pitchFamily="34" charset="-122"/>
                <a:ea typeface="微软雅黑" panose="020B0503020204020204" pitchFamily="34" charset="-122"/>
                <a:cs typeface="Times New Roman" pitchFamily="18" charset="0"/>
              </a:rPr>
              <a:t>可以</a:t>
            </a:r>
            <a:r>
              <a:rPr lang="zh-CN" altLang="en-US" sz="1600" dirty="0" smtClean="0">
                <a:latin typeface="微软雅黑" panose="020B0503020204020204" pitchFamily="34" charset="-122"/>
                <a:ea typeface="微软雅黑" panose="020B0503020204020204" pitchFamily="34" charset="-122"/>
                <a:cs typeface="Times New Roman" pitchFamily="18" charset="0"/>
              </a:rPr>
              <a:t>向其相邻</a:t>
            </a:r>
            <a:r>
              <a:rPr lang="zh-CN" altLang="en-US" sz="1600" dirty="0">
                <a:latin typeface="微软雅黑" panose="020B0503020204020204" pitchFamily="34" charset="-122"/>
                <a:ea typeface="微软雅黑" panose="020B0503020204020204" pitchFamily="34" charset="-122"/>
                <a:cs typeface="Times New Roman" pitchFamily="18" charset="0"/>
              </a:rPr>
              <a:t>节点发送</a:t>
            </a:r>
            <a:r>
              <a:rPr lang="en-US" altLang="zh-CN" sz="1600" dirty="0" err="1">
                <a:latin typeface="微软雅黑" panose="020B0503020204020204" pitchFamily="34" charset="-122"/>
                <a:ea typeface="微软雅黑" panose="020B0503020204020204" pitchFamily="34" charset="-122"/>
                <a:cs typeface="Times New Roman" pitchFamily="18" charset="0"/>
              </a:rPr>
              <a:t>getaddr</a:t>
            </a:r>
            <a:r>
              <a:rPr lang="zh-CN" altLang="en-US" sz="1600" dirty="0">
                <a:latin typeface="微软雅黑" panose="020B0503020204020204" pitchFamily="34" charset="-122"/>
                <a:ea typeface="微软雅黑" panose="020B0503020204020204" pitchFamily="34" charset="-122"/>
                <a:cs typeface="Times New Roman" pitchFamily="18" charset="0"/>
              </a:rPr>
              <a:t>消息，</a:t>
            </a:r>
            <a:r>
              <a:rPr lang="zh-CN" altLang="en-US" sz="1600" dirty="0" smtClean="0">
                <a:latin typeface="微软雅黑" panose="020B0503020204020204" pitchFamily="34" charset="-122"/>
                <a:ea typeface="微软雅黑" panose="020B0503020204020204" pitchFamily="34" charset="-122"/>
                <a:cs typeface="Times New Roman" pitchFamily="18" charset="0"/>
              </a:rPr>
              <a:t>要求返回</a:t>
            </a:r>
            <a:r>
              <a:rPr lang="zh-CN" altLang="en-US" sz="1600" dirty="0">
                <a:latin typeface="微软雅黑" panose="020B0503020204020204" pitchFamily="34" charset="-122"/>
                <a:ea typeface="微软雅黑" panose="020B0503020204020204" pitchFamily="34" charset="-122"/>
                <a:cs typeface="Times New Roman" pitchFamily="18" charset="0"/>
              </a:rPr>
              <a:t>其已知对等节点的</a:t>
            </a:r>
            <a:r>
              <a:rPr lang="en-US" altLang="zh-CN" sz="1600" dirty="0">
                <a:latin typeface="微软雅黑" panose="020B0503020204020204" pitchFamily="34" charset="-122"/>
                <a:ea typeface="微软雅黑" panose="020B0503020204020204" pitchFamily="34" charset="-122"/>
                <a:cs typeface="Times New Roman" pitchFamily="18" charset="0"/>
              </a:rPr>
              <a:t>IP</a:t>
            </a:r>
            <a:r>
              <a:rPr lang="zh-CN" altLang="en-US" sz="1600" dirty="0">
                <a:latin typeface="微软雅黑" panose="020B0503020204020204" pitchFamily="34" charset="-122"/>
                <a:ea typeface="微软雅黑" panose="020B0503020204020204" pitchFamily="34" charset="-122"/>
                <a:cs typeface="Times New Roman" pitchFamily="18" charset="0"/>
              </a:rPr>
              <a:t>地址列表。</a:t>
            </a:r>
          </a:p>
        </p:txBody>
      </p:sp>
      <p:sp>
        <p:nvSpPr>
          <p:cNvPr id="7" name="矩形 6"/>
          <p:cNvSpPr/>
          <p:nvPr/>
        </p:nvSpPr>
        <p:spPr>
          <a:xfrm>
            <a:off x="1071538" y="476672"/>
            <a:ext cx="3416320" cy="523220"/>
          </a:xfrm>
          <a:prstGeom prst="rect">
            <a:avLst/>
          </a:prstGeom>
        </p:spPr>
        <p:txBody>
          <a:bodyPr wrap="none">
            <a:spAutoFit/>
          </a:bodyPr>
          <a:lstStyle/>
          <a:p>
            <a:r>
              <a:rPr lang="zh-CN" altLang="en-US" sz="2800" kern="0" dirty="0" smtClean="0">
                <a:solidFill>
                  <a:prstClr val="black"/>
                </a:solidFill>
                <a:ea typeface="黑体" pitchFamily="49" charset="-122"/>
              </a:rPr>
              <a:t>对等节点发现与连接</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21871925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339102" cy="523220"/>
          </a:xfrm>
          <a:prstGeom prst="rect">
            <a:avLst/>
          </a:prstGeom>
        </p:spPr>
        <p:txBody>
          <a:bodyPr wrap="none">
            <a:spAutoFit/>
          </a:bodyPr>
          <a:lstStyle/>
          <a:p>
            <a:r>
              <a:rPr lang="zh-CN" altLang="en-US" sz="2800" kern="0" dirty="0" smtClean="0">
                <a:solidFill>
                  <a:prstClr val="black"/>
                </a:solidFill>
                <a:ea typeface="黑体" pitchFamily="49" charset="-122"/>
              </a:rPr>
              <a:t>对等节点维护</a:t>
            </a:r>
            <a:endParaRPr lang="zh-CN" altLang="en-US" sz="2800" kern="0" dirty="0">
              <a:solidFill>
                <a:prstClr val="black"/>
              </a:solidFill>
              <a:ea typeface="黑体" pitchFamily="49" charset="-122"/>
            </a:endParaRPr>
          </a:p>
        </p:txBody>
      </p:sp>
      <p:sp>
        <p:nvSpPr>
          <p:cNvPr id="3" name="矩形 2"/>
          <p:cNvSpPr/>
          <p:nvPr/>
        </p:nvSpPr>
        <p:spPr>
          <a:xfrm>
            <a:off x="1923142" y="6211669"/>
            <a:ext cx="4572000" cy="369332"/>
          </a:xfrm>
          <a:prstGeom prst="rect">
            <a:avLst/>
          </a:prstGeom>
        </p:spPr>
        <p:txBody>
          <a:bodyPr>
            <a:spAutoFit/>
          </a:bodyPr>
          <a:lstStyle/>
          <a:p>
            <a:endParaRPr lang="zh-CN" altLang="en-US" dirty="0"/>
          </a:p>
        </p:txBody>
      </p:sp>
      <p:sp>
        <p:nvSpPr>
          <p:cNvPr id="4" name="内容占位符 2"/>
          <p:cNvSpPr txBox="1">
            <a:spLocks/>
          </p:cNvSpPr>
          <p:nvPr/>
        </p:nvSpPr>
        <p:spPr bwMode="auto">
          <a:xfrm>
            <a:off x="260185" y="1262521"/>
            <a:ext cx="6343815" cy="494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节点</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可以随时加入和离开，通讯路径是不可靠的</a:t>
            </a: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在失去已有连接时发现新节点，并在其他节点启动时为其提供帮助</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一个</a:t>
            </a:r>
            <a:r>
              <a:rPr lang="zh-CN" altLang="en-US" sz="1800" dirty="0" smtClean="0">
                <a:latin typeface="微软雅黑" panose="020B0503020204020204" pitchFamily="34" charset="-122"/>
                <a:ea typeface="微软雅黑" panose="020B0503020204020204" pitchFamily="34" charset="-122"/>
                <a:cs typeface="Times New Roman" pitchFamily="18" charset="0"/>
              </a:rPr>
              <a:t>节点若连接</a:t>
            </a:r>
            <a:r>
              <a:rPr lang="zh-CN" altLang="en-US" sz="1800" dirty="0">
                <a:latin typeface="微软雅黑" panose="020B0503020204020204" pitchFamily="34" charset="-122"/>
                <a:ea typeface="微软雅黑" panose="020B0503020204020204" pitchFamily="34" charset="-122"/>
                <a:cs typeface="Times New Roman" pitchFamily="18" charset="0"/>
              </a:rPr>
              <a:t>到大量的其他对等节点</a:t>
            </a:r>
            <a:r>
              <a:rPr lang="zh-CN" altLang="en-US" sz="1800" dirty="0" smtClean="0">
                <a:latin typeface="微软雅黑" panose="020B0503020204020204" pitchFamily="34" charset="-122"/>
                <a:ea typeface="微软雅黑" panose="020B0503020204020204" pitchFamily="34" charset="-122"/>
                <a:cs typeface="Times New Roman" pitchFamily="18" charset="0"/>
              </a:rPr>
              <a:t>，这既没必要，也</a:t>
            </a:r>
            <a:r>
              <a:rPr lang="zh-CN" altLang="en-US" sz="1800" dirty="0">
                <a:latin typeface="微软雅黑" panose="020B0503020204020204" pitchFamily="34" charset="-122"/>
                <a:ea typeface="微软雅黑" panose="020B0503020204020204" pitchFamily="34" charset="-122"/>
                <a:cs typeface="Times New Roman" pitchFamily="18" charset="0"/>
              </a:rPr>
              <a:t>是对网络资源的浪费。在启动</a:t>
            </a:r>
            <a:r>
              <a:rPr lang="zh-CN" altLang="en-US" sz="1800" dirty="0" smtClean="0">
                <a:latin typeface="微软雅黑" panose="020B0503020204020204" pitchFamily="34" charset="-122"/>
                <a:ea typeface="微软雅黑" panose="020B0503020204020204" pitchFamily="34" charset="-122"/>
                <a:cs typeface="Times New Roman" pitchFamily="18" charset="0"/>
              </a:rPr>
              <a:t>完成后</a:t>
            </a:r>
            <a:r>
              <a:rPr lang="zh-CN" altLang="en-US" sz="1800" dirty="0">
                <a:latin typeface="微软雅黑" panose="020B0503020204020204" pitchFamily="34" charset="-122"/>
                <a:ea typeface="微软雅黑" panose="020B0503020204020204" pitchFamily="34" charset="-122"/>
                <a:cs typeface="Times New Roman" pitchFamily="18" charset="0"/>
              </a:rPr>
              <a:t>，节点会记住它最近成功连接的对等</a:t>
            </a:r>
            <a:r>
              <a:rPr lang="zh-CN" altLang="en-US" sz="1800" dirty="0" smtClean="0">
                <a:latin typeface="微软雅黑" panose="020B0503020204020204" pitchFamily="34" charset="-122"/>
                <a:ea typeface="微软雅黑" panose="020B0503020204020204" pitchFamily="34" charset="-122"/>
                <a:cs typeface="Times New Roman" pitchFamily="18" charset="0"/>
              </a:rPr>
              <a:t>节点。</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您可以使用 </a:t>
            </a:r>
            <a:r>
              <a:rPr lang="en-US" altLang="zh-CN" sz="1800" dirty="0" err="1">
                <a:latin typeface="微软雅黑" panose="020B0503020204020204" pitchFamily="34" charset="-122"/>
                <a:ea typeface="微软雅黑" panose="020B0503020204020204" pitchFamily="34" charset="-122"/>
                <a:cs typeface="Times New Roman" pitchFamily="18" charset="0"/>
              </a:rPr>
              <a:t>getpeerinfo</a:t>
            </a:r>
            <a:r>
              <a:rPr lang="en-US" altLang="zh-CN" sz="1800" dirty="0">
                <a:latin typeface="微软雅黑" panose="020B0503020204020204" pitchFamily="34" charset="-122"/>
                <a:ea typeface="微软雅黑" panose="020B0503020204020204" pitchFamily="34" charset="-122"/>
                <a:cs typeface="Times New Roman" pitchFamily="18" charset="0"/>
              </a:rPr>
              <a:t> </a:t>
            </a:r>
            <a:r>
              <a:rPr lang="zh-CN" altLang="en-US" sz="1800" dirty="0">
                <a:latin typeface="微软雅黑" panose="020B0503020204020204" pitchFamily="34" charset="-122"/>
                <a:ea typeface="微软雅黑" panose="020B0503020204020204" pitchFamily="34" charset="-122"/>
                <a:cs typeface="Times New Roman" pitchFamily="18" charset="0"/>
              </a:rPr>
              <a:t>命令列出对等节点连接</a:t>
            </a:r>
            <a:r>
              <a:rPr lang="zh-CN" altLang="en-US" sz="1800" dirty="0" smtClean="0">
                <a:latin typeface="微软雅黑" panose="020B0503020204020204" pitchFamily="34" charset="-122"/>
                <a:ea typeface="微软雅黑" panose="020B0503020204020204" pitchFamily="34" charset="-122"/>
                <a:cs typeface="Times New Roman" pitchFamily="18" charset="0"/>
              </a:rPr>
              <a:t>信息。</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用户可以通过提供 </a:t>
            </a:r>
            <a:r>
              <a:rPr lang="en-US" altLang="zh-CN" sz="1800" dirty="0">
                <a:latin typeface="微软雅黑" panose="020B0503020204020204" pitchFamily="34" charset="-122"/>
                <a:ea typeface="微软雅黑" panose="020B0503020204020204" pitchFamily="34" charset="-122"/>
                <a:cs typeface="Times New Roman" pitchFamily="18" charset="0"/>
              </a:rPr>
              <a:t>-connect= </a:t>
            </a:r>
            <a:r>
              <a:rPr lang="zh-CN" altLang="en-US" sz="1800" dirty="0">
                <a:latin typeface="微软雅黑" panose="020B0503020204020204" pitchFamily="34" charset="-122"/>
                <a:ea typeface="微软雅黑" panose="020B0503020204020204" pitchFamily="34" charset="-122"/>
                <a:cs typeface="Times New Roman" pitchFamily="18" charset="0"/>
              </a:rPr>
              <a:t>选项来指定一个或多个</a:t>
            </a:r>
            <a:r>
              <a:rPr lang="en-US" altLang="zh-CN" sz="1800" dirty="0">
                <a:latin typeface="微软雅黑" panose="020B0503020204020204" pitchFamily="34" charset="-122"/>
                <a:ea typeface="微软雅黑" panose="020B0503020204020204" pitchFamily="34" charset="-122"/>
                <a:cs typeface="Times New Roman" pitchFamily="18" charset="0"/>
              </a:rPr>
              <a:t>IP</a:t>
            </a:r>
            <a:r>
              <a:rPr lang="zh-CN" altLang="en-US" sz="1800" dirty="0">
                <a:latin typeface="微软雅黑" panose="020B0503020204020204" pitchFamily="34" charset="-122"/>
                <a:ea typeface="微软雅黑" panose="020B0503020204020204" pitchFamily="34" charset="-122"/>
                <a:cs typeface="Times New Roman" pitchFamily="18" charset="0"/>
              </a:rPr>
              <a:t>地址，如果采用此选项，节点只连接到这些选定的节点</a:t>
            </a:r>
            <a:r>
              <a:rPr lang="en-US" altLang="zh-CN" sz="1800" dirty="0">
                <a:latin typeface="微软雅黑" panose="020B0503020204020204" pitchFamily="34" charset="-122"/>
                <a:ea typeface="微软雅黑" panose="020B0503020204020204" pitchFamily="34" charset="-122"/>
                <a:cs typeface="Times New Roman" pitchFamily="18" charset="0"/>
              </a:rPr>
              <a:t>IP</a:t>
            </a:r>
            <a:r>
              <a:rPr lang="zh-CN" altLang="en-US" sz="1800" dirty="0">
                <a:latin typeface="微软雅黑" panose="020B0503020204020204" pitchFamily="34" charset="-122"/>
                <a:ea typeface="微软雅黑" panose="020B0503020204020204" pitchFamily="34" charset="-122"/>
                <a:cs typeface="Times New Roman" pitchFamily="18" charset="0"/>
              </a:rPr>
              <a:t>地址，而不会自动发现并维护对等节点之间的连接。</a:t>
            </a:r>
            <a:endParaRPr lang="en-US" altLang="zh-CN" sz="1800" dirty="0">
              <a:latin typeface="微软雅黑" panose="020B0503020204020204" pitchFamily="34" charset="-122"/>
              <a:ea typeface="微软雅黑" panose="020B0503020204020204" pitchFamily="34" charset="-122"/>
              <a:cs typeface="Times New Roman" pitchFamily="18" charset="0"/>
            </a:endParaRPr>
          </a:p>
        </p:txBody>
      </p:sp>
      <p:sp>
        <p:nvSpPr>
          <p:cNvPr id="6" name="矩形 5"/>
          <p:cNvSpPr/>
          <p:nvPr/>
        </p:nvSpPr>
        <p:spPr>
          <a:xfrm>
            <a:off x="6756398" y="1065137"/>
            <a:ext cx="2198915" cy="574772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050" dirty="0"/>
              <a:t>$ bitcoin-cli </a:t>
            </a:r>
            <a:r>
              <a:rPr lang="en-US" altLang="zh-CN" sz="1050" dirty="0" err="1"/>
              <a:t>getpeerinfo</a:t>
            </a:r>
            <a:endParaRPr lang="en-US" altLang="zh-CN" sz="1050" dirty="0"/>
          </a:p>
          <a:p>
            <a:r>
              <a:rPr lang="en-US" altLang="zh-CN" sz="1050" dirty="0"/>
              <a:t>[</a:t>
            </a:r>
          </a:p>
          <a:p>
            <a:r>
              <a:rPr lang="en-US" altLang="zh-CN" sz="1050" dirty="0"/>
              <a:t>{</a:t>
            </a:r>
          </a:p>
          <a:p>
            <a:r>
              <a:rPr lang="en-US" altLang="zh-CN" sz="1050" dirty="0"/>
              <a:t>"</a:t>
            </a:r>
            <a:r>
              <a:rPr lang="en-US" altLang="zh-CN" sz="1050" dirty="0" err="1"/>
              <a:t>addr</a:t>
            </a:r>
            <a:r>
              <a:rPr lang="en-US" altLang="zh-CN" sz="1050" dirty="0"/>
              <a:t>" : "85.213.199.39:8333",</a:t>
            </a:r>
          </a:p>
          <a:p>
            <a:r>
              <a:rPr lang="en-US" altLang="zh-CN" sz="1050" dirty="0"/>
              <a:t>"services" : "00000001",</a:t>
            </a:r>
          </a:p>
          <a:p>
            <a:r>
              <a:rPr lang="en-US" altLang="zh-CN" sz="1050" dirty="0"/>
              <a:t>"</a:t>
            </a:r>
            <a:r>
              <a:rPr lang="en-US" altLang="zh-CN" sz="1050" dirty="0" err="1"/>
              <a:t>lastsend</a:t>
            </a:r>
            <a:r>
              <a:rPr lang="en-US" altLang="zh-CN" sz="1050" dirty="0"/>
              <a:t>" : 1405634126,</a:t>
            </a:r>
          </a:p>
          <a:p>
            <a:r>
              <a:rPr lang="en-US" altLang="zh-CN" sz="1050" dirty="0"/>
              <a:t>"</a:t>
            </a:r>
            <a:r>
              <a:rPr lang="en-US" altLang="zh-CN" sz="1050" dirty="0" err="1"/>
              <a:t>lastrecv</a:t>
            </a:r>
            <a:r>
              <a:rPr lang="en-US" altLang="zh-CN" sz="1050" dirty="0"/>
              <a:t>" : 1405634127,</a:t>
            </a:r>
          </a:p>
          <a:p>
            <a:r>
              <a:rPr lang="en-US" altLang="zh-CN" sz="1050" dirty="0"/>
              <a:t>"</a:t>
            </a:r>
            <a:r>
              <a:rPr lang="en-US" altLang="zh-CN" sz="1050" dirty="0" err="1"/>
              <a:t>bytessent</a:t>
            </a:r>
            <a:r>
              <a:rPr lang="en-US" altLang="zh-CN" sz="1050" dirty="0"/>
              <a:t>" : 23487651,</a:t>
            </a:r>
          </a:p>
          <a:p>
            <a:r>
              <a:rPr lang="en-US" altLang="zh-CN" sz="1050" dirty="0"/>
              <a:t>"</a:t>
            </a:r>
            <a:r>
              <a:rPr lang="en-US" altLang="zh-CN" sz="1050" dirty="0" err="1"/>
              <a:t>bytesrecv</a:t>
            </a:r>
            <a:r>
              <a:rPr lang="en-US" altLang="zh-CN" sz="1050" dirty="0"/>
              <a:t>" : 138679099,</a:t>
            </a:r>
          </a:p>
          <a:p>
            <a:r>
              <a:rPr lang="en-US" altLang="zh-CN" sz="1050" dirty="0"/>
              <a:t>"</a:t>
            </a:r>
            <a:r>
              <a:rPr lang="en-US" altLang="zh-CN" sz="1050" dirty="0" err="1"/>
              <a:t>conntime</a:t>
            </a:r>
            <a:r>
              <a:rPr lang="en-US" altLang="zh-CN" sz="1050" dirty="0"/>
              <a:t>" : 1405021768,</a:t>
            </a:r>
          </a:p>
          <a:p>
            <a:r>
              <a:rPr lang="en-US" altLang="zh-CN" sz="1050" dirty="0"/>
              <a:t>"</a:t>
            </a:r>
            <a:r>
              <a:rPr lang="en-US" altLang="zh-CN" sz="1050" dirty="0" err="1"/>
              <a:t>pingtime</a:t>
            </a:r>
            <a:r>
              <a:rPr lang="en-US" altLang="zh-CN" sz="1050" dirty="0"/>
              <a:t>" : 0.00000000,</a:t>
            </a:r>
          </a:p>
          <a:p>
            <a:r>
              <a:rPr lang="en-US" altLang="zh-CN" sz="1050" dirty="0"/>
              <a:t>"version" : 70002,</a:t>
            </a:r>
          </a:p>
          <a:p>
            <a:r>
              <a:rPr lang="en-US" altLang="zh-CN" sz="1050" dirty="0"/>
              <a:t>"</a:t>
            </a:r>
            <a:r>
              <a:rPr lang="en-US" altLang="zh-CN" sz="1050" dirty="0" err="1"/>
              <a:t>subver</a:t>
            </a:r>
            <a:r>
              <a:rPr lang="en-US" altLang="zh-CN" sz="1050" dirty="0"/>
              <a:t>" : "/Satoshi:0.9.2.1/",</a:t>
            </a:r>
          </a:p>
          <a:p>
            <a:r>
              <a:rPr lang="en-US" altLang="zh-CN" sz="1050" dirty="0"/>
              <a:t>"inbound" : false,</a:t>
            </a:r>
          </a:p>
          <a:p>
            <a:r>
              <a:rPr lang="en-US" altLang="zh-CN" sz="1050" dirty="0"/>
              <a:t>"</a:t>
            </a:r>
            <a:r>
              <a:rPr lang="en-US" altLang="zh-CN" sz="1050" dirty="0" err="1"/>
              <a:t>startingheight</a:t>
            </a:r>
            <a:r>
              <a:rPr lang="en-US" altLang="zh-CN" sz="1050" dirty="0"/>
              <a:t>" : 310131,</a:t>
            </a:r>
          </a:p>
          <a:p>
            <a:r>
              <a:rPr lang="en-US" altLang="zh-CN" sz="1050" dirty="0"/>
              <a:t>"</a:t>
            </a:r>
            <a:r>
              <a:rPr lang="en-US" altLang="zh-CN" sz="1050" dirty="0" err="1"/>
              <a:t>banscore</a:t>
            </a:r>
            <a:r>
              <a:rPr lang="en-US" altLang="zh-CN" sz="1050" dirty="0"/>
              <a:t>" : 0,</a:t>
            </a:r>
          </a:p>
          <a:p>
            <a:r>
              <a:rPr lang="en-US" altLang="zh-CN" sz="1050" dirty="0"/>
              <a:t>"</a:t>
            </a:r>
            <a:r>
              <a:rPr lang="en-US" altLang="zh-CN" sz="1050" dirty="0" err="1"/>
              <a:t>syncnode</a:t>
            </a:r>
            <a:r>
              <a:rPr lang="en-US" altLang="zh-CN" sz="1050" dirty="0"/>
              <a:t>" : true</a:t>
            </a:r>
          </a:p>
          <a:p>
            <a:r>
              <a:rPr lang="en-US" altLang="zh-CN" sz="1050" dirty="0"/>
              <a:t>},</a:t>
            </a:r>
          </a:p>
          <a:p>
            <a:r>
              <a:rPr lang="en-US" altLang="zh-CN" sz="1050" dirty="0"/>
              <a:t>{</a:t>
            </a:r>
          </a:p>
          <a:p>
            <a:r>
              <a:rPr lang="en-US" altLang="zh-CN" sz="1050" dirty="0"/>
              <a:t>"</a:t>
            </a:r>
            <a:r>
              <a:rPr lang="en-US" altLang="zh-CN" sz="1050" dirty="0" err="1"/>
              <a:t>addr</a:t>
            </a:r>
            <a:r>
              <a:rPr lang="en-US" altLang="zh-CN" sz="1050" dirty="0"/>
              <a:t>" : "58.23.244.20:8333",</a:t>
            </a:r>
          </a:p>
          <a:p>
            <a:r>
              <a:rPr lang="en-US" altLang="zh-CN" sz="1050" dirty="0"/>
              <a:t>"services" : "00000001",</a:t>
            </a:r>
          </a:p>
          <a:p>
            <a:r>
              <a:rPr lang="en-US" altLang="zh-CN" sz="1050" dirty="0"/>
              <a:t>"</a:t>
            </a:r>
            <a:r>
              <a:rPr lang="en-US" altLang="zh-CN" sz="1050" dirty="0" err="1"/>
              <a:t>lastsend</a:t>
            </a:r>
            <a:r>
              <a:rPr lang="en-US" altLang="zh-CN" sz="1050" dirty="0"/>
              <a:t>" : 1405634127,</a:t>
            </a:r>
          </a:p>
          <a:p>
            <a:r>
              <a:rPr lang="en-US" altLang="zh-CN" sz="1050" dirty="0"/>
              <a:t>"</a:t>
            </a:r>
            <a:r>
              <a:rPr lang="en-US" altLang="zh-CN" sz="1050" dirty="0" err="1"/>
              <a:t>lastrecv</a:t>
            </a:r>
            <a:r>
              <a:rPr lang="en-US" altLang="zh-CN" sz="1050" dirty="0"/>
              <a:t>" : 1405634124,</a:t>
            </a:r>
          </a:p>
          <a:p>
            <a:r>
              <a:rPr lang="en-US" altLang="zh-CN" sz="1050" dirty="0"/>
              <a:t>"</a:t>
            </a:r>
            <a:r>
              <a:rPr lang="en-US" altLang="zh-CN" sz="1050" dirty="0" err="1"/>
              <a:t>bytessent</a:t>
            </a:r>
            <a:r>
              <a:rPr lang="en-US" altLang="zh-CN" sz="1050" dirty="0"/>
              <a:t>" : 4460918,</a:t>
            </a:r>
          </a:p>
          <a:p>
            <a:r>
              <a:rPr lang="en-US" altLang="zh-CN" sz="1050" dirty="0"/>
              <a:t>"</a:t>
            </a:r>
            <a:r>
              <a:rPr lang="en-US" altLang="zh-CN" sz="1050" dirty="0" err="1"/>
              <a:t>bytesrecv</a:t>
            </a:r>
            <a:r>
              <a:rPr lang="en-US" altLang="zh-CN" sz="1050" dirty="0"/>
              <a:t>" : 8903575,</a:t>
            </a:r>
          </a:p>
          <a:p>
            <a:r>
              <a:rPr lang="en-US" altLang="zh-CN" sz="1050" dirty="0"/>
              <a:t>"</a:t>
            </a:r>
            <a:r>
              <a:rPr lang="en-US" altLang="zh-CN" sz="1050" dirty="0" err="1"/>
              <a:t>conntime</a:t>
            </a:r>
            <a:r>
              <a:rPr lang="en-US" altLang="zh-CN" sz="1050" dirty="0"/>
              <a:t>" : 1405559628,</a:t>
            </a:r>
          </a:p>
          <a:p>
            <a:r>
              <a:rPr lang="en-US" altLang="zh-CN" sz="1050" dirty="0"/>
              <a:t>"</a:t>
            </a:r>
            <a:r>
              <a:rPr lang="en-US" altLang="zh-CN" sz="1050" dirty="0" err="1"/>
              <a:t>pingtime</a:t>
            </a:r>
            <a:r>
              <a:rPr lang="en-US" altLang="zh-CN" sz="1050" dirty="0"/>
              <a:t>" : 0.00000000,</a:t>
            </a:r>
          </a:p>
          <a:p>
            <a:r>
              <a:rPr lang="en-US" altLang="zh-CN" sz="1050" dirty="0"/>
              <a:t>"version" : 70001,</a:t>
            </a:r>
          </a:p>
          <a:p>
            <a:r>
              <a:rPr lang="en-US" altLang="zh-CN" sz="1050" dirty="0"/>
              <a:t>"</a:t>
            </a:r>
            <a:r>
              <a:rPr lang="en-US" altLang="zh-CN" sz="1050" dirty="0" err="1"/>
              <a:t>subver</a:t>
            </a:r>
            <a:r>
              <a:rPr lang="en-US" altLang="zh-CN" sz="1050" dirty="0"/>
              <a:t>" : "/Satoshi:0.8.6/",</a:t>
            </a:r>
          </a:p>
          <a:p>
            <a:r>
              <a:rPr lang="en-US" altLang="zh-CN" sz="1050" dirty="0"/>
              <a:t>"inbound" : false,</a:t>
            </a:r>
          </a:p>
          <a:p>
            <a:r>
              <a:rPr lang="en-US" altLang="zh-CN" sz="1050" dirty="0"/>
              <a:t>"</a:t>
            </a:r>
            <a:r>
              <a:rPr lang="en-US" altLang="zh-CN" sz="1050" dirty="0" err="1"/>
              <a:t>startingheight</a:t>
            </a:r>
            <a:r>
              <a:rPr lang="en-US" altLang="zh-CN" sz="1050" dirty="0"/>
              <a:t>" : 311074,</a:t>
            </a:r>
          </a:p>
          <a:p>
            <a:r>
              <a:rPr lang="en-US" altLang="zh-CN" sz="1050" dirty="0"/>
              <a:t>"</a:t>
            </a:r>
            <a:r>
              <a:rPr lang="en-US" altLang="zh-CN" sz="1050" dirty="0" err="1"/>
              <a:t>banscore</a:t>
            </a:r>
            <a:r>
              <a:rPr lang="en-US" altLang="zh-CN" sz="1050" dirty="0"/>
              <a:t>" : 0,</a:t>
            </a:r>
          </a:p>
          <a:p>
            <a:r>
              <a:rPr lang="en-US" altLang="zh-CN" sz="1050" dirty="0"/>
              <a:t>"</a:t>
            </a:r>
            <a:r>
              <a:rPr lang="en-US" altLang="zh-CN" sz="1050" dirty="0" err="1"/>
              <a:t>syncnode</a:t>
            </a:r>
            <a:r>
              <a:rPr lang="en-US" altLang="zh-CN" sz="1050" dirty="0"/>
              <a:t>" : false</a:t>
            </a:r>
          </a:p>
          <a:p>
            <a:r>
              <a:rPr lang="en-US" altLang="zh-CN" sz="1050" dirty="0"/>
              <a:t>}</a:t>
            </a:r>
          </a:p>
          <a:p>
            <a:r>
              <a:rPr lang="en-US" altLang="zh-CN" sz="1050" dirty="0"/>
              <a:t>]</a:t>
            </a:r>
          </a:p>
        </p:txBody>
      </p:sp>
    </p:spTree>
    <p:extLst>
      <p:ext uri="{BB962C8B-B14F-4D97-AF65-F5344CB8AC3E}">
        <p14:creationId xmlns:p14="http://schemas.microsoft.com/office/powerpoint/2010/main" val="35580465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620957" cy="523220"/>
          </a:xfrm>
          <a:prstGeom prst="rect">
            <a:avLst/>
          </a:prstGeom>
        </p:spPr>
        <p:txBody>
          <a:bodyPr wrap="none">
            <a:spAutoFit/>
          </a:bodyPr>
          <a:lstStyle/>
          <a:p>
            <a:r>
              <a:rPr lang="zh-CN" altLang="en-US" sz="2800" kern="0" dirty="0" smtClean="0">
                <a:solidFill>
                  <a:prstClr val="black"/>
                </a:solidFill>
                <a:ea typeface="黑体" pitchFamily="49" charset="-122"/>
              </a:rPr>
              <a:t>区块</a:t>
            </a:r>
            <a:r>
              <a:rPr lang="zh-CN" altLang="en-US" sz="2800" kern="0" dirty="0">
                <a:solidFill>
                  <a:prstClr val="black"/>
                </a:solidFill>
                <a:ea typeface="黑体" pitchFamily="49" charset="-122"/>
              </a:rPr>
              <a:t>同步</a:t>
            </a:r>
          </a:p>
        </p:txBody>
      </p:sp>
      <p:sp>
        <p:nvSpPr>
          <p:cNvPr id="3" name="内容占位符 2"/>
          <p:cNvSpPr txBox="1">
            <a:spLocks/>
          </p:cNvSpPr>
          <p:nvPr/>
        </p:nvSpPr>
        <p:spPr bwMode="auto">
          <a:xfrm>
            <a:off x="260186" y="1262521"/>
            <a:ext cx="8724158" cy="1030736"/>
          </a:xfrm>
          <a:prstGeom prst="rect">
            <a:avLst/>
          </a:pr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一个全新的节点</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只含</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一个区块信息，即静态植入在客户端软件中的创世区块，其他所有的区块链信息需要从比特币网络中获取，以实现区块</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同步。</a:t>
            </a:r>
            <a:endPar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endParaRPr>
          </a:p>
        </p:txBody>
      </p:sp>
      <p:pic>
        <p:nvPicPr>
          <p:cNvPr id="1536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8573" y="2293257"/>
            <a:ext cx="3223923" cy="4455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2"/>
          <p:cNvSpPr txBox="1">
            <a:spLocks/>
          </p:cNvSpPr>
          <p:nvPr/>
        </p:nvSpPr>
        <p:spPr bwMode="auto">
          <a:xfrm>
            <a:off x="260186" y="2394855"/>
            <a:ext cx="5528387" cy="4296229"/>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itchFamily="18" charset="0"/>
              </a:rPr>
              <a:t>同步区块链的过程从发送</a:t>
            </a:r>
            <a:r>
              <a:rPr lang="en-US" altLang="zh-CN" sz="1600" dirty="0">
                <a:latin typeface="微软雅黑" panose="020B0503020204020204" pitchFamily="34" charset="-122"/>
                <a:ea typeface="微软雅黑" panose="020B0503020204020204" pitchFamily="34" charset="-122"/>
                <a:cs typeface="Times New Roman" pitchFamily="18" charset="0"/>
              </a:rPr>
              <a:t>version</a:t>
            </a:r>
            <a:r>
              <a:rPr lang="zh-CN" altLang="en-US" sz="1600" dirty="0">
                <a:latin typeface="微软雅黑" panose="020B0503020204020204" pitchFamily="34" charset="-122"/>
                <a:ea typeface="微软雅黑" panose="020B0503020204020204" pitchFamily="34" charset="-122"/>
                <a:cs typeface="Times New Roman" pitchFamily="18" charset="0"/>
              </a:rPr>
              <a:t>消息</a:t>
            </a:r>
            <a:r>
              <a:rPr lang="zh-CN" altLang="en-US" sz="1600" dirty="0" smtClean="0">
                <a:latin typeface="微软雅黑" panose="020B0503020204020204" pitchFamily="34" charset="-122"/>
                <a:ea typeface="微软雅黑" panose="020B0503020204020204" pitchFamily="34" charset="-122"/>
                <a:cs typeface="Times New Roman" pitchFamily="18" charset="0"/>
              </a:rPr>
              <a:t>开始，该消息中含有的</a:t>
            </a:r>
            <a:r>
              <a:rPr lang="en-US" altLang="zh-CN" sz="1600" dirty="0" err="1" smtClean="0">
                <a:latin typeface="微软雅黑" panose="020B0503020204020204" pitchFamily="34" charset="-122"/>
                <a:ea typeface="微软雅黑" panose="020B0503020204020204" pitchFamily="34" charset="-122"/>
                <a:cs typeface="Times New Roman" pitchFamily="18" charset="0"/>
              </a:rPr>
              <a:t>BestHeight</a:t>
            </a:r>
            <a:r>
              <a:rPr lang="zh-CN" altLang="en-US" sz="1600" dirty="0">
                <a:latin typeface="微软雅黑" panose="020B0503020204020204" pitchFamily="34" charset="-122"/>
                <a:ea typeface="微软雅黑" panose="020B0503020204020204" pitchFamily="34" charset="-122"/>
                <a:cs typeface="Times New Roman" pitchFamily="18" charset="0"/>
              </a:rPr>
              <a:t>字段标示了一个节点当前的区块链</a:t>
            </a:r>
            <a:r>
              <a:rPr lang="zh-CN" altLang="en-US" sz="1600" dirty="0" smtClean="0">
                <a:latin typeface="微软雅黑" panose="020B0503020204020204" pitchFamily="34" charset="-122"/>
                <a:ea typeface="微软雅黑" panose="020B0503020204020204" pitchFamily="34" charset="-122"/>
                <a:cs typeface="Times New Roman" pitchFamily="18" charset="0"/>
              </a:rPr>
              <a:t>高度。 </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itchFamily="18" charset="0"/>
              </a:rPr>
              <a:t>对等节点们会交换一个</a:t>
            </a:r>
            <a:r>
              <a:rPr lang="en-US" altLang="zh-CN" sz="1600" dirty="0" err="1">
                <a:latin typeface="微软雅黑" panose="020B0503020204020204" pitchFamily="34" charset="-122"/>
                <a:ea typeface="微软雅黑" panose="020B0503020204020204" pitchFamily="34" charset="-122"/>
                <a:cs typeface="Times New Roman" pitchFamily="18" charset="0"/>
              </a:rPr>
              <a:t>getblocks</a:t>
            </a:r>
            <a:r>
              <a:rPr lang="zh-CN" altLang="en-US" sz="1600" dirty="0">
                <a:latin typeface="微软雅黑" panose="020B0503020204020204" pitchFamily="34" charset="-122"/>
                <a:ea typeface="微软雅黑" panose="020B0503020204020204" pitchFamily="34" charset="-122"/>
                <a:cs typeface="Times New Roman" pitchFamily="18" charset="0"/>
              </a:rPr>
              <a:t>消息，其中包含他们本地区块链的顶端区块哈希值（指纹</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itchFamily="18" charset="0"/>
              </a:rPr>
              <a:t>拥有更长区块链的对等节点，将对方需要更新的区块通过</a:t>
            </a:r>
            <a:r>
              <a:rPr lang="en-US" altLang="zh-CN" sz="1600" dirty="0" err="1">
                <a:latin typeface="微软雅黑" panose="020B0503020204020204" pitchFamily="34" charset="-122"/>
                <a:ea typeface="微软雅黑" panose="020B0503020204020204" pitchFamily="34" charset="-122"/>
                <a:cs typeface="Times New Roman" pitchFamily="18" charset="0"/>
              </a:rPr>
              <a:t>inv</a:t>
            </a:r>
            <a:r>
              <a:rPr lang="zh-CN" altLang="en-US" sz="1600" dirty="0">
                <a:latin typeface="微软雅黑" panose="020B0503020204020204" pitchFamily="34" charset="-122"/>
                <a:ea typeface="微软雅黑" panose="020B0503020204020204" pitchFamily="34" charset="-122"/>
                <a:cs typeface="Times New Roman" pitchFamily="18" charset="0"/>
              </a:rPr>
              <a:t>（</a:t>
            </a:r>
            <a:r>
              <a:rPr lang="en-US" altLang="zh-CN" sz="1600" dirty="0">
                <a:latin typeface="微软雅黑" panose="020B0503020204020204" pitchFamily="34" charset="-122"/>
                <a:ea typeface="微软雅黑" panose="020B0503020204020204" pitchFamily="34" charset="-122"/>
                <a:cs typeface="Times New Roman" pitchFamily="18" charset="0"/>
              </a:rPr>
              <a:t>inventory</a:t>
            </a:r>
            <a:r>
              <a:rPr lang="zh-CN" altLang="en-US" sz="1600" dirty="0">
                <a:latin typeface="微软雅黑" panose="020B0503020204020204" pitchFamily="34" charset="-122"/>
                <a:ea typeface="微软雅黑" panose="020B0503020204020204" pitchFamily="34" charset="-122"/>
                <a:cs typeface="Times New Roman" pitchFamily="18" charset="0"/>
              </a:rPr>
              <a:t>）消息传播过去，如果太多，可以分批发送，比如一次分享</a:t>
            </a:r>
            <a:r>
              <a:rPr lang="en-US" altLang="zh-CN" sz="1600" dirty="0">
                <a:latin typeface="微软雅黑" panose="020B0503020204020204" pitchFamily="34" charset="-122"/>
                <a:ea typeface="微软雅黑" panose="020B0503020204020204" pitchFamily="34" charset="-122"/>
                <a:cs typeface="Times New Roman" pitchFamily="18" charset="0"/>
              </a:rPr>
              <a:t>500</a:t>
            </a:r>
            <a:r>
              <a:rPr lang="zh-CN" altLang="en-US" sz="1600" dirty="0">
                <a:latin typeface="微软雅黑" panose="020B0503020204020204" pitchFamily="34" charset="-122"/>
                <a:ea typeface="微软雅黑" panose="020B0503020204020204" pitchFamily="34" charset="-122"/>
                <a:cs typeface="Times New Roman" pitchFamily="18" charset="0"/>
              </a:rPr>
              <a:t>个</a:t>
            </a:r>
            <a:r>
              <a:rPr lang="zh-CN" altLang="en-US" sz="1600" dirty="0" smtClean="0">
                <a:latin typeface="微软雅黑" panose="020B0503020204020204" pitchFamily="34" charset="-122"/>
                <a:ea typeface="微软雅黑" panose="020B0503020204020204" pitchFamily="34" charset="-122"/>
                <a:cs typeface="Times New Roman" pitchFamily="18" charset="0"/>
              </a:rPr>
              <a:t>区块。</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itchFamily="18" charset="0"/>
              </a:rPr>
              <a:t>缺少这些区块的节点可以通过</a:t>
            </a:r>
            <a:r>
              <a:rPr lang="en-US" altLang="zh-CN" sz="1600" dirty="0" err="1">
                <a:latin typeface="微软雅黑" panose="020B0503020204020204" pitchFamily="34" charset="-122"/>
                <a:ea typeface="微软雅黑" panose="020B0503020204020204" pitchFamily="34" charset="-122"/>
                <a:cs typeface="Times New Roman" pitchFamily="18" charset="0"/>
              </a:rPr>
              <a:t>getdata</a:t>
            </a:r>
            <a:r>
              <a:rPr lang="zh-CN" altLang="en-US" sz="1600" dirty="0">
                <a:latin typeface="微软雅黑" panose="020B0503020204020204" pitchFamily="34" charset="-122"/>
                <a:ea typeface="微软雅黑" panose="020B0503020204020204" pitchFamily="34" charset="-122"/>
                <a:cs typeface="Times New Roman" pitchFamily="18" charset="0"/>
              </a:rPr>
              <a:t>消息请求得到全区块信息，用包含在</a:t>
            </a:r>
            <a:r>
              <a:rPr lang="en-US" altLang="zh-CN" sz="1600" dirty="0" err="1">
                <a:latin typeface="微软雅黑" panose="020B0503020204020204" pitchFamily="34" charset="-122"/>
                <a:ea typeface="微软雅黑" panose="020B0503020204020204" pitchFamily="34" charset="-122"/>
                <a:cs typeface="Times New Roman" pitchFamily="18" charset="0"/>
              </a:rPr>
              <a:t>inv</a:t>
            </a:r>
            <a:r>
              <a:rPr lang="zh-CN" altLang="en-US" sz="1600" dirty="0">
                <a:latin typeface="微软雅黑" panose="020B0503020204020204" pitchFamily="34" charset="-122"/>
                <a:ea typeface="微软雅黑" panose="020B0503020204020204" pitchFamily="34" charset="-122"/>
                <a:cs typeface="Times New Roman" pitchFamily="18" charset="0"/>
              </a:rPr>
              <a:t>消息中的哈希值来确认是否为正确的被请求的</a:t>
            </a:r>
            <a:r>
              <a:rPr lang="zh-CN" altLang="en-US" sz="1600" dirty="0" smtClean="0">
                <a:latin typeface="微软雅黑" panose="020B0503020204020204" pitchFamily="34" charset="-122"/>
                <a:ea typeface="微软雅黑" panose="020B0503020204020204" pitchFamily="34" charset="-122"/>
                <a:cs typeface="Times New Roman" pitchFamily="18" charset="0"/>
              </a:rPr>
              <a:t>区块。</a:t>
            </a:r>
            <a:endParaRPr lang="zh-CN" altLang="en-US" sz="16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8738975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bwMode="auto">
          <a:xfrm>
            <a:off x="304790" y="1193179"/>
            <a:ext cx="4978410" cy="463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SPV</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节点使用的是一条</a:t>
            </a:r>
            <a:r>
              <a:rPr lang="en-US" altLang="zh-CN" sz="2000" dirty="0" err="1">
                <a:solidFill>
                  <a:srgbClr val="FF0000"/>
                </a:solidFill>
                <a:latin typeface="微软雅黑" panose="020B0503020204020204" pitchFamily="34" charset="-122"/>
                <a:ea typeface="微软雅黑" panose="020B0503020204020204" pitchFamily="34" charset="-122"/>
                <a:cs typeface="Times New Roman" pitchFamily="18" charset="0"/>
              </a:rPr>
              <a:t>getheaders</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消息</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，不是</a:t>
            </a:r>
            <a:r>
              <a:rPr lang="en-US" altLang="zh-CN" sz="2000" dirty="0" err="1">
                <a:solidFill>
                  <a:srgbClr val="FF0000"/>
                </a:solidFill>
                <a:latin typeface="微软雅黑" panose="020B0503020204020204" pitchFamily="34" charset="-122"/>
                <a:ea typeface="微软雅黑" panose="020B0503020204020204" pitchFamily="34" charset="-122"/>
                <a:cs typeface="Times New Roman" pitchFamily="18" charset="0"/>
              </a:rPr>
              <a:t>getblocks</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消息来获得区块</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头</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发出响应的对等节点将用一条</a:t>
            </a:r>
            <a:r>
              <a:rPr lang="en-US" altLang="zh-CN"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headers</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消息</a:t>
            </a:r>
            <a:r>
              <a:rPr lang="zh-CN" altLang="en-US" sz="1800" dirty="0">
                <a:latin typeface="微软雅黑" panose="020B0503020204020204" pitchFamily="34" charset="-122"/>
                <a:ea typeface="微软雅黑" panose="020B0503020204020204" pitchFamily="34" charset="-122"/>
                <a:cs typeface="Times New Roman" pitchFamily="18" charset="0"/>
              </a:rPr>
              <a:t>发送多达</a:t>
            </a:r>
            <a:r>
              <a:rPr lang="en-US" altLang="zh-CN" sz="1800" dirty="0">
                <a:latin typeface="微软雅黑" panose="020B0503020204020204" pitchFamily="34" charset="-122"/>
                <a:ea typeface="微软雅黑" panose="020B0503020204020204" pitchFamily="34" charset="-122"/>
                <a:cs typeface="Times New Roman" pitchFamily="18" charset="0"/>
              </a:rPr>
              <a:t>2000</a:t>
            </a:r>
            <a:r>
              <a:rPr lang="zh-CN" altLang="en-US" sz="1800" dirty="0">
                <a:latin typeface="微软雅黑" panose="020B0503020204020204" pitchFamily="34" charset="-122"/>
                <a:ea typeface="微软雅黑" panose="020B0503020204020204" pitchFamily="34" charset="-122"/>
                <a:cs typeface="Times New Roman" pitchFamily="18" charset="0"/>
              </a:rPr>
              <a:t>个区块头</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cs typeface="Times New Roman" pitchFamily="18" charset="0"/>
              </a:rPr>
              <a:t>SPV</a:t>
            </a:r>
            <a:r>
              <a:rPr lang="zh-CN" altLang="en-US" sz="1800" dirty="0" smtClean="0">
                <a:latin typeface="微软雅黑" panose="020B0503020204020204" pitchFamily="34" charset="-122"/>
                <a:ea typeface="微软雅黑" panose="020B0503020204020204" pitchFamily="34" charset="-122"/>
                <a:cs typeface="Times New Roman" pitchFamily="18" charset="0"/>
              </a:rPr>
              <a:t>节点在</a:t>
            </a:r>
            <a:r>
              <a:rPr lang="zh-CN" altLang="en-US" sz="1800" dirty="0">
                <a:latin typeface="微软雅黑" panose="020B0503020204020204" pitchFamily="34" charset="-122"/>
                <a:ea typeface="微软雅黑" panose="020B0503020204020204" pitchFamily="34" charset="-122"/>
                <a:cs typeface="Times New Roman" pitchFamily="18" charset="0"/>
              </a:rPr>
              <a:t>与对等节点的连接上设置了过滤器，用以</a:t>
            </a:r>
            <a:r>
              <a:rPr lang="zh-CN" altLang="en-US" sz="1800" dirty="0" smtClean="0">
                <a:latin typeface="微软雅黑" panose="020B0503020204020204" pitchFamily="34" charset="-122"/>
                <a:ea typeface="微软雅黑" panose="020B0503020204020204" pitchFamily="34" charset="-122"/>
                <a:cs typeface="Times New Roman" pitchFamily="18" charset="0"/>
              </a:rPr>
              <a:t>过滤</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未来</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区块和交易</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数据流</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任何目标交易</a:t>
            </a:r>
            <a:r>
              <a:rPr lang="zh-CN" altLang="en-US" sz="1800" dirty="0">
                <a:latin typeface="微软雅黑" panose="020B0503020204020204" pitchFamily="34" charset="-122"/>
                <a:ea typeface="微软雅黑" panose="020B0503020204020204" pitchFamily="34" charset="-122"/>
                <a:cs typeface="Times New Roman" pitchFamily="18" charset="0"/>
              </a:rPr>
              <a:t>都是通过一条</a:t>
            </a:r>
            <a:r>
              <a:rPr lang="en-US" altLang="zh-CN" sz="1800" dirty="0" err="1">
                <a:latin typeface="微软雅黑" panose="020B0503020204020204" pitchFamily="34" charset="-122"/>
                <a:ea typeface="微软雅黑" panose="020B0503020204020204" pitchFamily="34" charset="-122"/>
                <a:cs typeface="Times New Roman" pitchFamily="18" charset="0"/>
              </a:rPr>
              <a:t>getdata</a:t>
            </a:r>
            <a:r>
              <a:rPr lang="zh-CN" altLang="en-US" sz="1800" dirty="0">
                <a:latin typeface="微软雅黑" panose="020B0503020204020204" pitchFamily="34" charset="-122"/>
                <a:ea typeface="微软雅黑" panose="020B0503020204020204" pitchFamily="34" charset="-122"/>
                <a:cs typeface="Times New Roman" pitchFamily="18" charset="0"/>
              </a:rPr>
              <a:t>的请求来读取</a:t>
            </a:r>
            <a:r>
              <a:rPr lang="zh-CN" altLang="en-US" sz="1800" dirty="0" smtClean="0">
                <a:latin typeface="微软雅黑" panose="020B0503020204020204" pitchFamily="34" charset="-122"/>
                <a:ea typeface="微软雅黑" panose="020B0503020204020204" pitchFamily="34" charset="-122"/>
                <a:cs typeface="Times New Roman" pitchFamily="18" charset="0"/>
              </a:rPr>
              <a:t>的，对等</a:t>
            </a:r>
            <a:r>
              <a:rPr lang="zh-CN" altLang="en-US" sz="1800" dirty="0">
                <a:latin typeface="微软雅黑" panose="020B0503020204020204" pitchFamily="34" charset="-122"/>
                <a:ea typeface="微软雅黑" panose="020B0503020204020204" pitchFamily="34" charset="-122"/>
                <a:cs typeface="Times New Roman" pitchFamily="18" charset="0"/>
              </a:rPr>
              <a:t>节点生成一条</a:t>
            </a: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包含交易信息的</a:t>
            </a:r>
            <a:r>
              <a:rPr lang="en-US" altLang="zh-CN" sz="1800" dirty="0" err="1">
                <a:solidFill>
                  <a:srgbClr val="0000FF"/>
                </a:solidFill>
                <a:latin typeface="微软雅黑" panose="020B0503020204020204" pitchFamily="34" charset="-122"/>
                <a:ea typeface="微软雅黑" panose="020B0503020204020204" pitchFamily="34" charset="-122"/>
                <a:cs typeface="Times New Roman" pitchFamily="18" charset="0"/>
              </a:rPr>
              <a:t>tx</a:t>
            </a:r>
            <a:r>
              <a:rPr lang="zh-CN" altLang="en-US" sz="1800" dirty="0">
                <a:latin typeface="微软雅黑" panose="020B0503020204020204" pitchFamily="34" charset="-122"/>
                <a:ea typeface="微软雅黑" panose="020B0503020204020204" pitchFamily="34" charset="-122"/>
                <a:cs typeface="Times New Roman" pitchFamily="18" charset="0"/>
              </a:rPr>
              <a:t>消息作为响应。</a:t>
            </a:r>
            <a:endParaRPr lang="en-US" altLang="zh-CN" sz="1800" dirty="0">
              <a:latin typeface="微软雅黑" panose="020B0503020204020204" pitchFamily="34" charset="-122"/>
              <a:ea typeface="微软雅黑" panose="020B0503020204020204" pitchFamily="34" charset="-122"/>
              <a:cs typeface="Times New Roman" pitchFamily="18" charset="0"/>
            </a:endParaRPr>
          </a:p>
        </p:txBody>
      </p:sp>
      <p:pic>
        <p:nvPicPr>
          <p:cNvPr id="14340" name="Picture 4" descr="å¾8-7 SPVèç¹åæ­¥åºå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957" y="1304516"/>
            <a:ext cx="3621736" cy="4115421"/>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317490" y="6022587"/>
            <a:ext cx="8721203" cy="561856"/>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en-US" altLang="zh-CN" dirty="0" smtClean="0">
                <a:solidFill>
                  <a:schemeClr val="tx1"/>
                </a:solidFill>
                <a:latin typeface="微软雅黑" panose="020B0503020204020204" pitchFamily="34" charset="-122"/>
                <a:ea typeface="微软雅黑" panose="020B0503020204020204" pitchFamily="34" charset="-122"/>
                <a:cs typeface="Times New Roman" pitchFamily="18" charset="0"/>
              </a:rPr>
              <a:t>Bloom filter</a:t>
            </a:r>
            <a:r>
              <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rPr>
              <a:t>告诉全节点部分自己钱包的地址信息，全节点返回可能相关的</a:t>
            </a:r>
            <a:r>
              <a:rPr lang="en-US" altLang="zh-CN" dirty="0">
                <a:solidFill>
                  <a:schemeClr val="tx1"/>
                </a:solidFill>
                <a:latin typeface="微软雅黑" panose="020B0503020204020204" pitchFamily="34" charset="-122"/>
                <a:ea typeface="微软雅黑" panose="020B0503020204020204" pitchFamily="34" charset="-122"/>
                <a:cs typeface="Times New Roman" pitchFamily="18" charset="0"/>
              </a:rPr>
              <a:t>UTXO</a:t>
            </a:r>
            <a:r>
              <a:rPr lang="zh-CN" altLang="en-US" dirty="0" smtClean="0">
                <a:solidFill>
                  <a:schemeClr val="tx1"/>
                </a:solidFill>
                <a:latin typeface="微软雅黑" panose="020B0503020204020204" pitchFamily="34" charset="-122"/>
                <a:ea typeface="微软雅黑" panose="020B0503020204020204" pitchFamily="34" charset="-122"/>
                <a:cs typeface="Times New Roman" pitchFamily="18" charset="0"/>
              </a:rPr>
              <a:t>。</a:t>
            </a:r>
            <a:endParaRPr lang="zh-CN" altLang="en-US" dirty="0">
              <a:solidFill>
                <a:schemeClr val="tx1"/>
              </a:solidFill>
              <a:latin typeface="微软雅黑" panose="020B0503020204020204" pitchFamily="34" charset="-122"/>
              <a:ea typeface="微软雅黑" panose="020B0503020204020204" pitchFamily="34" charset="-122"/>
              <a:cs typeface="Times New Roman" pitchFamily="18" charset="0"/>
            </a:endParaRPr>
          </a:p>
        </p:txBody>
      </p:sp>
      <p:sp>
        <p:nvSpPr>
          <p:cNvPr id="6" name="矩形 5"/>
          <p:cNvSpPr/>
          <p:nvPr/>
        </p:nvSpPr>
        <p:spPr>
          <a:xfrm>
            <a:off x="1071538" y="476672"/>
            <a:ext cx="7141699" cy="523220"/>
          </a:xfrm>
          <a:prstGeom prst="rect">
            <a:avLst/>
          </a:prstGeom>
        </p:spPr>
        <p:txBody>
          <a:bodyPr wrap="none">
            <a:spAutoFit/>
          </a:bodyPr>
          <a:lstStyle/>
          <a:p>
            <a:r>
              <a:rPr lang="zh-CN" altLang="en-US" sz="2800" kern="0" dirty="0" smtClean="0">
                <a:solidFill>
                  <a:prstClr val="black"/>
                </a:solidFill>
                <a:ea typeface="黑体" pitchFamily="49" charset="-122"/>
              </a:rPr>
              <a:t>简单支付验证</a:t>
            </a:r>
            <a:r>
              <a:rPr lang="en-US" altLang="zh-CN" sz="2800" kern="0" dirty="0" smtClean="0">
                <a:solidFill>
                  <a:prstClr val="black"/>
                </a:solidFill>
                <a:ea typeface="黑体" pitchFamily="49" charset="-122"/>
              </a:rPr>
              <a:t>(Simplified </a:t>
            </a:r>
            <a:r>
              <a:rPr lang="en-US" altLang="zh-CN" sz="2800" kern="0" dirty="0">
                <a:solidFill>
                  <a:prstClr val="black"/>
                </a:solidFill>
                <a:ea typeface="黑体" pitchFamily="49" charset="-122"/>
              </a:rPr>
              <a:t>Payment </a:t>
            </a:r>
            <a:r>
              <a:rPr lang="en-US" altLang="zh-CN" sz="2800" kern="0" dirty="0" smtClean="0">
                <a:solidFill>
                  <a:prstClr val="black"/>
                </a:solidFill>
                <a:ea typeface="黑体" pitchFamily="49" charset="-122"/>
              </a:rPr>
              <a:t>Verification)</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334048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46655" y="1214754"/>
            <a:ext cx="5408853" cy="415498"/>
          </a:xfrm>
          <a:prstGeom prst="rect">
            <a:avLst/>
          </a:prstGeom>
        </p:spPr>
        <p:txBody>
          <a:bodyPr wrap="none">
            <a:spAutoFit/>
          </a:bodyPr>
          <a:lstStyle/>
          <a:p>
            <a:r>
              <a:rPr lang="zh-CN" altLang="en-US" sz="2100" kern="0" dirty="0">
                <a:solidFill>
                  <a:prstClr val="black"/>
                </a:solidFill>
                <a:ea typeface="黑体" pitchFamily="49" charset="-122"/>
              </a:rPr>
              <a:t>简单支付验证</a:t>
            </a:r>
            <a:r>
              <a:rPr lang="en-US" altLang="zh-CN" sz="2100" kern="0" dirty="0">
                <a:solidFill>
                  <a:prstClr val="black"/>
                </a:solidFill>
                <a:ea typeface="黑体" pitchFamily="49" charset="-122"/>
              </a:rPr>
              <a:t>(Simplified Payment Verification)</a:t>
            </a:r>
            <a:endParaRPr lang="zh-CN" altLang="en-US" sz="2100" kern="0" dirty="0">
              <a:solidFill>
                <a:prstClr val="black"/>
              </a:solidFill>
              <a:ea typeface="黑体" pitchFamily="49" charset="-122"/>
            </a:endParaRPr>
          </a:p>
        </p:txBody>
      </p:sp>
      <p:sp>
        <p:nvSpPr>
          <p:cNvPr id="6" name="内容占位符 2"/>
          <p:cNvSpPr txBox="1">
            <a:spLocks/>
          </p:cNvSpPr>
          <p:nvPr/>
        </p:nvSpPr>
        <p:spPr bwMode="auto">
          <a:xfrm>
            <a:off x="871870" y="1752134"/>
            <a:ext cx="7042843" cy="4350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240"/>
              </a:spcBef>
              <a:spcAft>
                <a:spcPts val="240"/>
              </a:spcAft>
            </a:pP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简单支付验证（</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SPV</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）方式可以使在不必存储完整区块链的情况下进行工作，适用空间和功率受限的设备，如智能电话、平板电脑、嵌入式系统等。</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240"/>
              </a:spcBef>
              <a:spcAft>
                <a:spcPts val="240"/>
              </a:spcAft>
              <a:buFont typeface="Wingdings" pitchFamily="2" charset="2"/>
              <a:buChar char="Ø"/>
            </a:pPr>
            <a:r>
              <a:rPr lang="zh-CN" altLang="en-US" sz="1600" b="1" dirty="0">
                <a:solidFill>
                  <a:prstClr val="black"/>
                </a:solidFill>
                <a:latin typeface="微软雅黑" panose="020B0503020204020204" pitchFamily="34" charset="-122"/>
                <a:ea typeface="微软雅黑" panose="020B0503020204020204" pitchFamily="34" charset="-122"/>
                <a:cs typeface="Times New Roman" pitchFamily="18" charset="0"/>
              </a:rPr>
              <a:t>全节点</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Full Node </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）：全节点是一个程序，例如中本聪自己写的 </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Bitcoin Coin </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，这个程序运行起来之后，会把整条区块链都下载到本地。</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2022</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年，</a:t>
            </a:r>
            <a:r>
              <a:rPr lang="en-US" altLang="zh-CN" sz="1600" b="1" dirty="0">
                <a:solidFill>
                  <a:srgbClr val="FF0000"/>
                </a:solidFill>
                <a:latin typeface="微软雅黑" panose="020B0503020204020204" pitchFamily="34" charset="-122"/>
                <a:ea typeface="微软雅黑" panose="020B0503020204020204" pitchFamily="34" charset="-122"/>
                <a:cs typeface="Times New Roman" pitchFamily="18" charset="0"/>
              </a:rPr>
              <a:t>bitcoin</a:t>
            </a:r>
            <a:r>
              <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rPr>
              <a:t>所有区块大小总和已经达到</a:t>
            </a:r>
            <a:r>
              <a:rPr lang="en-US" altLang="zh-CN" sz="1600" b="1" dirty="0">
                <a:solidFill>
                  <a:srgbClr val="FF0000"/>
                </a:solidFill>
                <a:latin typeface="微软雅黑" panose="020B0503020204020204" pitchFamily="34" charset="-122"/>
                <a:ea typeface="微软雅黑" panose="020B0503020204020204" pitchFamily="34" charset="-122"/>
                <a:cs typeface="Times New Roman" pitchFamily="18" charset="0"/>
              </a:rPr>
              <a:t>200G</a:t>
            </a:r>
            <a:r>
              <a:rPr lang="zh-CN" altLang="en-US" sz="16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rPr>
              <a:t>以太坊所有区块大小总和</a:t>
            </a:r>
            <a:r>
              <a:rPr lang="en-US" altLang="zh-CN" sz="1600" b="1" dirty="0">
                <a:solidFill>
                  <a:srgbClr val="FF0000"/>
                </a:solidFill>
                <a:latin typeface="微软雅黑" panose="020B0503020204020204" pitchFamily="34" charset="-122"/>
                <a:ea typeface="微软雅黑" panose="020B0503020204020204" pitchFamily="34" charset="-122"/>
                <a:cs typeface="Times New Roman" pitchFamily="18" charset="0"/>
              </a:rPr>
              <a:t>2T</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左右。要在手机上跑全节点基本是不可能的。</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240"/>
              </a:spcBef>
              <a:spcAft>
                <a:spcPts val="240"/>
              </a:spcAft>
              <a:buFont typeface="Wingdings" pitchFamily="2" charset="2"/>
              <a:buChar char="Ø"/>
            </a:pPr>
            <a:r>
              <a:rPr lang="zh-CN" altLang="en-US" sz="1600" b="1" dirty="0">
                <a:solidFill>
                  <a:prstClr val="black"/>
                </a:solidFill>
                <a:latin typeface="微软雅黑" panose="020B0503020204020204" pitchFamily="34" charset="-122"/>
                <a:ea typeface="微软雅黑" panose="020B0503020204020204" pitchFamily="34" charset="-122"/>
                <a:cs typeface="Times New Roman" pitchFamily="18" charset="0"/>
              </a:rPr>
              <a:t>轻客户端</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 </a:t>
            </a:r>
            <a:r>
              <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rPr>
              <a:t>light Client )</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 ：轻客户端可以安装在电脑上也可以安装在手机上，为啥呢？因为轻客户端只会去下载区块头，</a:t>
            </a:r>
            <a:r>
              <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rPr>
              <a:t>比特币每个区块头只有</a:t>
            </a:r>
            <a:r>
              <a:rPr lang="en-US" altLang="zh-CN" sz="1600" b="1" dirty="0">
                <a:solidFill>
                  <a:srgbClr val="FF0000"/>
                </a:solidFill>
                <a:latin typeface="微软雅黑" panose="020B0503020204020204" pitchFamily="34" charset="-122"/>
                <a:ea typeface="微软雅黑" panose="020B0503020204020204" pitchFamily="34" charset="-122"/>
                <a:cs typeface="Times New Roman" pitchFamily="18" charset="0"/>
              </a:rPr>
              <a:t>80</a:t>
            </a:r>
            <a:r>
              <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rPr>
              <a:t>字节</a:t>
            </a:r>
            <a:r>
              <a:rPr lang="zh-CN" altLang="en-US" sz="1600" dirty="0">
                <a:solidFill>
                  <a:prstClr val="black"/>
                </a:solidFill>
                <a:latin typeface="微软雅黑" panose="020B0503020204020204" pitchFamily="34" charset="-122"/>
                <a:ea typeface="微软雅黑" panose="020B0503020204020204" pitchFamily="34" charset="-122"/>
                <a:cs typeface="Times New Roman" pitchFamily="18" charset="0"/>
              </a:rPr>
              <a:t>，所以一条区块头组成的链，只有几十兆。</a:t>
            </a:r>
            <a:endParaRPr lang="en-US" altLang="zh-CN" sz="1600" dirty="0">
              <a:solidFill>
                <a:prstClr val="black"/>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240"/>
              </a:spcBef>
              <a:spcAft>
                <a:spcPts val="240"/>
              </a:spcAft>
            </a:pPr>
            <a:r>
              <a:rPr lang="en-US" altLang="zh-CN" sz="1600" b="1" dirty="0">
                <a:solidFill>
                  <a:srgbClr val="FF0000"/>
                </a:solidFill>
                <a:latin typeface="微软雅黑" panose="020B0503020204020204" pitchFamily="34" charset="-122"/>
                <a:ea typeface="微软雅黑" panose="020B0503020204020204" pitchFamily="34" charset="-122"/>
                <a:cs typeface="Times New Roman" pitchFamily="18" charset="0"/>
              </a:rPr>
              <a:t>SPV</a:t>
            </a:r>
            <a:r>
              <a:rPr lang="zh-CN" altLang="en-US" sz="1600" b="1" dirty="0">
                <a:solidFill>
                  <a:srgbClr val="FF0000"/>
                </a:solidFill>
                <a:latin typeface="微软雅黑" panose="020B0503020204020204" pitchFamily="34" charset="-122"/>
                <a:ea typeface="微软雅黑" panose="020B0503020204020204" pitchFamily="34" charset="-122"/>
                <a:cs typeface="Times New Roman" pitchFamily="18" charset="0"/>
              </a:rPr>
              <a:t>节点只需下载区块头，而不用下载包含在每个区块中的交易信息。</a:t>
            </a:r>
          </a:p>
          <a:p>
            <a:pPr eaLnBrk="1" hangingPunct="1">
              <a:lnSpc>
                <a:spcPct val="150000"/>
              </a:lnSpc>
              <a:spcBef>
                <a:spcPts val="240"/>
              </a:spcBef>
              <a:spcAft>
                <a:spcPts val="240"/>
              </a:spcAft>
              <a:buFont typeface="Wingdings" pitchFamily="2" charset="2"/>
              <a:buChar char="Ø"/>
            </a:pPr>
            <a:endParaRPr lang="zh-CN" altLang="en-US" sz="1200"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9601980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7141699" cy="523220"/>
          </a:xfrm>
          <a:prstGeom prst="rect">
            <a:avLst/>
          </a:prstGeom>
        </p:spPr>
        <p:txBody>
          <a:bodyPr wrap="none">
            <a:spAutoFit/>
          </a:bodyPr>
          <a:lstStyle/>
          <a:p>
            <a:r>
              <a:rPr lang="zh-CN" altLang="en-US" sz="2800" kern="0" dirty="0" smtClean="0">
                <a:solidFill>
                  <a:prstClr val="black"/>
                </a:solidFill>
                <a:ea typeface="黑体" pitchFamily="49" charset="-122"/>
              </a:rPr>
              <a:t>简单支付验证</a:t>
            </a:r>
            <a:r>
              <a:rPr lang="en-US" altLang="zh-CN" sz="2800" kern="0" dirty="0" smtClean="0">
                <a:solidFill>
                  <a:prstClr val="black"/>
                </a:solidFill>
                <a:ea typeface="黑体" pitchFamily="49" charset="-122"/>
              </a:rPr>
              <a:t>(Simplified </a:t>
            </a:r>
            <a:r>
              <a:rPr lang="en-US" altLang="zh-CN" sz="2800" kern="0" dirty="0">
                <a:solidFill>
                  <a:prstClr val="black"/>
                </a:solidFill>
                <a:ea typeface="黑体" pitchFamily="49" charset="-122"/>
              </a:rPr>
              <a:t>Payment </a:t>
            </a:r>
            <a:r>
              <a:rPr lang="en-US" altLang="zh-CN" sz="2800" kern="0" dirty="0" smtClean="0">
                <a:solidFill>
                  <a:prstClr val="black"/>
                </a:solidFill>
                <a:ea typeface="黑体" pitchFamily="49" charset="-122"/>
              </a:rPr>
              <a:t>Verification)</a:t>
            </a:r>
            <a:endParaRPr lang="zh-CN" altLang="en-US" sz="2800" kern="0" dirty="0">
              <a:solidFill>
                <a:prstClr val="black"/>
              </a:solidFill>
              <a:ea typeface="黑体" pitchFamily="49" charset="-122"/>
            </a:endParaRPr>
          </a:p>
        </p:txBody>
      </p:sp>
      <p:sp>
        <p:nvSpPr>
          <p:cNvPr id="6" name="内容占位符 2"/>
          <p:cNvSpPr txBox="1">
            <a:spLocks/>
          </p:cNvSpPr>
          <p:nvPr/>
        </p:nvSpPr>
        <p:spPr bwMode="auto">
          <a:xfrm>
            <a:off x="304790" y="1193179"/>
            <a:ext cx="8724159" cy="447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20"/>
              </a:spcBef>
              <a:spcAft>
                <a:spcPts val="320"/>
              </a:spcAft>
            </a:pPr>
            <a:r>
              <a:rPr lang="zh-CN" altLang="en-US" sz="1800" dirty="0">
                <a:latin typeface="微软雅黑" panose="020B0503020204020204" pitchFamily="34" charset="-122"/>
                <a:ea typeface="微软雅黑" panose="020B0503020204020204" pitchFamily="34" charset="-122"/>
                <a:cs typeface="Times New Roman" pitchFamily="18" charset="0"/>
              </a:rPr>
              <a:t>简单支付验证（</a:t>
            </a:r>
            <a:r>
              <a:rPr lang="en-US" altLang="zh-CN" sz="1800" dirty="0">
                <a:latin typeface="微软雅黑" panose="020B0503020204020204" pitchFamily="34" charset="-122"/>
                <a:ea typeface="微软雅黑" panose="020B0503020204020204" pitchFamily="34" charset="-122"/>
                <a:cs typeface="Times New Roman" pitchFamily="18" charset="0"/>
              </a:rPr>
              <a:t>SPV</a:t>
            </a:r>
            <a:r>
              <a:rPr lang="zh-CN" altLang="en-US" sz="1800" dirty="0">
                <a:latin typeface="微软雅黑" panose="020B0503020204020204" pitchFamily="34" charset="-122"/>
                <a:ea typeface="微软雅黑" panose="020B0503020204020204" pitchFamily="34" charset="-122"/>
                <a:cs typeface="Times New Roman" pitchFamily="18" charset="0"/>
              </a:rPr>
              <a:t>）方式可以使在不必存储完整区块链的情况下进行工作，适用空间和功率受限的设备，如智能电话、平板电脑、嵌入式系统等。</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pPr>
            <a:r>
              <a:rPr lang="en-US" altLang="zh-CN"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SPV</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节点只需下载区块头，而不用下载包含在每个区块中的交易信息。</a:t>
            </a:r>
          </a:p>
          <a:p>
            <a:pPr eaLnBrk="1" hangingPunct="1">
              <a:lnSpc>
                <a:spcPct val="150000"/>
              </a:lnSpc>
              <a:spcBef>
                <a:spcPts val="320"/>
              </a:spcBef>
              <a:spcAft>
                <a:spcPts val="320"/>
              </a:spcAft>
              <a:buFont typeface="Wingdings" panose="05000000000000000000" pitchFamily="2" charset="2"/>
              <a:buChar char="Ø"/>
            </a:pPr>
            <a:r>
              <a:rPr lang="en-US" altLang="zh-CN" sz="1600" dirty="0" smtClean="0">
                <a:latin typeface="微软雅黑" panose="020B0503020204020204" pitchFamily="34" charset="-122"/>
                <a:ea typeface="微软雅黑" panose="020B0503020204020204" pitchFamily="34" charset="-122"/>
                <a:cs typeface="Times New Roman" pitchFamily="18" charset="0"/>
              </a:rPr>
              <a:t>SPV</a:t>
            </a:r>
            <a:r>
              <a:rPr lang="zh-CN" altLang="en-US" sz="1600" dirty="0">
                <a:latin typeface="微软雅黑" panose="020B0503020204020204" pitchFamily="34" charset="-122"/>
                <a:ea typeface="微软雅黑" panose="020B0503020204020204" pitchFamily="34" charset="-122"/>
                <a:cs typeface="Times New Roman" pitchFamily="18" charset="0"/>
              </a:rPr>
              <a:t>节点不能构建所有可用于消费的</a:t>
            </a:r>
            <a:r>
              <a:rPr lang="en-US" altLang="zh-CN" sz="1600" dirty="0">
                <a:latin typeface="微软雅黑" panose="020B0503020204020204" pitchFamily="34" charset="-122"/>
                <a:ea typeface="微软雅黑" panose="020B0503020204020204" pitchFamily="34" charset="-122"/>
                <a:cs typeface="Times New Roman" pitchFamily="18" charset="0"/>
              </a:rPr>
              <a:t>UTXO</a:t>
            </a:r>
            <a:r>
              <a:rPr lang="zh-CN" altLang="en-US" sz="1600" dirty="0">
                <a:latin typeface="微软雅黑" panose="020B0503020204020204" pitchFamily="34" charset="-122"/>
                <a:ea typeface="微软雅黑" panose="020B0503020204020204" pitchFamily="34" charset="-122"/>
                <a:cs typeface="Times New Roman" pitchFamily="18" charset="0"/>
              </a:rPr>
              <a:t>的全貌</a:t>
            </a:r>
            <a:r>
              <a:rPr lang="zh-CN" altLang="en-US" sz="1600" dirty="0" smtClean="0">
                <a:latin typeface="微软雅黑" panose="020B0503020204020204" pitchFamily="34" charset="-122"/>
                <a:ea typeface="微软雅黑" panose="020B0503020204020204" pitchFamily="34" charset="-122"/>
                <a:cs typeface="Times New Roman" pitchFamily="18" charset="0"/>
              </a:rPr>
              <a:t>，因并</a:t>
            </a:r>
            <a:r>
              <a:rPr lang="zh-CN" altLang="en-US" sz="1600" dirty="0">
                <a:latin typeface="微软雅黑" panose="020B0503020204020204" pitchFamily="34" charset="-122"/>
                <a:ea typeface="微软雅黑" panose="020B0503020204020204" pitchFamily="34" charset="-122"/>
                <a:cs typeface="Times New Roman" pitchFamily="18" charset="0"/>
              </a:rPr>
              <a:t>不知道网络上所有交易的完整</a:t>
            </a:r>
            <a:r>
              <a:rPr lang="zh-CN" altLang="en-US" sz="1600" dirty="0" smtClean="0">
                <a:latin typeface="微软雅黑" panose="020B0503020204020204" pitchFamily="34" charset="-122"/>
                <a:ea typeface="微软雅黑" panose="020B0503020204020204" pitchFamily="34" charset="-122"/>
                <a:cs typeface="Times New Roman" pitchFamily="18" charset="0"/>
              </a:rPr>
              <a:t>信息。</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cs typeface="Times New Roman" pitchFamily="18" charset="0"/>
              </a:rPr>
              <a:t>SPV</a:t>
            </a:r>
            <a:r>
              <a:rPr lang="zh-CN" altLang="en-US" sz="1600" dirty="0">
                <a:latin typeface="微软雅黑" panose="020B0503020204020204" pitchFamily="34" charset="-122"/>
                <a:ea typeface="微软雅黑" panose="020B0503020204020204" pitchFamily="34" charset="-122"/>
                <a:cs typeface="Times New Roman" pitchFamily="18" charset="0"/>
              </a:rPr>
              <a:t>节点验证</a:t>
            </a:r>
            <a:r>
              <a:rPr lang="zh-CN" altLang="en-US" sz="1600" dirty="0" smtClean="0">
                <a:latin typeface="微软雅黑" panose="020B0503020204020204" pitchFamily="34" charset="-122"/>
                <a:ea typeface="微软雅黑" panose="020B0503020204020204" pitchFamily="34" charset="-122"/>
                <a:cs typeface="Times New Roman" pitchFamily="18" charset="0"/>
              </a:rPr>
              <a:t>交易时方法依赖</a:t>
            </a:r>
            <a:r>
              <a:rPr lang="zh-CN" altLang="en-US" sz="1600" dirty="0">
                <a:latin typeface="微软雅黑" panose="020B0503020204020204" pitchFamily="34" charset="-122"/>
                <a:ea typeface="微软雅黑" panose="020B0503020204020204" pitchFamily="34" charset="-122"/>
                <a:cs typeface="Times New Roman" pitchFamily="18" charset="0"/>
              </a:rPr>
              <a:t>对等节点“按需”提供区块链相关部分的局部视图</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pPr>
            <a:r>
              <a:rPr lang="en-US" altLang="zh-CN"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SPV</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通过</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参考交易在区块链中的深度，而不是高度，来验证</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它们。</a:t>
            </a:r>
            <a:endParaRPr lang="en-US" altLang="zh-CN" sz="18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一个拥有完整区块链的节点会构造一条验证链，这条链是由沿着区块链按时间倒序一直追溯到创世区块的数千区块及交易组成。</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20"/>
              </a:spcBef>
              <a:spcAft>
                <a:spcPts val="320"/>
              </a:spcAft>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cs typeface="Times New Roman" pitchFamily="18" charset="0"/>
              </a:rPr>
              <a:t>SPV</a:t>
            </a:r>
            <a:r>
              <a:rPr lang="zh-CN" altLang="en-US" sz="1600" dirty="0" smtClean="0">
                <a:latin typeface="微软雅黑" panose="020B0503020204020204" pitchFamily="34" charset="-122"/>
                <a:ea typeface="微软雅黑" panose="020B0503020204020204" pitchFamily="34" charset="-122"/>
                <a:cs typeface="Times New Roman" pitchFamily="18" charset="0"/>
              </a:rPr>
              <a:t>节点不</a:t>
            </a:r>
            <a:r>
              <a:rPr lang="zh-CN" altLang="en-US" sz="1600" dirty="0">
                <a:latin typeface="微软雅黑" panose="020B0503020204020204" pitchFamily="34" charset="-122"/>
                <a:ea typeface="微软雅黑" panose="020B0503020204020204" pitchFamily="34" charset="-122"/>
                <a:cs typeface="Times New Roman" pitchFamily="18" charset="0"/>
              </a:rPr>
              <a:t>保存全部区块链数据，不下载区块全部交易，只保存区块头</a:t>
            </a:r>
            <a:r>
              <a:rPr lang="zh-CN" altLang="en-US" sz="1600" dirty="0" smtClean="0">
                <a:latin typeface="微软雅黑" panose="020B0503020204020204" pitchFamily="34" charset="-122"/>
                <a:ea typeface="微软雅黑" panose="020B0503020204020204" pitchFamily="34" charset="-122"/>
                <a:cs typeface="Times New Roman" pitchFamily="18" charset="0"/>
              </a:rPr>
              <a:t>数据，因此这种</a:t>
            </a:r>
            <a:r>
              <a:rPr lang="zh-CN" altLang="en-US" sz="1600" dirty="0">
                <a:latin typeface="微软雅黑" panose="020B0503020204020204" pitchFamily="34" charset="-122"/>
                <a:ea typeface="微软雅黑" panose="020B0503020204020204" pitchFamily="34" charset="-122"/>
                <a:cs typeface="Times New Roman" pitchFamily="18" charset="0"/>
              </a:rPr>
              <a:t>节点</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不能验证全部交易，只能用于验证支付（确认支付是在区块链中，以及确认多少次）</a:t>
            </a:r>
            <a:r>
              <a:rPr lang="zh-CN" altLang="en-US" sz="1600" dirty="0">
                <a:latin typeface="微软雅黑" panose="020B0503020204020204" pitchFamily="34" charset="-122"/>
                <a:ea typeface="微软雅黑" panose="020B0503020204020204" pitchFamily="34" charset="-122"/>
                <a:cs typeface="Times New Roman" pitchFamily="18" charset="0"/>
              </a:rPr>
              <a:t>。</a:t>
            </a:r>
            <a:endParaRPr lang="en-US" altLang="zh-CN" sz="1600" dirty="0">
              <a:latin typeface="微软雅黑" panose="020B0503020204020204" pitchFamily="34" charset="-122"/>
              <a:ea typeface="微软雅黑" panose="020B0503020204020204" pitchFamily="34" charset="-122"/>
              <a:cs typeface="Times New Roman" pitchFamily="18" charset="0"/>
            </a:endParaRPr>
          </a:p>
        </p:txBody>
      </p:sp>
      <p:sp>
        <p:nvSpPr>
          <p:cNvPr id="5" name="内容占位符 2"/>
          <p:cNvSpPr txBox="1">
            <a:spLocks/>
          </p:cNvSpPr>
          <p:nvPr/>
        </p:nvSpPr>
        <p:spPr bwMode="auto">
          <a:xfrm>
            <a:off x="304790" y="5671751"/>
            <a:ext cx="8724159" cy="1013254"/>
          </a:xfrm>
          <a:prstGeom prst="roundRect">
            <a:avLst/>
          </a:pr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marL="0" indent="0" algn="ctr" eaLnBrk="1" hangingPunct="1">
              <a:lnSpc>
                <a:spcPct val="150000"/>
              </a:lnSpc>
              <a:spcBef>
                <a:spcPts val="600"/>
              </a:spcBef>
              <a:buNone/>
            </a:pPr>
            <a:r>
              <a:rPr lang="zh-CN" altLang="en-US" sz="1800" dirty="0">
                <a:latin typeface="微软雅黑" panose="020B0503020204020204" pitchFamily="34" charset="-122"/>
                <a:ea typeface="微软雅黑" panose="020B0503020204020204" pitchFamily="34" charset="-122"/>
                <a:cs typeface="Times New Roman" pitchFamily="18" charset="0"/>
              </a:rPr>
              <a:t>用户</a:t>
            </a:r>
            <a:r>
              <a:rPr lang="en-US" altLang="zh-CN" sz="1800" dirty="0">
                <a:latin typeface="微软雅黑" panose="020B0503020204020204" pitchFamily="34" charset="-122"/>
                <a:ea typeface="微软雅黑" panose="020B0503020204020204" pitchFamily="34" charset="-122"/>
                <a:cs typeface="Times New Roman" pitchFamily="18" charset="0"/>
              </a:rPr>
              <a:t>A</a:t>
            </a:r>
            <a:r>
              <a:rPr lang="zh-CN" altLang="en-US" sz="1800" dirty="0">
                <a:latin typeface="微软雅黑" panose="020B0503020204020204" pitchFamily="34" charset="-122"/>
                <a:ea typeface="微软雅黑" panose="020B0503020204020204" pitchFamily="34" charset="-122"/>
                <a:cs typeface="Times New Roman" pitchFamily="18" charset="0"/>
              </a:rPr>
              <a:t>在购买商品时通过比特币支付</a:t>
            </a:r>
            <a:r>
              <a:rPr lang="zh-CN" altLang="en-US" sz="1800" dirty="0" smtClean="0">
                <a:latin typeface="微软雅黑" panose="020B0503020204020204" pitchFamily="34" charset="-122"/>
                <a:ea typeface="微软雅黑" panose="020B0503020204020204" pitchFamily="34" charset="-122"/>
                <a:cs typeface="Times New Roman" pitchFamily="18" charset="0"/>
              </a:rPr>
              <a:t>，并声称自己已经转了</a:t>
            </a:r>
            <a:r>
              <a:rPr lang="en-US" altLang="zh-CN" sz="1800" dirty="0" smtClean="0">
                <a:latin typeface="微软雅黑" panose="020B0503020204020204" pitchFamily="34" charset="-122"/>
                <a:ea typeface="微软雅黑" panose="020B0503020204020204" pitchFamily="34" charset="-122"/>
                <a:cs typeface="Times New Roman" pitchFamily="18" charset="0"/>
              </a:rPr>
              <a:t>1BTC</a:t>
            </a:r>
            <a:r>
              <a:rPr lang="zh-CN" altLang="en-US" sz="1800" dirty="0" smtClean="0">
                <a:latin typeface="微软雅黑" panose="020B0503020204020204" pitchFamily="34" charset="-122"/>
                <a:ea typeface="微软雅黑" panose="020B0503020204020204" pitchFamily="34" charset="-122"/>
                <a:cs typeface="Times New Roman" pitchFamily="18" charset="0"/>
              </a:rPr>
              <a:t>给商家，商家如何验证支付</a:t>
            </a:r>
            <a:r>
              <a:rPr lang="zh-CN" altLang="en-US" sz="1800" dirty="0">
                <a:latin typeface="微软雅黑" panose="020B0503020204020204" pitchFamily="34" charset="-122"/>
                <a:ea typeface="微软雅黑" panose="020B0503020204020204" pitchFamily="34" charset="-122"/>
                <a:cs typeface="Times New Roman" pitchFamily="18" charset="0"/>
              </a:rPr>
              <a:t>有效</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en-US" altLang="zh-CN" sz="1800" dirty="0">
                <a:solidFill>
                  <a:srgbClr val="FF0000"/>
                </a:solidFill>
                <a:latin typeface="微软雅黑" panose="020B0503020204020204" pitchFamily="34" charset="-122"/>
                <a:ea typeface="微软雅黑" panose="020B0503020204020204" pitchFamily="34" charset="-122"/>
                <a:cs typeface="Times New Roman" pitchFamily="18" charset="0"/>
              </a:rPr>
              <a:t>SPV</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验证</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98175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spv bloom fil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29" y="1526494"/>
            <a:ext cx="8003093" cy="47123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71538" y="476672"/>
            <a:ext cx="2175596" cy="523220"/>
          </a:xfrm>
          <a:prstGeom prst="rect">
            <a:avLst/>
          </a:prstGeom>
        </p:spPr>
        <p:txBody>
          <a:bodyPr wrap="none">
            <a:spAutoFit/>
          </a:bodyPr>
          <a:lstStyle/>
          <a:p>
            <a:r>
              <a:rPr lang="en-US" altLang="zh-CN" sz="2800" kern="0" dirty="0">
                <a:solidFill>
                  <a:prstClr val="black"/>
                </a:solidFill>
                <a:ea typeface="黑体" pitchFamily="49" charset="-122"/>
              </a:rPr>
              <a:t>SPV</a:t>
            </a:r>
            <a:r>
              <a:rPr lang="zh-CN" altLang="en-US" sz="2800" kern="0" dirty="0">
                <a:solidFill>
                  <a:prstClr val="black"/>
                </a:solidFill>
                <a:ea typeface="黑体" pitchFamily="49" charset="-122"/>
              </a:rPr>
              <a:t>验证过程</a:t>
            </a:r>
          </a:p>
        </p:txBody>
      </p:sp>
    </p:spTree>
    <p:extLst>
      <p:ext uri="{BB962C8B-B14F-4D97-AF65-F5344CB8AC3E}">
        <p14:creationId xmlns:p14="http://schemas.microsoft.com/office/powerpoint/2010/main" val="27123902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2175596" cy="523220"/>
          </a:xfrm>
          <a:prstGeom prst="rect">
            <a:avLst/>
          </a:prstGeom>
        </p:spPr>
        <p:txBody>
          <a:bodyPr wrap="none">
            <a:spAutoFit/>
          </a:bodyPr>
          <a:lstStyle/>
          <a:p>
            <a:r>
              <a:rPr lang="en-US" altLang="zh-CN" sz="2800" kern="0" dirty="0">
                <a:solidFill>
                  <a:prstClr val="black"/>
                </a:solidFill>
                <a:ea typeface="黑体" pitchFamily="49" charset="-122"/>
              </a:rPr>
              <a:t>SPV</a:t>
            </a:r>
            <a:r>
              <a:rPr lang="zh-CN" altLang="en-US" sz="2800" kern="0" dirty="0">
                <a:solidFill>
                  <a:prstClr val="black"/>
                </a:solidFill>
                <a:ea typeface="黑体" pitchFamily="49" charset="-122"/>
              </a:rPr>
              <a:t>验证过程</a:t>
            </a:r>
          </a:p>
        </p:txBody>
      </p:sp>
      <p:sp>
        <p:nvSpPr>
          <p:cNvPr id="6" name="内容占位符 2"/>
          <p:cNvSpPr txBox="1">
            <a:spLocks/>
          </p:cNvSpPr>
          <p:nvPr/>
        </p:nvSpPr>
        <p:spPr bwMode="auto">
          <a:xfrm>
            <a:off x="221721" y="1337461"/>
            <a:ext cx="8785119" cy="5337659"/>
          </a:xfrm>
          <a:prstGeom prst="rect">
            <a:avLst/>
          </a:prstGeom>
          <a:noFill/>
          <a:ln>
            <a:noFill/>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500"/>
              </a:spcBef>
              <a:spcAft>
                <a:spcPts val="500"/>
              </a:spcAft>
              <a:buFont typeface="+mj-lt"/>
              <a:buAutoNum type="arabicPeriod"/>
            </a:pPr>
            <a:r>
              <a:rPr lang="en-US" altLang="zh-CN" sz="1400" dirty="0">
                <a:latin typeface="微软雅黑" panose="020B0503020204020204" pitchFamily="34" charset="-122"/>
                <a:ea typeface="微软雅黑" panose="020B0503020204020204" pitchFamily="34" charset="-122"/>
                <a:cs typeface="Times New Roman" pitchFamily="18" charset="0"/>
              </a:rPr>
              <a:t>SPV</a:t>
            </a:r>
            <a:r>
              <a:rPr lang="zh-CN" altLang="en-US" sz="1400" dirty="0" smtClean="0">
                <a:latin typeface="微软雅黑" panose="020B0503020204020204" pitchFamily="34" charset="-122"/>
                <a:ea typeface="微软雅黑" panose="020B0503020204020204" pitchFamily="34" charset="-122"/>
                <a:cs typeface="Times New Roman" pitchFamily="18" charset="0"/>
              </a:rPr>
              <a:t>节点</a:t>
            </a:r>
            <a:r>
              <a:rPr lang="zh-CN" altLang="en-US" sz="1400" dirty="0">
                <a:latin typeface="微软雅黑" panose="020B0503020204020204" pitchFamily="34" charset="-122"/>
                <a:ea typeface="微软雅黑" panose="020B0503020204020204" pitchFamily="34" charset="-122"/>
                <a:cs typeface="Times New Roman" pitchFamily="18" charset="0"/>
              </a:rPr>
              <a:t>若</a:t>
            </a:r>
            <a:r>
              <a:rPr lang="zh-CN" altLang="en-US" sz="1400" dirty="0" smtClean="0">
                <a:latin typeface="微软雅黑" panose="020B0503020204020204" pitchFamily="34" charset="-122"/>
                <a:ea typeface="微软雅黑" panose="020B0503020204020204" pitchFamily="34" charset="-122"/>
                <a:cs typeface="Times New Roman" pitchFamily="18" charset="0"/>
              </a:rPr>
              <a:t>只</a:t>
            </a:r>
            <a:r>
              <a:rPr lang="zh-CN" altLang="en-US" sz="1400" dirty="0">
                <a:latin typeface="微软雅黑" panose="020B0503020204020204" pitchFamily="34" charset="-122"/>
                <a:ea typeface="微软雅黑" panose="020B0503020204020204" pitchFamily="34" charset="-122"/>
                <a:cs typeface="Times New Roman" pitchFamily="18" charset="0"/>
              </a:rPr>
              <a:t>关心某个支付到自己比特币地址的交易，</a:t>
            </a:r>
            <a:r>
              <a:rPr lang="zh-CN" altLang="en-US" sz="1400" dirty="0" smtClean="0">
                <a:latin typeface="微软雅黑" panose="020B0503020204020204" pitchFamily="34" charset="-122"/>
                <a:ea typeface="微软雅黑" panose="020B0503020204020204" pitchFamily="34" charset="-122"/>
                <a:cs typeface="Times New Roman" pitchFamily="18" charset="0"/>
              </a:rPr>
              <a:t>则</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可</a:t>
            </a:r>
            <a:r>
              <a:rPr lang="zh-CN" altLang="en-US" sz="1400" dirty="0" smtClean="0">
                <a:solidFill>
                  <a:srgbClr val="FF0000"/>
                </a:solidFill>
                <a:latin typeface="微软雅黑" panose="020B0503020204020204" pitchFamily="34" charset="-122"/>
                <a:ea typeface="微软雅黑" panose="020B0503020204020204" pitchFamily="34" charset="-122"/>
                <a:cs typeface="Times New Roman" pitchFamily="18" charset="0"/>
              </a:rPr>
              <a:t>通过</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建立布隆过滤器（布隆过滤器是一种基于哈希的高效查找结构，能够快速确定某个元素是否在一个集合内）限制只接收含有目标比特币地址的</a:t>
            </a:r>
            <a:r>
              <a:rPr lang="zh-CN" altLang="en-US" sz="1400" dirty="0" smtClean="0">
                <a:solidFill>
                  <a:srgbClr val="FF0000"/>
                </a:solidFill>
                <a:latin typeface="微软雅黑" panose="020B0503020204020204" pitchFamily="34" charset="-122"/>
                <a:ea typeface="微软雅黑" panose="020B0503020204020204" pitchFamily="34" charset="-122"/>
                <a:cs typeface="Times New Roman" pitchFamily="18" charset="0"/>
              </a:rPr>
              <a:t>交易</a:t>
            </a:r>
            <a:r>
              <a:rPr lang="zh-CN" altLang="en-US" sz="1400" dirty="0" smtClean="0">
                <a:latin typeface="微软雅黑" panose="020B0503020204020204" pitchFamily="34" charset="-122"/>
                <a:ea typeface="微软雅黑" panose="020B0503020204020204" pitchFamily="34" charset="-122"/>
                <a:cs typeface="Times New Roman" pitchFamily="18" charset="0"/>
              </a:rPr>
              <a:t>。</a:t>
            </a:r>
            <a:endParaRPr lang="en-US" altLang="zh-CN" sz="14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mj-lt"/>
              <a:buAutoNum type="arabicPeriod"/>
            </a:pPr>
            <a:r>
              <a:rPr lang="zh-CN" altLang="en-US" sz="1400" dirty="0">
                <a:latin typeface="微软雅黑" panose="020B0503020204020204" pitchFamily="34" charset="-122"/>
                <a:ea typeface="微软雅黑" panose="020B0503020204020204" pitchFamily="34" charset="-122"/>
                <a:cs typeface="Times New Roman" pitchFamily="18" charset="0"/>
              </a:rPr>
              <a:t>一旦比特币网络中其他当节点探测到某个交易符合</a:t>
            </a:r>
            <a:r>
              <a:rPr lang="en-US" altLang="zh-CN" sz="1400" dirty="0">
                <a:latin typeface="微软雅黑" panose="020B0503020204020204" pitchFamily="34" charset="-122"/>
                <a:ea typeface="微软雅黑" panose="020B0503020204020204" pitchFamily="34" charset="-122"/>
                <a:cs typeface="Times New Roman" pitchFamily="18" charset="0"/>
              </a:rPr>
              <a:t>SPV</a:t>
            </a:r>
            <a:r>
              <a:rPr lang="zh-CN" altLang="en-US" sz="1400" dirty="0">
                <a:latin typeface="微软雅黑" panose="020B0503020204020204" pitchFamily="34" charset="-122"/>
                <a:ea typeface="微软雅黑" panose="020B0503020204020204" pitchFamily="34" charset="-122"/>
                <a:cs typeface="Times New Roman" pitchFamily="18" charset="0"/>
              </a:rPr>
              <a:t>节点设置的布隆过滤器条件时，其它节点将以</a:t>
            </a:r>
            <a:r>
              <a:rPr lang="en-US" altLang="zh-CN" sz="1400" dirty="0" err="1">
                <a:solidFill>
                  <a:srgbClr val="FF0000"/>
                </a:solidFill>
                <a:latin typeface="微软雅黑" panose="020B0503020204020204" pitchFamily="34" charset="-122"/>
                <a:ea typeface="微软雅黑" panose="020B0503020204020204" pitchFamily="34" charset="-122"/>
                <a:cs typeface="Times New Roman" pitchFamily="18" charset="0"/>
              </a:rPr>
              <a:t>Merkleblock</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消息的形式</a:t>
            </a:r>
            <a:r>
              <a:rPr lang="zh-CN" altLang="en-US" sz="1400" dirty="0">
                <a:latin typeface="微软雅黑" panose="020B0503020204020204" pitchFamily="34" charset="-122"/>
                <a:ea typeface="微软雅黑" panose="020B0503020204020204" pitchFamily="34" charset="-122"/>
                <a:cs typeface="Times New Roman" pitchFamily="18" charset="0"/>
              </a:rPr>
              <a:t>发送该区块，</a:t>
            </a:r>
            <a:r>
              <a:rPr lang="en-US" altLang="zh-CN" sz="1400" dirty="0" err="1">
                <a:latin typeface="微软雅黑" panose="020B0503020204020204" pitchFamily="34" charset="-122"/>
                <a:ea typeface="微软雅黑" panose="020B0503020204020204" pitchFamily="34" charset="-122"/>
                <a:cs typeface="Times New Roman" pitchFamily="18" charset="0"/>
              </a:rPr>
              <a:t>Merkleblock</a:t>
            </a:r>
            <a:r>
              <a:rPr lang="zh-CN" altLang="en-US" sz="1400" dirty="0">
                <a:latin typeface="微软雅黑" panose="020B0503020204020204" pitchFamily="34" charset="-122"/>
                <a:ea typeface="微软雅黑" panose="020B0503020204020204" pitchFamily="34" charset="-122"/>
                <a:cs typeface="Times New Roman" pitchFamily="18" charset="0"/>
              </a:rPr>
              <a:t>消息包含</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区块头</a:t>
            </a:r>
            <a:r>
              <a:rPr lang="zh-CN" altLang="en-US" sz="1400" dirty="0">
                <a:latin typeface="微软雅黑" panose="020B0503020204020204" pitchFamily="34" charset="-122"/>
                <a:ea typeface="微软雅黑" panose="020B0503020204020204" pitchFamily="34" charset="-122"/>
                <a:cs typeface="Times New Roman" pitchFamily="18" charset="0"/>
              </a:rPr>
              <a:t>和一条连接目标交易与</a:t>
            </a:r>
            <a:r>
              <a:rPr lang="en-US" altLang="zh-CN" sz="1400" dirty="0" err="1">
                <a:latin typeface="微软雅黑" panose="020B0503020204020204" pitchFamily="34" charset="-122"/>
                <a:ea typeface="微软雅黑" panose="020B0503020204020204" pitchFamily="34" charset="-122"/>
                <a:cs typeface="Times New Roman" pitchFamily="18" charset="0"/>
              </a:rPr>
              <a:t>Merkle</a:t>
            </a:r>
            <a:r>
              <a:rPr lang="zh-CN" altLang="en-US" sz="1400" dirty="0">
                <a:latin typeface="微软雅黑" panose="020B0503020204020204" pitchFamily="34" charset="-122"/>
                <a:ea typeface="微软雅黑" panose="020B0503020204020204" pitchFamily="34" charset="-122"/>
                <a:cs typeface="Times New Roman" pitchFamily="18" charset="0"/>
              </a:rPr>
              <a:t>根的</a:t>
            </a:r>
            <a:r>
              <a:rPr lang="en-US" altLang="zh-CN" sz="1400" dirty="0" err="1">
                <a:solidFill>
                  <a:srgbClr val="FF0000"/>
                </a:solidFill>
                <a:latin typeface="微软雅黑" panose="020B0503020204020204" pitchFamily="34" charset="-122"/>
                <a:ea typeface="微软雅黑" panose="020B0503020204020204" pitchFamily="34" charset="-122"/>
                <a:cs typeface="Times New Roman" pitchFamily="18" charset="0"/>
              </a:rPr>
              <a:t>Merkle</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路径</a:t>
            </a:r>
            <a:r>
              <a:rPr lang="zh-CN" altLang="en-US" sz="1400" dirty="0">
                <a:latin typeface="微软雅黑" panose="020B0503020204020204" pitchFamily="34" charset="-122"/>
                <a:ea typeface="微软雅黑" panose="020B0503020204020204" pitchFamily="34" charset="-122"/>
                <a:cs typeface="Times New Roman" pitchFamily="18" charset="0"/>
              </a:rPr>
              <a:t>。</a:t>
            </a:r>
            <a:endParaRPr lang="en-US" altLang="zh-CN" sz="14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mj-lt"/>
              <a:buAutoNum type="arabicPeriod"/>
            </a:pPr>
            <a:r>
              <a:rPr lang="en-US" altLang="zh-CN" sz="1400" dirty="0">
                <a:latin typeface="微软雅黑" panose="020B0503020204020204" pitchFamily="34" charset="-122"/>
                <a:ea typeface="微软雅黑" panose="020B0503020204020204" pitchFamily="34" charset="-122"/>
                <a:cs typeface="Times New Roman" pitchFamily="18" charset="0"/>
              </a:rPr>
              <a:t>SPV</a:t>
            </a:r>
            <a:r>
              <a:rPr lang="zh-CN" altLang="en-US" sz="1400" dirty="0">
                <a:latin typeface="微软雅黑" panose="020B0503020204020204" pitchFamily="34" charset="-122"/>
                <a:ea typeface="微软雅黑" panose="020B0503020204020204" pitchFamily="34" charset="-122"/>
                <a:cs typeface="Times New Roman" pitchFamily="18" charset="0"/>
              </a:rPr>
              <a:t>节点需要验证交易，需要做</a:t>
            </a:r>
            <a:r>
              <a:rPr lang="en-US" altLang="zh-CN" sz="1400" dirty="0">
                <a:latin typeface="微软雅黑" panose="020B0503020204020204" pitchFamily="34" charset="-122"/>
                <a:ea typeface="微软雅黑" panose="020B0503020204020204" pitchFamily="34" charset="-122"/>
                <a:cs typeface="Times New Roman" pitchFamily="18" charset="0"/>
              </a:rPr>
              <a:t>2</a:t>
            </a:r>
            <a:r>
              <a:rPr lang="zh-CN" altLang="en-US" sz="1400" dirty="0">
                <a:latin typeface="微软雅黑" panose="020B0503020204020204" pitchFamily="34" charset="-122"/>
                <a:ea typeface="微软雅黑" panose="020B0503020204020204" pitchFamily="34" charset="-122"/>
                <a:cs typeface="Times New Roman" pitchFamily="18" charset="0"/>
              </a:rPr>
              <a:t>个</a:t>
            </a:r>
            <a:r>
              <a:rPr lang="zh-CN" altLang="en-US" sz="1400" dirty="0" smtClean="0">
                <a:latin typeface="微软雅黑" panose="020B0503020204020204" pitchFamily="34" charset="-122"/>
                <a:ea typeface="微软雅黑" panose="020B0503020204020204" pitchFamily="34" charset="-122"/>
                <a:cs typeface="Times New Roman" pitchFamily="18" charset="0"/>
              </a:rPr>
              <a:t>检查：</a:t>
            </a:r>
            <a:r>
              <a:rPr lang="zh-CN" altLang="en-US" sz="1400" dirty="0">
                <a:solidFill>
                  <a:srgbClr val="FF0000"/>
                </a:solidFill>
                <a:latin typeface="微软雅黑" panose="020B0503020204020204" pitchFamily="34" charset="-122"/>
                <a:ea typeface="微软雅黑" panose="020B0503020204020204" pitchFamily="34" charset="-122"/>
                <a:cs typeface="Times New Roman" pitchFamily="18" charset="0"/>
              </a:rPr>
              <a:t>交易的存在性检查和交易是否重花的检查</a:t>
            </a:r>
            <a:r>
              <a:rPr lang="zh-CN" altLang="en-US" sz="1400" dirty="0" smtClean="0">
                <a:latin typeface="微软雅黑" panose="020B0503020204020204" pitchFamily="34" charset="-122"/>
                <a:ea typeface="微软雅黑" panose="020B0503020204020204" pitchFamily="34" charset="-122"/>
                <a:cs typeface="Times New Roman" pitchFamily="18" charset="0"/>
              </a:rPr>
              <a:t>。</a:t>
            </a:r>
            <a:endParaRPr lang="en-US" altLang="zh-CN" sz="14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mj-lt"/>
              <a:buAutoNum type="arabicPeriod"/>
            </a:pPr>
            <a:r>
              <a:rPr lang="en-US" altLang="zh-CN" sz="1400" dirty="0">
                <a:latin typeface="微软雅黑" panose="020B0503020204020204" pitchFamily="34" charset="-122"/>
                <a:ea typeface="微软雅黑" panose="020B0503020204020204" pitchFamily="34" charset="-122"/>
                <a:cs typeface="Times New Roman" pitchFamily="18" charset="0"/>
              </a:rPr>
              <a:t>SPV</a:t>
            </a:r>
            <a:r>
              <a:rPr lang="zh-CN" altLang="en-US" sz="1400" dirty="0">
                <a:latin typeface="微软雅黑" panose="020B0503020204020204" pitchFamily="34" charset="-122"/>
                <a:ea typeface="微软雅黑" panose="020B0503020204020204" pitchFamily="34" charset="-122"/>
                <a:cs typeface="Times New Roman" pitchFamily="18" charset="0"/>
              </a:rPr>
              <a:t>节点通过该</a:t>
            </a:r>
            <a:r>
              <a:rPr lang="en-US" altLang="zh-CN" sz="1400" dirty="0" err="1">
                <a:latin typeface="微软雅黑" panose="020B0503020204020204" pitchFamily="34" charset="-122"/>
                <a:ea typeface="微软雅黑" panose="020B0503020204020204" pitchFamily="34" charset="-122"/>
                <a:cs typeface="Times New Roman" pitchFamily="18" charset="0"/>
              </a:rPr>
              <a:t>Merkle</a:t>
            </a:r>
            <a:r>
              <a:rPr lang="zh-CN" altLang="en-US" sz="1400" dirty="0">
                <a:latin typeface="微软雅黑" panose="020B0503020204020204" pitchFamily="34" charset="-122"/>
                <a:ea typeface="微软雅黑" panose="020B0503020204020204" pitchFamily="34" charset="-122"/>
                <a:cs typeface="Times New Roman" pitchFamily="18" charset="0"/>
              </a:rPr>
              <a:t>路径找到跟该交易相关的区块，并验证对应区块中是否存在目标交易（该</a:t>
            </a:r>
            <a:r>
              <a:rPr lang="zh-CN" altLang="en-US" sz="1400" dirty="0" smtClean="0">
                <a:latin typeface="微软雅黑" panose="020B0503020204020204" pitchFamily="34" charset="-122"/>
                <a:ea typeface="微软雅黑" panose="020B0503020204020204" pitchFamily="34" charset="-122"/>
                <a:cs typeface="Times New Roman" pitchFamily="18" charset="0"/>
              </a:rPr>
              <a:t>过程被</a:t>
            </a:r>
            <a:r>
              <a:rPr lang="zh-CN" altLang="en-US" sz="1400" dirty="0">
                <a:latin typeface="微软雅黑" panose="020B0503020204020204" pitchFamily="34" charset="-122"/>
                <a:ea typeface="微软雅黑" panose="020B0503020204020204" pitchFamily="34" charset="-122"/>
                <a:cs typeface="Times New Roman" pitchFamily="18" charset="0"/>
              </a:rPr>
              <a:t>称为：</a:t>
            </a:r>
            <a:r>
              <a:rPr lang="en-US" altLang="zh-CN" sz="1400" dirty="0" err="1">
                <a:solidFill>
                  <a:srgbClr val="FF0000"/>
                </a:solidFill>
                <a:latin typeface="微软雅黑" panose="020B0503020204020204" pitchFamily="34" charset="-122"/>
                <a:ea typeface="微软雅黑" panose="020B0503020204020204" pitchFamily="34" charset="-122"/>
                <a:cs typeface="Times New Roman" pitchFamily="18" charset="0"/>
              </a:rPr>
              <a:t>Merkle</a:t>
            </a:r>
            <a:r>
              <a:rPr lang="en-US" altLang="zh-CN" sz="1400" dirty="0">
                <a:solidFill>
                  <a:srgbClr val="FF0000"/>
                </a:solidFill>
                <a:latin typeface="微软雅黑" panose="020B0503020204020204" pitchFamily="34" charset="-122"/>
                <a:ea typeface="微软雅黑" panose="020B0503020204020204" pitchFamily="34" charset="-122"/>
                <a:cs typeface="Times New Roman" pitchFamily="18" charset="0"/>
              </a:rPr>
              <a:t> Path Proof</a:t>
            </a:r>
            <a:r>
              <a:rPr lang="zh-CN" altLang="en-US" sz="1400" dirty="0">
                <a:latin typeface="微软雅黑" panose="020B0503020204020204" pitchFamily="34" charset="-122"/>
                <a:ea typeface="微软雅黑" panose="020B0503020204020204" pitchFamily="34" charset="-122"/>
                <a:cs typeface="Times New Roman" pitchFamily="18" charset="0"/>
              </a:rPr>
              <a:t>）。</a:t>
            </a:r>
            <a:r>
              <a:rPr lang="en-US" altLang="zh-CN" sz="1400" dirty="0">
                <a:latin typeface="微软雅黑" panose="020B0503020204020204" pitchFamily="34" charset="-122"/>
                <a:ea typeface="微软雅黑" panose="020B0503020204020204" pitchFamily="34" charset="-122"/>
                <a:cs typeface="Times New Roman" pitchFamily="18" charset="0"/>
              </a:rPr>
              <a:t>SPV</a:t>
            </a:r>
            <a:r>
              <a:rPr lang="zh-CN" altLang="en-US" sz="1400" dirty="0">
                <a:latin typeface="微软雅黑" panose="020B0503020204020204" pitchFamily="34" charset="-122"/>
                <a:ea typeface="微软雅黑" panose="020B0503020204020204" pitchFamily="34" charset="-122"/>
                <a:cs typeface="Times New Roman" pitchFamily="18" charset="0"/>
              </a:rPr>
              <a:t>节点所收到的</a:t>
            </a:r>
            <a:r>
              <a:rPr lang="en-US" altLang="zh-CN" sz="1400" dirty="0" err="1">
                <a:latin typeface="微软雅黑" panose="020B0503020204020204" pitchFamily="34" charset="-122"/>
                <a:ea typeface="微软雅黑" panose="020B0503020204020204" pitchFamily="34" charset="-122"/>
                <a:cs typeface="Times New Roman" pitchFamily="18" charset="0"/>
              </a:rPr>
              <a:t>Merkleblock</a:t>
            </a:r>
            <a:r>
              <a:rPr lang="zh-CN" altLang="en-US" sz="1400" dirty="0">
                <a:latin typeface="微软雅黑" panose="020B0503020204020204" pitchFamily="34" charset="-122"/>
                <a:ea typeface="微软雅黑" panose="020B0503020204020204" pitchFamily="34" charset="-122"/>
                <a:cs typeface="Times New Roman" pitchFamily="18" charset="0"/>
              </a:rPr>
              <a:t>数据量通常少于</a:t>
            </a:r>
            <a:r>
              <a:rPr lang="en-US" altLang="zh-CN" sz="1400" dirty="0">
                <a:latin typeface="微软雅黑" panose="020B0503020204020204" pitchFamily="34" charset="-122"/>
                <a:ea typeface="微软雅黑" panose="020B0503020204020204" pitchFamily="34" charset="-122"/>
                <a:cs typeface="Times New Roman" pitchFamily="18" charset="0"/>
              </a:rPr>
              <a:t>1KB</a:t>
            </a:r>
            <a:r>
              <a:rPr lang="zh-CN" altLang="en-US" sz="1400" dirty="0">
                <a:latin typeface="微软雅黑" panose="020B0503020204020204" pitchFamily="34" charset="-122"/>
                <a:ea typeface="微软雅黑" panose="020B0503020204020204" pitchFamily="34" charset="-122"/>
                <a:cs typeface="Times New Roman" pitchFamily="18" charset="0"/>
              </a:rPr>
              <a:t>，只有一个完整区块（大约</a:t>
            </a:r>
            <a:r>
              <a:rPr lang="en-US" altLang="zh-CN" sz="1400" dirty="0">
                <a:latin typeface="微软雅黑" panose="020B0503020204020204" pitchFamily="34" charset="-122"/>
                <a:ea typeface="微软雅黑" panose="020B0503020204020204" pitchFamily="34" charset="-122"/>
                <a:cs typeface="Times New Roman" pitchFamily="18" charset="0"/>
              </a:rPr>
              <a:t>1MB</a:t>
            </a:r>
            <a:r>
              <a:rPr lang="zh-CN" altLang="en-US" sz="1400" dirty="0">
                <a:latin typeface="微软雅黑" panose="020B0503020204020204" pitchFamily="34" charset="-122"/>
                <a:ea typeface="微软雅黑" panose="020B0503020204020204" pitchFamily="34" charset="-122"/>
                <a:cs typeface="Times New Roman" pitchFamily="18" charset="0"/>
              </a:rPr>
              <a:t>）大小的千分之一左右</a:t>
            </a:r>
            <a:r>
              <a:rPr lang="zh-CN" altLang="en-US" sz="1400" dirty="0" smtClean="0">
                <a:latin typeface="微软雅黑" panose="020B0503020204020204" pitchFamily="34" charset="-122"/>
                <a:ea typeface="微软雅黑" panose="020B0503020204020204" pitchFamily="34" charset="-122"/>
                <a:cs typeface="Times New Roman" pitchFamily="18" charset="0"/>
              </a:rPr>
              <a:t>。</a:t>
            </a:r>
            <a:endParaRPr lang="en-US" altLang="zh-CN" sz="14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mj-lt"/>
              <a:buAutoNum type="arabicPeriod" startAt="5"/>
            </a:pPr>
            <a:r>
              <a:rPr lang="zh-CN" altLang="en-US" sz="1400" dirty="0">
                <a:latin typeface="微软雅黑" panose="020B0503020204020204" pitchFamily="34" charset="-122"/>
                <a:ea typeface="微软雅黑" panose="020B0503020204020204" pitchFamily="34" charset="-122"/>
                <a:cs typeface="Times New Roman" pitchFamily="18" charset="0"/>
              </a:rPr>
              <a:t>现在通过</a:t>
            </a:r>
            <a:r>
              <a:rPr lang="en-US" altLang="zh-CN" sz="1400" dirty="0" err="1">
                <a:latin typeface="微软雅黑" panose="020B0503020204020204" pitchFamily="34" charset="-122"/>
                <a:ea typeface="微软雅黑" panose="020B0503020204020204" pitchFamily="34" charset="-122"/>
                <a:cs typeface="Times New Roman" pitchFamily="18" charset="0"/>
              </a:rPr>
              <a:t>Merkle</a:t>
            </a:r>
            <a:r>
              <a:rPr lang="en-US" altLang="zh-CN" sz="1400" dirty="0">
                <a:latin typeface="微软雅黑" panose="020B0503020204020204" pitchFamily="34" charset="-122"/>
                <a:ea typeface="微软雅黑" panose="020B0503020204020204" pitchFamily="34" charset="-122"/>
                <a:cs typeface="Times New Roman" pitchFamily="18" charset="0"/>
              </a:rPr>
              <a:t> Path Proof</a:t>
            </a:r>
            <a:r>
              <a:rPr lang="zh-CN" altLang="en-US" sz="1400" dirty="0">
                <a:latin typeface="微软雅黑" panose="020B0503020204020204" pitchFamily="34" charset="-122"/>
                <a:ea typeface="微软雅黑" panose="020B0503020204020204" pitchFamily="34" charset="-122"/>
                <a:cs typeface="Times New Roman" pitchFamily="18" charset="0"/>
              </a:rPr>
              <a:t>，</a:t>
            </a:r>
            <a:r>
              <a:rPr lang="en-US" altLang="zh-CN" sz="1400" dirty="0">
                <a:latin typeface="微软雅黑" panose="020B0503020204020204" pitchFamily="34" charset="-122"/>
                <a:ea typeface="微软雅黑" panose="020B0503020204020204" pitchFamily="34" charset="-122"/>
                <a:cs typeface="Times New Roman" pitchFamily="18" charset="0"/>
              </a:rPr>
              <a:t>SPV</a:t>
            </a:r>
            <a:r>
              <a:rPr lang="zh-CN" altLang="en-US" sz="1400" dirty="0">
                <a:latin typeface="微软雅黑" panose="020B0503020204020204" pitchFamily="34" charset="-122"/>
                <a:ea typeface="微软雅黑" panose="020B0503020204020204" pitchFamily="34" charset="-122"/>
                <a:cs typeface="Times New Roman" pitchFamily="18" charset="0"/>
              </a:rPr>
              <a:t>节点确认了交易确实存在于区块链中，但是这个还是无法保证这笔交易（</a:t>
            </a:r>
            <a:r>
              <a:rPr lang="en-US" altLang="zh-CN" sz="1400" dirty="0">
                <a:latin typeface="微软雅黑" panose="020B0503020204020204" pitchFamily="34" charset="-122"/>
                <a:ea typeface="微软雅黑" panose="020B0503020204020204" pitchFamily="34" charset="-122"/>
                <a:cs typeface="Times New Roman" pitchFamily="18" charset="0"/>
              </a:rPr>
              <a:t>Transaction</a:t>
            </a:r>
            <a:r>
              <a:rPr lang="zh-CN" altLang="en-US" sz="1400" dirty="0">
                <a:latin typeface="微软雅黑" panose="020B0503020204020204" pitchFamily="34" charset="-122"/>
                <a:ea typeface="微软雅黑" panose="020B0503020204020204" pitchFamily="34" charset="-122"/>
                <a:cs typeface="Times New Roman" pitchFamily="18" charset="0"/>
              </a:rPr>
              <a:t>）的</a:t>
            </a:r>
            <a:r>
              <a:rPr lang="en-US" altLang="zh-CN" sz="1400" dirty="0">
                <a:latin typeface="微软雅黑" panose="020B0503020204020204" pitchFamily="34" charset="-122"/>
                <a:ea typeface="微软雅黑" panose="020B0503020204020204" pitchFamily="34" charset="-122"/>
                <a:cs typeface="Times New Roman" pitchFamily="18" charset="0"/>
              </a:rPr>
              <a:t>Input</a:t>
            </a:r>
            <a:r>
              <a:rPr lang="zh-CN" altLang="en-US" sz="1400" dirty="0">
                <a:latin typeface="微软雅黑" panose="020B0503020204020204" pitchFamily="34" charset="-122"/>
                <a:ea typeface="微软雅黑" panose="020B0503020204020204" pitchFamily="34" charset="-122"/>
                <a:cs typeface="Times New Roman" pitchFamily="18" charset="0"/>
              </a:rPr>
              <a:t>（引用的上一笔</a:t>
            </a:r>
            <a:r>
              <a:rPr lang="en-US" altLang="zh-CN" sz="1400" dirty="0">
                <a:latin typeface="微软雅黑" panose="020B0503020204020204" pitchFamily="34" charset="-122"/>
                <a:ea typeface="微软雅黑" panose="020B0503020204020204" pitchFamily="34" charset="-122"/>
                <a:cs typeface="Times New Roman" pitchFamily="18" charset="0"/>
              </a:rPr>
              <a:t>UTXO</a:t>
            </a:r>
            <a:r>
              <a:rPr lang="zh-CN" altLang="en-US" sz="1400" dirty="0">
                <a:latin typeface="微软雅黑" panose="020B0503020204020204" pitchFamily="34" charset="-122"/>
                <a:ea typeface="微软雅黑" panose="020B0503020204020204" pitchFamily="34" charset="-122"/>
                <a:cs typeface="Times New Roman" pitchFamily="18" charset="0"/>
              </a:rPr>
              <a:t>）没有被重花（双重支付）。</a:t>
            </a:r>
            <a:endParaRPr lang="en-US" altLang="zh-CN" sz="14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mj-lt"/>
              <a:buAutoNum type="arabicPeriod" startAt="5"/>
            </a:pPr>
            <a:r>
              <a:rPr lang="zh-CN" altLang="en-US" sz="1400" dirty="0">
                <a:latin typeface="微软雅黑" panose="020B0503020204020204" pitchFamily="34" charset="-122"/>
                <a:ea typeface="微软雅黑" panose="020B0503020204020204" pitchFamily="34" charset="-122"/>
                <a:cs typeface="Times New Roman" pitchFamily="18" charset="0"/>
              </a:rPr>
              <a:t>这时候</a:t>
            </a:r>
            <a:r>
              <a:rPr lang="en-US" altLang="zh-CN" sz="1400" dirty="0">
                <a:latin typeface="微软雅黑" panose="020B0503020204020204" pitchFamily="34" charset="-122"/>
                <a:ea typeface="微软雅黑" panose="020B0503020204020204" pitchFamily="34" charset="-122"/>
                <a:cs typeface="Times New Roman" pitchFamily="18" charset="0"/>
              </a:rPr>
              <a:t>SPV</a:t>
            </a:r>
            <a:r>
              <a:rPr lang="zh-CN" altLang="en-US" sz="1400" dirty="0">
                <a:latin typeface="微软雅黑" panose="020B0503020204020204" pitchFamily="34" charset="-122"/>
                <a:ea typeface="微软雅黑" panose="020B0503020204020204" pitchFamily="34" charset="-122"/>
                <a:cs typeface="Times New Roman" pitchFamily="18" charset="0"/>
              </a:rPr>
              <a:t>节点通过去看这笔交易所在区块之后的区块个数，</a:t>
            </a:r>
            <a:r>
              <a:rPr lang="en-US" altLang="zh-CN" sz="1400" dirty="0">
                <a:latin typeface="微软雅黑" panose="020B0503020204020204" pitchFamily="34" charset="-122"/>
                <a:ea typeface="微软雅黑" panose="020B0503020204020204" pitchFamily="34" charset="-122"/>
                <a:cs typeface="Times New Roman" pitchFamily="18" charset="0"/>
              </a:rPr>
              <a:t>Block</a:t>
            </a:r>
            <a:r>
              <a:rPr lang="zh-CN" altLang="en-US" sz="1400" dirty="0">
                <a:latin typeface="微软雅黑" panose="020B0503020204020204" pitchFamily="34" charset="-122"/>
                <a:ea typeface="微软雅黑" panose="020B0503020204020204" pitchFamily="34" charset="-122"/>
                <a:cs typeface="Times New Roman" pitchFamily="18" charset="0"/>
              </a:rPr>
              <a:t>个数越多说明该区块被全网更多节点共识，一般来说，一笔交易所属区块之后的区块个数达到</a:t>
            </a:r>
            <a:r>
              <a:rPr lang="en-US" altLang="zh-CN" sz="1400" dirty="0">
                <a:latin typeface="微软雅黑" panose="020B0503020204020204" pitchFamily="34" charset="-122"/>
                <a:ea typeface="微软雅黑" panose="020B0503020204020204" pitchFamily="34" charset="-122"/>
                <a:cs typeface="Times New Roman" pitchFamily="18" charset="0"/>
              </a:rPr>
              <a:t>6</a:t>
            </a:r>
            <a:r>
              <a:rPr lang="zh-CN" altLang="en-US" sz="1400" dirty="0">
                <a:latin typeface="微软雅黑" panose="020B0503020204020204" pitchFamily="34" charset="-122"/>
                <a:ea typeface="微软雅黑" panose="020B0503020204020204" pitchFamily="34" charset="-122"/>
                <a:cs typeface="Times New Roman" pitchFamily="18" charset="0"/>
              </a:rPr>
              <a:t>个时，就说明这笔交易是被大家核准过（达成共识）的，没有重花，而且被篡改的可能性也很低</a:t>
            </a:r>
            <a:r>
              <a:rPr lang="zh-CN" altLang="en-US" sz="1400" dirty="0" smtClean="0">
                <a:latin typeface="微软雅黑" panose="020B0503020204020204" pitchFamily="34" charset="-122"/>
                <a:ea typeface="微软雅黑" panose="020B0503020204020204" pitchFamily="34" charset="-122"/>
                <a:cs typeface="Times New Roman" pitchFamily="18" charset="0"/>
              </a:rPr>
              <a:t>。</a:t>
            </a:r>
            <a:endParaRPr lang="zh-CN" altLang="en-US" sz="14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56601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up)">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up)">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175596" cy="523220"/>
          </a:xfrm>
          <a:prstGeom prst="rect">
            <a:avLst/>
          </a:prstGeom>
        </p:spPr>
        <p:txBody>
          <a:bodyPr wrap="none">
            <a:spAutoFit/>
          </a:bodyPr>
          <a:lstStyle/>
          <a:p>
            <a:r>
              <a:rPr lang="en-US" altLang="zh-CN" sz="2800" kern="0" dirty="0">
                <a:solidFill>
                  <a:prstClr val="black"/>
                </a:solidFill>
                <a:ea typeface="黑体" pitchFamily="49" charset="-122"/>
              </a:rPr>
              <a:t>SPV</a:t>
            </a:r>
            <a:r>
              <a:rPr lang="zh-CN" altLang="en-US" sz="2800" kern="0" dirty="0">
                <a:solidFill>
                  <a:prstClr val="black"/>
                </a:solidFill>
                <a:ea typeface="黑体" pitchFamily="49" charset="-122"/>
              </a:rPr>
              <a:t>验证过程</a:t>
            </a:r>
          </a:p>
        </p:txBody>
      </p:sp>
      <p:pic>
        <p:nvPicPr>
          <p:cNvPr id="7" name="图片 6"/>
          <p:cNvPicPr>
            <a:picLocks noChangeAspect="1"/>
          </p:cNvPicPr>
          <p:nvPr/>
        </p:nvPicPr>
        <p:blipFill>
          <a:blip r:embed="rId2"/>
          <a:stretch>
            <a:fillRect/>
          </a:stretch>
        </p:blipFill>
        <p:spPr>
          <a:xfrm>
            <a:off x="1071538" y="999891"/>
            <a:ext cx="7184333" cy="5766669"/>
          </a:xfrm>
          <a:prstGeom prst="rect">
            <a:avLst/>
          </a:prstGeom>
        </p:spPr>
      </p:pic>
    </p:spTree>
    <p:extLst>
      <p:ext uri="{BB962C8B-B14F-4D97-AF65-F5344CB8AC3E}">
        <p14:creationId xmlns:p14="http://schemas.microsoft.com/office/powerpoint/2010/main" val="7104130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1538" y="476672"/>
            <a:ext cx="1936749" cy="523220"/>
          </a:xfrm>
          <a:prstGeom prst="rect">
            <a:avLst/>
          </a:prstGeom>
        </p:spPr>
        <p:txBody>
          <a:bodyPr wrap="none">
            <a:spAutoFit/>
          </a:bodyPr>
          <a:lstStyle/>
          <a:p>
            <a:r>
              <a:rPr lang="en-US" altLang="zh-CN" sz="2800" kern="0" dirty="0" err="1">
                <a:solidFill>
                  <a:prstClr val="black"/>
                </a:solidFill>
                <a:ea typeface="黑体" pitchFamily="49" charset="-122"/>
              </a:rPr>
              <a:t>Merkle</a:t>
            </a:r>
            <a:r>
              <a:rPr lang="zh-CN" altLang="en-US" sz="2800" kern="0" dirty="0">
                <a:solidFill>
                  <a:prstClr val="black"/>
                </a:solidFill>
                <a:ea typeface="黑体" pitchFamily="49" charset="-122"/>
              </a:rPr>
              <a:t>路径</a:t>
            </a:r>
          </a:p>
        </p:txBody>
      </p:sp>
      <p:sp>
        <p:nvSpPr>
          <p:cNvPr id="5" name="AutoShape 2" descr="https://shuwoom.com/wp-content/uploads/2018/05/merkle_tree_routin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2"/>
          <a:stretch>
            <a:fillRect/>
          </a:stretch>
        </p:blipFill>
        <p:spPr>
          <a:xfrm>
            <a:off x="460375" y="1428750"/>
            <a:ext cx="7997825" cy="4980580"/>
          </a:xfrm>
          <a:prstGeom prst="rect">
            <a:avLst/>
          </a:prstGeom>
        </p:spPr>
      </p:pic>
    </p:spTree>
    <p:extLst>
      <p:ext uri="{BB962C8B-B14F-4D97-AF65-F5344CB8AC3E}">
        <p14:creationId xmlns:p14="http://schemas.microsoft.com/office/powerpoint/2010/main" val="16380320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727200"/>
            <a:ext cx="8812245" cy="431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071538" y="476672"/>
            <a:ext cx="2698175" cy="523220"/>
          </a:xfrm>
          <a:prstGeom prst="rect">
            <a:avLst/>
          </a:prstGeom>
        </p:spPr>
        <p:txBody>
          <a:bodyPr wrap="none">
            <a:spAutoFit/>
          </a:bodyPr>
          <a:lstStyle/>
          <a:p>
            <a:r>
              <a:rPr lang="zh-CN" altLang="en-US" sz="2800" kern="0" dirty="0" smtClean="0">
                <a:solidFill>
                  <a:prstClr val="black"/>
                </a:solidFill>
                <a:ea typeface="黑体" pitchFamily="49" charset="-122"/>
              </a:rPr>
              <a:t>比特币交易结构</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38536172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159572467"/>
              </p:ext>
            </p:extLst>
          </p:nvPr>
        </p:nvGraphicFramePr>
        <p:xfrm>
          <a:off x="106680" y="1882934"/>
          <a:ext cx="8900160" cy="4045425"/>
        </p:xfrm>
        <a:graphic>
          <a:graphicData uri="http://schemas.openxmlformats.org/drawingml/2006/table">
            <a:tbl>
              <a:tblPr>
                <a:tableStyleId>{5940675A-B579-460E-94D1-54222C63F5DA}</a:tableStyleId>
              </a:tblPr>
              <a:tblGrid>
                <a:gridCol w="2011680"/>
                <a:gridCol w="2331720"/>
                <a:gridCol w="2209800"/>
                <a:gridCol w="2346960"/>
              </a:tblGrid>
              <a:tr h="809085">
                <a:tc>
                  <a:txBody>
                    <a:bodyPr/>
                    <a:lstStyle/>
                    <a:p>
                      <a:pPr algn="l" rtl="0"/>
                      <a:r>
                        <a:rPr lang="zh-CN" altLang="en-US" sz="2000" dirty="0">
                          <a:effectLst/>
                          <a:latin typeface="微软雅黑" panose="020B0503020204020204" pitchFamily="34" charset="-122"/>
                          <a:ea typeface="微软雅黑" panose="020B0503020204020204" pitchFamily="34" charset="-122"/>
                        </a:rPr>
                        <a:t>交易数量</a:t>
                      </a:r>
                      <a:endParaRPr lang="zh-CN" altLang="en-US" sz="2000" b="0" dirty="0">
                        <a:effectLst/>
                        <a:latin typeface="微软雅黑" panose="020B0503020204020204" pitchFamily="34" charset="-122"/>
                        <a:ea typeface="微软雅黑" panose="020B0503020204020204" pitchFamily="34" charset="-122"/>
                      </a:endParaRPr>
                    </a:p>
                  </a:txBody>
                  <a:tcPr anchor="ctr"/>
                </a:tc>
                <a:tc>
                  <a:txBody>
                    <a:bodyPr/>
                    <a:lstStyle/>
                    <a:p>
                      <a:pPr algn="l" rtl="0"/>
                      <a:r>
                        <a:rPr lang="zh-CN" altLang="en-US" sz="2000" dirty="0">
                          <a:effectLst/>
                          <a:latin typeface="微软雅黑" panose="020B0503020204020204" pitchFamily="34" charset="-122"/>
                          <a:ea typeface="微软雅黑" panose="020B0503020204020204" pitchFamily="34" charset="-122"/>
                        </a:rPr>
                        <a:t>区块近似大小</a:t>
                      </a:r>
                      <a:endParaRPr lang="zh-CN" altLang="en-US" sz="2000" b="0" dirty="0">
                        <a:effectLst/>
                        <a:latin typeface="微软雅黑" panose="020B0503020204020204" pitchFamily="34" charset="-122"/>
                        <a:ea typeface="微软雅黑" panose="020B0503020204020204" pitchFamily="34" charset="-122"/>
                      </a:endParaRPr>
                    </a:p>
                  </a:txBody>
                  <a:tcPr anchor="ctr"/>
                </a:tc>
                <a:tc>
                  <a:txBody>
                    <a:bodyPr/>
                    <a:lstStyle/>
                    <a:p>
                      <a:pPr algn="l" rtl="0"/>
                      <a:r>
                        <a:rPr lang="zh-CN" altLang="en-US" sz="2000" dirty="0">
                          <a:effectLst/>
                          <a:latin typeface="微软雅黑" panose="020B0503020204020204" pitchFamily="34" charset="-122"/>
                          <a:ea typeface="微软雅黑" panose="020B0503020204020204" pitchFamily="34" charset="-122"/>
                        </a:rPr>
                        <a:t>哈希数量</a:t>
                      </a:r>
                      <a:endParaRPr lang="zh-CN" altLang="en-US" sz="2000" b="0" dirty="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dirty="0" err="1">
                          <a:effectLst/>
                          <a:latin typeface="微软雅黑" panose="020B0503020204020204" pitchFamily="34" charset="-122"/>
                          <a:ea typeface="微软雅黑" panose="020B0503020204020204" pitchFamily="34" charset="-122"/>
                        </a:rPr>
                        <a:t>Merkle</a:t>
                      </a:r>
                      <a:r>
                        <a:rPr lang="zh-CN" altLang="en-US" sz="2000" dirty="0">
                          <a:effectLst/>
                          <a:latin typeface="微软雅黑" panose="020B0503020204020204" pitchFamily="34" charset="-122"/>
                          <a:ea typeface="微软雅黑" panose="020B0503020204020204" pitchFamily="34" charset="-122"/>
                        </a:rPr>
                        <a:t>路径大小</a:t>
                      </a:r>
                      <a:endParaRPr lang="zh-CN" altLang="en-US" sz="2000" b="0" dirty="0">
                        <a:effectLst/>
                        <a:latin typeface="微软雅黑" panose="020B0503020204020204" pitchFamily="34" charset="-122"/>
                        <a:ea typeface="微软雅黑" panose="020B0503020204020204" pitchFamily="34" charset="-122"/>
                      </a:endParaRPr>
                    </a:p>
                  </a:txBody>
                  <a:tcPr anchor="ctr"/>
                </a:tc>
              </a:tr>
              <a:tr h="809085">
                <a:tc>
                  <a:txBody>
                    <a:bodyPr/>
                    <a:lstStyle/>
                    <a:p>
                      <a:pPr algn="l" rtl="0"/>
                      <a:r>
                        <a:rPr lang="en-US" altLang="zh-CN" sz="2000">
                          <a:effectLst/>
                          <a:latin typeface="微软雅黑" panose="020B0503020204020204" pitchFamily="34" charset="-122"/>
                          <a:ea typeface="微软雅黑" panose="020B0503020204020204" pitchFamily="34" charset="-122"/>
                        </a:rPr>
                        <a:t>16</a:t>
                      </a:r>
                      <a:r>
                        <a:rPr lang="zh-CN" altLang="en-US" sz="2000">
                          <a:effectLst/>
                          <a:latin typeface="微软雅黑" panose="020B0503020204020204" pitchFamily="34" charset="-122"/>
                          <a:ea typeface="微软雅黑" panose="020B0503020204020204" pitchFamily="34" charset="-122"/>
                        </a:rPr>
                        <a:t>笔交易</a:t>
                      </a:r>
                      <a:endParaRPr lang="zh-CN" alt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dirty="0">
                          <a:effectLst/>
                          <a:latin typeface="微软雅黑" panose="020B0503020204020204" pitchFamily="34" charset="-122"/>
                          <a:ea typeface="微软雅黑" panose="020B0503020204020204" pitchFamily="34" charset="-122"/>
                        </a:rPr>
                        <a:t>4KB</a:t>
                      </a:r>
                      <a:endParaRPr lang="en-US" sz="2000" b="0" dirty="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dirty="0">
                          <a:effectLst/>
                          <a:latin typeface="微软雅黑" panose="020B0503020204020204" pitchFamily="34" charset="-122"/>
                          <a:ea typeface="微软雅黑" panose="020B0503020204020204" pitchFamily="34" charset="-122"/>
                        </a:rPr>
                        <a:t>log</a:t>
                      </a:r>
                      <a:r>
                        <a:rPr lang="en-US" sz="2000" baseline="-25000" dirty="0">
                          <a:effectLst/>
                          <a:latin typeface="微软雅黑" panose="020B0503020204020204" pitchFamily="34" charset="-122"/>
                          <a:ea typeface="微软雅黑" panose="020B0503020204020204" pitchFamily="34" charset="-122"/>
                        </a:rPr>
                        <a:t>2</a:t>
                      </a:r>
                      <a:r>
                        <a:rPr lang="en-US" sz="2000" dirty="0">
                          <a:effectLst/>
                          <a:latin typeface="微软雅黑" panose="020B0503020204020204" pitchFamily="34" charset="-122"/>
                          <a:ea typeface="微软雅黑" panose="020B0503020204020204" pitchFamily="34" charset="-122"/>
                        </a:rPr>
                        <a:t>(16)=4</a:t>
                      </a:r>
                      <a:endParaRPr lang="en-US" sz="2000" b="0" dirty="0">
                        <a:effectLst/>
                        <a:latin typeface="微软雅黑" panose="020B0503020204020204" pitchFamily="34" charset="-122"/>
                        <a:ea typeface="微软雅黑" panose="020B0503020204020204" pitchFamily="34" charset="-122"/>
                      </a:endParaRPr>
                    </a:p>
                  </a:txBody>
                  <a:tcPr anchor="ctr"/>
                </a:tc>
                <a:tc>
                  <a:txBody>
                    <a:bodyPr/>
                    <a:lstStyle/>
                    <a:p>
                      <a:pPr algn="l" rtl="0"/>
                      <a:r>
                        <a:rPr lang="en-US" altLang="zh-CN" sz="2000">
                          <a:effectLst/>
                          <a:latin typeface="微软雅黑" panose="020B0503020204020204" pitchFamily="34" charset="-122"/>
                          <a:ea typeface="微软雅黑" panose="020B0503020204020204" pitchFamily="34" charset="-122"/>
                        </a:rPr>
                        <a:t>4*32 = 128</a:t>
                      </a:r>
                      <a:r>
                        <a:rPr lang="zh-CN" altLang="en-US" sz="2000">
                          <a:effectLst/>
                          <a:latin typeface="微软雅黑" panose="020B0503020204020204" pitchFamily="34" charset="-122"/>
                          <a:ea typeface="微软雅黑" panose="020B0503020204020204" pitchFamily="34" charset="-122"/>
                        </a:rPr>
                        <a:t>字节</a:t>
                      </a:r>
                      <a:endParaRPr lang="zh-CN" altLang="en-US" sz="2000" b="0">
                        <a:effectLst/>
                        <a:latin typeface="微软雅黑" panose="020B0503020204020204" pitchFamily="34" charset="-122"/>
                        <a:ea typeface="微软雅黑" panose="020B0503020204020204" pitchFamily="34" charset="-122"/>
                      </a:endParaRPr>
                    </a:p>
                  </a:txBody>
                  <a:tcPr anchor="ctr"/>
                </a:tc>
              </a:tr>
              <a:tr h="809085">
                <a:tc>
                  <a:txBody>
                    <a:bodyPr/>
                    <a:lstStyle/>
                    <a:p>
                      <a:pPr algn="l" rtl="0"/>
                      <a:r>
                        <a:rPr lang="en-US" altLang="zh-CN" sz="2000">
                          <a:effectLst/>
                          <a:latin typeface="微软雅黑" panose="020B0503020204020204" pitchFamily="34" charset="-122"/>
                          <a:ea typeface="微软雅黑" panose="020B0503020204020204" pitchFamily="34" charset="-122"/>
                        </a:rPr>
                        <a:t>512</a:t>
                      </a:r>
                      <a:r>
                        <a:rPr lang="zh-CN" altLang="en-US" sz="2000">
                          <a:effectLst/>
                          <a:latin typeface="微软雅黑" panose="020B0503020204020204" pitchFamily="34" charset="-122"/>
                          <a:ea typeface="微软雅黑" panose="020B0503020204020204" pitchFamily="34" charset="-122"/>
                        </a:rPr>
                        <a:t>笔交易</a:t>
                      </a:r>
                      <a:endParaRPr lang="zh-CN" alt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128KB</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log</a:t>
                      </a:r>
                      <a:r>
                        <a:rPr lang="en-US" sz="2000" baseline="-25000">
                          <a:effectLst/>
                          <a:latin typeface="微软雅黑" panose="020B0503020204020204" pitchFamily="34" charset="-122"/>
                          <a:ea typeface="微软雅黑" panose="020B0503020204020204" pitchFamily="34" charset="-122"/>
                        </a:rPr>
                        <a:t>2</a:t>
                      </a:r>
                      <a:r>
                        <a:rPr lang="en-US" sz="2000">
                          <a:effectLst/>
                          <a:latin typeface="微软雅黑" panose="020B0503020204020204" pitchFamily="34" charset="-122"/>
                          <a:ea typeface="微软雅黑" panose="020B0503020204020204" pitchFamily="34" charset="-122"/>
                        </a:rPr>
                        <a:t>(512)=9</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altLang="zh-CN" sz="2000" dirty="0">
                          <a:effectLst/>
                          <a:latin typeface="微软雅黑" panose="020B0503020204020204" pitchFamily="34" charset="-122"/>
                          <a:ea typeface="微软雅黑" panose="020B0503020204020204" pitchFamily="34" charset="-122"/>
                        </a:rPr>
                        <a:t>9*32 = 288</a:t>
                      </a:r>
                      <a:r>
                        <a:rPr lang="zh-CN" altLang="en-US" sz="2000" dirty="0">
                          <a:effectLst/>
                          <a:latin typeface="微软雅黑" panose="020B0503020204020204" pitchFamily="34" charset="-122"/>
                          <a:ea typeface="微软雅黑" panose="020B0503020204020204" pitchFamily="34" charset="-122"/>
                        </a:rPr>
                        <a:t>字节</a:t>
                      </a:r>
                      <a:endParaRPr lang="zh-CN" altLang="en-US" sz="2000" b="0" dirty="0">
                        <a:effectLst/>
                        <a:latin typeface="微软雅黑" panose="020B0503020204020204" pitchFamily="34" charset="-122"/>
                        <a:ea typeface="微软雅黑" panose="020B0503020204020204" pitchFamily="34" charset="-122"/>
                      </a:endParaRPr>
                    </a:p>
                  </a:txBody>
                  <a:tcPr anchor="ctr"/>
                </a:tc>
              </a:tr>
              <a:tr h="809085">
                <a:tc>
                  <a:txBody>
                    <a:bodyPr/>
                    <a:lstStyle/>
                    <a:p>
                      <a:pPr algn="l" rtl="0"/>
                      <a:r>
                        <a:rPr lang="en-US" altLang="zh-CN" sz="2000">
                          <a:effectLst/>
                          <a:latin typeface="微软雅黑" panose="020B0503020204020204" pitchFamily="34" charset="-122"/>
                          <a:ea typeface="微软雅黑" panose="020B0503020204020204" pitchFamily="34" charset="-122"/>
                        </a:rPr>
                        <a:t>2048</a:t>
                      </a:r>
                      <a:r>
                        <a:rPr lang="zh-CN" altLang="en-US" sz="2000">
                          <a:effectLst/>
                          <a:latin typeface="微软雅黑" panose="020B0503020204020204" pitchFamily="34" charset="-122"/>
                          <a:ea typeface="微软雅黑" panose="020B0503020204020204" pitchFamily="34" charset="-122"/>
                        </a:rPr>
                        <a:t>笔交易</a:t>
                      </a:r>
                      <a:endParaRPr lang="zh-CN" alt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512KB</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log</a:t>
                      </a:r>
                      <a:r>
                        <a:rPr lang="en-US" sz="2000" baseline="-25000">
                          <a:effectLst/>
                          <a:latin typeface="微软雅黑" panose="020B0503020204020204" pitchFamily="34" charset="-122"/>
                          <a:ea typeface="微软雅黑" panose="020B0503020204020204" pitchFamily="34" charset="-122"/>
                        </a:rPr>
                        <a:t>2</a:t>
                      </a:r>
                      <a:r>
                        <a:rPr lang="en-US" sz="2000">
                          <a:effectLst/>
                          <a:latin typeface="微软雅黑" panose="020B0503020204020204" pitchFamily="34" charset="-122"/>
                          <a:ea typeface="微软雅黑" panose="020B0503020204020204" pitchFamily="34" charset="-122"/>
                        </a:rPr>
                        <a:t>(2048)=11</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altLang="zh-CN" sz="2000" dirty="0">
                          <a:effectLst/>
                          <a:latin typeface="微软雅黑" panose="020B0503020204020204" pitchFamily="34" charset="-122"/>
                          <a:ea typeface="微软雅黑" panose="020B0503020204020204" pitchFamily="34" charset="-122"/>
                        </a:rPr>
                        <a:t>11*32 = 352</a:t>
                      </a:r>
                      <a:r>
                        <a:rPr lang="zh-CN" altLang="en-US" sz="2000" dirty="0">
                          <a:effectLst/>
                          <a:latin typeface="微软雅黑" panose="020B0503020204020204" pitchFamily="34" charset="-122"/>
                          <a:ea typeface="微软雅黑" panose="020B0503020204020204" pitchFamily="34" charset="-122"/>
                        </a:rPr>
                        <a:t>字节</a:t>
                      </a:r>
                      <a:endParaRPr lang="zh-CN" altLang="en-US" sz="2000" b="0" dirty="0">
                        <a:effectLst/>
                        <a:latin typeface="微软雅黑" panose="020B0503020204020204" pitchFamily="34" charset="-122"/>
                        <a:ea typeface="微软雅黑" panose="020B0503020204020204" pitchFamily="34" charset="-122"/>
                      </a:endParaRPr>
                    </a:p>
                  </a:txBody>
                  <a:tcPr anchor="ctr"/>
                </a:tc>
              </a:tr>
              <a:tr h="809085">
                <a:tc>
                  <a:txBody>
                    <a:bodyPr/>
                    <a:lstStyle/>
                    <a:p>
                      <a:pPr algn="l" rtl="0"/>
                      <a:r>
                        <a:rPr lang="en-US" altLang="zh-CN" sz="2000">
                          <a:effectLst/>
                          <a:latin typeface="微软雅黑" panose="020B0503020204020204" pitchFamily="34" charset="-122"/>
                          <a:ea typeface="微软雅黑" panose="020B0503020204020204" pitchFamily="34" charset="-122"/>
                        </a:rPr>
                        <a:t>65536</a:t>
                      </a:r>
                      <a:r>
                        <a:rPr lang="zh-CN" altLang="en-US" sz="2000">
                          <a:effectLst/>
                          <a:latin typeface="微软雅黑" panose="020B0503020204020204" pitchFamily="34" charset="-122"/>
                          <a:ea typeface="微软雅黑" panose="020B0503020204020204" pitchFamily="34" charset="-122"/>
                        </a:rPr>
                        <a:t>笔交易</a:t>
                      </a:r>
                      <a:endParaRPr lang="zh-CN" alt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16MB</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sz="2000">
                          <a:effectLst/>
                          <a:latin typeface="微软雅黑" panose="020B0503020204020204" pitchFamily="34" charset="-122"/>
                          <a:ea typeface="微软雅黑" panose="020B0503020204020204" pitchFamily="34" charset="-122"/>
                        </a:rPr>
                        <a:t>log</a:t>
                      </a:r>
                      <a:r>
                        <a:rPr lang="en-US" sz="2000" baseline="-25000">
                          <a:effectLst/>
                          <a:latin typeface="微软雅黑" panose="020B0503020204020204" pitchFamily="34" charset="-122"/>
                          <a:ea typeface="微软雅黑" panose="020B0503020204020204" pitchFamily="34" charset="-122"/>
                        </a:rPr>
                        <a:t>2</a:t>
                      </a:r>
                      <a:r>
                        <a:rPr lang="en-US" sz="2000">
                          <a:effectLst/>
                          <a:latin typeface="微软雅黑" panose="020B0503020204020204" pitchFamily="34" charset="-122"/>
                          <a:ea typeface="微软雅黑" panose="020B0503020204020204" pitchFamily="34" charset="-122"/>
                        </a:rPr>
                        <a:t>(65536)=16</a:t>
                      </a:r>
                      <a:endParaRPr lang="en-US" sz="2000" b="0">
                        <a:effectLst/>
                        <a:latin typeface="微软雅黑" panose="020B0503020204020204" pitchFamily="34" charset="-122"/>
                        <a:ea typeface="微软雅黑" panose="020B0503020204020204" pitchFamily="34" charset="-122"/>
                      </a:endParaRPr>
                    </a:p>
                  </a:txBody>
                  <a:tcPr anchor="ctr"/>
                </a:tc>
                <a:tc>
                  <a:txBody>
                    <a:bodyPr/>
                    <a:lstStyle/>
                    <a:p>
                      <a:pPr algn="l" rtl="0"/>
                      <a:r>
                        <a:rPr lang="en-US" altLang="zh-CN" sz="2000" dirty="0">
                          <a:effectLst/>
                          <a:latin typeface="微软雅黑" panose="020B0503020204020204" pitchFamily="34" charset="-122"/>
                          <a:ea typeface="微软雅黑" panose="020B0503020204020204" pitchFamily="34" charset="-122"/>
                        </a:rPr>
                        <a:t>16*32 = 512</a:t>
                      </a:r>
                      <a:r>
                        <a:rPr lang="zh-CN" altLang="en-US" sz="2000" dirty="0">
                          <a:effectLst/>
                          <a:latin typeface="微软雅黑" panose="020B0503020204020204" pitchFamily="34" charset="-122"/>
                          <a:ea typeface="微软雅黑" panose="020B0503020204020204" pitchFamily="34" charset="-122"/>
                        </a:rPr>
                        <a:t>字节</a:t>
                      </a:r>
                      <a:endParaRPr lang="zh-CN" altLang="en-US" sz="2000" b="0" dirty="0">
                        <a:effectLst/>
                        <a:latin typeface="微软雅黑" panose="020B0503020204020204" pitchFamily="34" charset="-122"/>
                        <a:ea typeface="微软雅黑" panose="020B0503020204020204" pitchFamily="34" charset="-122"/>
                      </a:endParaRPr>
                    </a:p>
                  </a:txBody>
                  <a:tcPr anchor="ctr"/>
                </a:tc>
              </a:tr>
            </a:tbl>
          </a:graphicData>
        </a:graphic>
      </p:graphicFrame>
      <p:sp>
        <p:nvSpPr>
          <p:cNvPr id="5" name="矩形 4"/>
          <p:cNvSpPr/>
          <p:nvPr/>
        </p:nvSpPr>
        <p:spPr>
          <a:xfrm>
            <a:off x="1071538" y="476672"/>
            <a:ext cx="1936749" cy="523220"/>
          </a:xfrm>
          <a:prstGeom prst="rect">
            <a:avLst/>
          </a:prstGeom>
        </p:spPr>
        <p:txBody>
          <a:bodyPr wrap="none">
            <a:spAutoFit/>
          </a:bodyPr>
          <a:lstStyle/>
          <a:p>
            <a:r>
              <a:rPr lang="en-US" altLang="zh-CN" sz="2800" kern="0" dirty="0" err="1">
                <a:solidFill>
                  <a:prstClr val="black"/>
                </a:solidFill>
                <a:ea typeface="黑体" pitchFamily="49" charset="-122"/>
              </a:rPr>
              <a:t>Merkle</a:t>
            </a:r>
            <a:r>
              <a:rPr lang="zh-CN" altLang="en-US" sz="2800" kern="0" dirty="0">
                <a:solidFill>
                  <a:prstClr val="black"/>
                </a:solidFill>
                <a:ea typeface="黑体" pitchFamily="49" charset="-122"/>
              </a:rPr>
              <a:t>路径</a:t>
            </a:r>
          </a:p>
        </p:txBody>
      </p:sp>
    </p:spTree>
    <p:extLst>
      <p:ext uri="{BB962C8B-B14F-4D97-AF65-F5344CB8AC3E}">
        <p14:creationId xmlns:p14="http://schemas.microsoft.com/office/powerpoint/2010/main" val="5744298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2204450" cy="523220"/>
          </a:xfrm>
          <a:prstGeom prst="rect">
            <a:avLst/>
          </a:prstGeom>
        </p:spPr>
        <p:txBody>
          <a:bodyPr wrap="none">
            <a:spAutoFit/>
          </a:bodyPr>
          <a:lstStyle/>
          <a:p>
            <a:r>
              <a:rPr lang="en-US" altLang="zh-CN" sz="2800" kern="0" dirty="0">
                <a:solidFill>
                  <a:prstClr val="black"/>
                </a:solidFill>
                <a:ea typeface="黑体" pitchFamily="49" charset="-122"/>
              </a:rPr>
              <a:t>Bloom</a:t>
            </a:r>
            <a:r>
              <a:rPr lang="zh-CN" altLang="en-US" sz="2800" kern="0" dirty="0">
                <a:solidFill>
                  <a:prstClr val="black"/>
                </a:solidFill>
                <a:ea typeface="黑体" pitchFamily="49" charset="-122"/>
              </a:rPr>
              <a:t>过滤器</a:t>
            </a:r>
          </a:p>
        </p:txBody>
      </p:sp>
      <p:sp>
        <p:nvSpPr>
          <p:cNvPr id="4" name="内容占位符 2"/>
          <p:cNvSpPr txBox="1">
            <a:spLocks/>
          </p:cNvSpPr>
          <p:nvPr/>
        </p:nvSpPr>
        <p:spPr bwMode="auto">
          <a:xfrm>
            <a:off x="304790" y="1193179"/>
            <a:ext cx="8724159" cy="522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a:latin typeface="微软雅黑" panose="020B0503020204020204" pitchFamily="34" charset="-122"/>
                <a:ea typeface="微软雅黑" panose="020B0503020204020204" pitchFamily="34" charset="-122"/>
                <a:cs typeface="Times New Roman" pitchFamily="18" charset="0"/>
              </a:rPr>
              <a:t>Bloom</a:t>
            </a:r>
            <a:r>
              <a:rPr lang="zh-CN" altLang="en-US" sz="2000" dirty="0">
                <a:latin typeface="微软雅黑" panose="020B0503020204020204" pitchFamily="34" charset="-122"/>
                <a:ea typeface="微软雅黑" panose="020B0503020204020204" pitchFamily="34" charset="-122"/>
                <a:cs typeface="Times New Roman" pitchFamily="18" charset="0"/>
              </a:rPr>
              <a:t>过滤器是一个允许</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用户描述特定的关键词组合而不必精确表述</a:t>
            </a:r>
            <a:r>
              <a:rPr lang="zh-CN" altLang="en-US" sz="2000" dirty="0">
                <a:latin typeface="微软雅黑" panose="020B0503020204020204" pitchFamily="34" charset="-122"/>
                <a:ea typeface="微软雅黑" panose="020B0503020204020204" pitchFamily="34" charset="-122"/>
                <a:cs typeface="Times New Roman" pitchFamily="18" charset="0"/>
              </a:rPr>
              <a:t>的基于概率的过滤方法</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允许</a:t>
            </a:r>
            <a:r>
              <a:rPr lang="en-US" altLang="zh-CN" sz="1800" dirty="0">
                <a:latin typeface="微软雅黑" panose="020B0503020204020204" pitchFamily="34" charset="-122"/>
                <a:ea typeface="微软雅黑" panose="020B0503020204020204" pitchFamily="34" charset="-122"/>
                <a:cs typeface="Times New Roman" pitchFamily="18" charset="0"/>
              </a:rPr>
              <a:t>SPV</a:t>
            </a:r>
            <a:r>
              <a:rPr lang="zh-CN" altLang="en-US" sz="1800" dirty="0">
                <a:latin typeface="微软雅黑" panose="020B0503020204020204" pitchFamily="34" charset="-122"/>
                <a:ea typeface="微软雅黑" panose="020B0503020204020204" pitchFamily="34" charset="-122"/>
                <a:cs typeface="Times New Roman" pitchFamily="18" charset="0"/>
              </a:rPr>
              <a:t>节点向对等节点查询交易信息，同时又不会泄露交易地址，在有效搜索关键词的同时保护</a:t>
            </a:r>
            <a:r>
              <a:rPr lang="zh-CN" altLang="en-US" sz="1800" dirty="0" smtClean="0">
                <a:latin typeface="微软雅黑" panose="020B0503020204020204" pitchFamily="34" charset="-122"/>
                <a:ea typeface="微软雅黑" panose="020B0503020204020204" pitchFamily="34" charset="-122"/>
                <a:cs typeface="Times New Roman" pitchFamily="18" charset="0"/>
              </a:rPr>
              <a:t>隐私。</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pP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Bloom</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过滤器可以让</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SPV</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节点指定交易的搜索模式，该搜索模式可以基于准确性或私密性的考虑被调节。</a:t>
            </a:r>
            <a:endPar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一个非常</a:t>
            </a:r>
            <a:r>
              <a:rPr lang="zh-CN" altLang="en-US" sz="1800" dirty="0" smtClean="0">
                <a:latin typeface="微软雅黑" panose="020B0503020204020204" pitchFamily="34" charset="-122"/>
                <a:ea typeface="微软雅黑" panose="020B0503020204020204" pitchFamily="34" charset="-122"/>
                <a:cs typeface="Times New Roman" pitchFamily="18" charset="0"/>
              </a:rPr>
              <a:t>具体的</a:t>
            </a:r>
            <a:r>
              <a:rPr lang="en-US" altLang="zh-CN" sz="1800" dirty="0">
                <a:latin typeface="微软雅黑" panose="020B0503020204020204" pitchFamily="34" charset="-122"/>
                <a:ea typeface="微软雅黑" panose="020B0503020204020204" pitchFamily="34" charset="-122"/>
                <a:cs typeface="Times New Roman" pitchFamily="18" charset="0"/>
              </a:rPr>
              <a:t>Bloom</a:t>
            </a:r>
            <a:r>
              <a:rPr lang="zh-CN" altLang="en-US" sz="1800" dirty="0">
                <a:latin typeface="微软雅黑" panose="020B0503020204020204" pitchFamily="34" charset="-122"/>
                <a:ea typeface="微软雅黑" panose="020B0503020204020204" pitchFamily="34" charset="-122"/>
                <a:cs typeface="Times New Roman" pitchFamily="18" charset="0"/>
              </a:rPr>
              <a:t>过滤器会生成更准确的结果，但也会显示该用户钱包里的使用的地址。</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如果过滤器只包含简单的</a:t>
            </a:r>
            <a:r>
              <a:rPr lang="zh-CN" altLang="en-US" sz="1800" dirty="0" smtClean="0">
                <a:latin typeface="微软雅黑" panose="020B0503020204020204" pitchFamily="34" charset="-122"/>
                <a:ea typeface="微软雅黑" panose="020B0503020204020204" pitchFamily="34" charset="-122"/>
                <a:cs typeface="Times New Roman" pitchFamily="18" charset="0"/>
              </a:rPr>
              <a:t>关键词</a:t>
            </a:r>
            <a:r>
              <a:rPr lang="zh-CN" altLang="en-US" sz="1800" dirty="0">
                <a:latin typeface="微软雅黑" panose="020B0503020204020204" pitchFamily="34" charset="-122"/>
                <a:ea typeface="微软雅黑" panose="020B0503020204020204" pitchFamily="34" charset="-122"/>
                <a:cs typeface="Times New Roman" pitchFamily="18" charset="0"/>
              </a:rPr>
              <a:t>，更多相应的交易会被搜索出来，在包含若干无关交易的同时有着更高的私密性。</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5824863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640740" cy="523220"/>
          </a:xfrm>
          <a:prstGeom prst="rect">
            <a:avLst/>
          </a:prstGeom>
        </p:spPr>
        <p:txBody>
          <a:bodyPr wrap="none">
            <a:spAutoFit/>
          </a:bodyPr>
          <a:lstStyle/>
          <a:p>
            <a:r>
              <a:rPr lang="en-US" altLang="zh-CN" sz="2800" kern="0" dirty="0">
                <a:solidFill>
                  <a:prstClr val="black"/>
                </a:solidFill>
                <a:ea typeface="黑体" pitchFamily="49" charset="-122"/>
              </a:rPr>
              <a:t>Bloom</a:t>
            </a:r>
            <a:r>
              <a:rPr lang="zh-CN" altLang="en-US" sz="2800" kern="0" dirty="0" smtClean="0">
                <a:solidFill>
                  <a:prstClr val="black"/>
                </a:solidFill>
                <a:ea typeface="黑体" pitchFamily="49" charset="-122"/>
              </a:rPr>
              <a:t>过滤器工作原理</a:t>
            </a:r>
            <a:endParaRPr lang="zh-CN" altLang="en-US" sz="2800" kern="0" dirty="0">
              <a:solidFill>
                <a:prstClr val="black"/>
              </a:solidFill>
              <a:ea typeface="黑体" pitchFamily="49" charset="-122"/>
            </a:endParaRPr>
          </a:p>
        </p:txBody>
      </p:sp>
      <p:pic>
        <p:nvPicPr>
          <p:cNvPr id="15362" name="Picture 2" descr="å¾8-8 ä¸ä¸ªç±16ä½æ°ç»åä¸ä¸ªåå¸å½æ°ç»æçç®æBloomè¿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197" y="2351314"/>
            <a:ext cx="7143547" cy="2897746"/>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txBox="1">
            <a:spLocks/>
          </p:cNvSpPr>
          <p:nvPr/>
        </p:nvSpPr>
        <p:spPr bwMode="auto">
          <a:xfrm>
            <a:off x="304790" y="1193180"/>
            <a:ext cx="8724159" cy="1085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a:latin typeface="微软雅黑" panose="020B0503020204020204" pitchFamily="34" charset="-122"/>
                <a:ea typeface="微软雅黑" panose="020B0503020204020204" pitchFamily="34" charset="-122"/>
                <a:cs typeface="Times New Roman" pitchFamily="18" charset="0"/>
              </a:rPr>
              <a:t>Bloom</a:t>
            </a:r>
            <a:r>
              <a:rPr lang="zh-CN" altLang="en-US" sz="2000" dirty="0">
                <a:latin typeface="微软雅黑" panose="020B0503020204020204" pitchFamily="34" charset="-122"/>
                <a:ea typeface="微软雅黑" panose="020B0503020204020204" pitchFamily="34" charset="-122"/>
                <a:cs typeface="Times New Roman" pitchFamily="18" charset="0"/>
              </a:rPr>
              <a:t>过滤器的实现是由一个</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可变长度（</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N</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）的二进制数组</a:t>
            </a:r>
            <a:r>
              <a:rPr lang="zh-CN" altLang="en-US" sz="2000" dirty="0">
                <a:latin typeface="微软雅黑" panose="020B0503020204020204" pitchFamily="34" charset="-122"/>
                <a:ea typeface="微软雅黑" panose="020B0503020204020204" pitchFamily="34" charset="-122"/>
                <a:cs typeface="Times New Roman" pitchFamily="18" charset="0"/>
              </a:rPr>
              <a:t>（</a:t>
            </a:r>
            <a:r>
              <a:rPr lang="en-US" altLang="zh-CN" sz="2000" dirty="0">
                <a:latin typeface="微软雅黑" panose="020B0503020204020204" pitchFamily="34" charset="-122"/>
                <a:ea typeface="微软雅黑" panose="020B0503020204020204" pitchFamily="34" charset="-122"/>
                <a:cs typeface="Times New Roman" pitchFamily="18" charset="0"/>
              </a:rPr>
              <a:t>N</a:t>
            </a:r>
            <a:r>
              <a:rPr lang="zh-CN" altLang="en-US" sz="2000" dirty="0">
                <a:latin typeface="微软雅黑" panose="020B0503020204020204" pitchFamily="34" charset="-122"/>
                <a:ea typeface="微软雅黑" panose="020B0503020204020204" pitchFamily="34" charset="-122"/>
                <a:cs typeface="Times New Roman" pitchFamily="18" charset="0"/>
              </a:rPr>
              <a:t>位二进制数构成一个位域）和</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数量可变（</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M</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）的一组哈希函数</a:t>
            </a:r>
            <a:r>
              <a:rPr lang="zh-CN" altLang="en-US" sz="2000" dirty="0" smtClean="0">
                <a:latin typeface="微软雅黑" panose="020B0503020204020204" pitchFamily="34" charset="-122"/>
                <a:ea typeface="微软雅黑" panose="020B0503020204020204" pitchFamily="34" charset="-122"/>
                <a:cs typeface="Times New Roman" pitchFamily="18" charset="0"/>
              </a:rPr>
              <a:t>组成。</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
        <p:nvSpPr>
          <p:cNvPr id="8" name="圆角矩形 7"/>
          <p:cNvSpPr/>
          <p:nvPr/>
        </p:nvSpPr>
        <p:spPr>
          <a:xfrm>
            <a:off x="551543" y="5531060"/>
            <a:ext cx="7924800" cy="1123712"/>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Bloom</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过滤器的准确性和</a:t>
            </a:r>
            <a:r>
              <a:rPr lang="zh-CN" altLang="en-US" sz="2000" dirty="0" smtClean="0">
                <a:solidFill>
                  <a:schemeClr val="tx1"/>
                </a:solidFill>
                <a:latin typeface="微软雅黑" panose="020B0503020204020204" pitchFamily="34" charset="-122"/>
                <a:ea typeface="微软雅黑" panose="020B0503020204020204" pitchFamily="34" charset="-122"/>
                <a:cs typeface="Times New Roman" pitchFamily="18" charset="0"/>
              </a:rPr>
              <a:t>私密性通过</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改变长度（</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N</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）和哈希函数的数量（</a:t>
            </a: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M</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）来调节。</a:t>
            </a:r>
          </a:p>
        </p:txBody>
      </p:sp>
    </p:spTree>
    <p:extLst>
      <p:ext uri="{BB962C8B-B14F-4D97-AF65-F5344CB8AC3E}">
        <p14:creationId xmlns:p14="http://schemas.microsoft.com/office/powerpoint/2010/main" val="178581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640740" cy="523220"/>
          </a:xfrm>
          <a:prstGeom prst="rect">
            <a:avLst/>
          </a:prstGeom>
        </p:spPr>
        <p:txBody>
          <a:bodyPr wrap="none">
            <a:spAutoFit/>
          </a:bodyPr>
          <a:lstStyle/>
          <a:p>
            <a:r>
              <a:rPr lang="en-US" altLang="zh-CN" sz="2800" kern="0" dirty="0">
                <a:solidFill>
                  <a:prstClr val="black"/>
                </a:solidFill>
                <a:ea typeface="黑体" pitchFamily="49" charset="-122"/>
              </a:rPr>
              <a:t>Bloom</a:t>
            </a:r>
            <a:r>
              <a:rPr lang="zh-CN" altLang="en-US" sz="2800" kern="0" dirty="0" smtClean="0">
                <a:solidFill>
                  <a:prstClr val="black"/>
                </a:solidFill>
                <a:ea typeface="黑体" pitchFamily="49" charset="-122"/>
              </a:rPr>
              <a:t>过滤器工作原理</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04790" y="1193179"/>
            <a:ext cx="8724159" cy="2087050"/>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marL="457200" indent="-457200" eaLnBrk="1" hangingPunct="1">
              <a:lnSpc>
                <a:spcPct val="150000"/>
              </a:lnSpc>
              <a:spcBef>
                <a:spcPts val="600"/>
              </a:spcBef>
              <a:buFont typeface="+mj-lt"/>
              <a:buAutoNum type="arabicPeriod"/>
            </a:pPr>
            <a:r>
              <a:rPr lang="en-US" altLang="zh-CN" sz="1800" dirty="0">
                <a:latin typeface="微软雅黑" panose="020B0503020204020204" pitchFamily="34" charset="-122"/>
                <a:ea typeface="微软雅黑" panose="020B0503020204020204" pitchFamily="34" charset="-122"/>
                <a:cs typeface="Times New Roman" pitchFamily="18" charset="0"/>
              </a:rPr>
              <a:t>Bloom</a:t>
            </a:r>
            <a:r>
              <a:rPr lang="zh-CN" altLang="en-US" sz="1800" dirty="0">
                <a:latin typeface="微软雅黑" panose="020B0503020204020204" pitchFamily="34" charset="-122"/>
                <a:ea typeface="微软雅黑" panose="020B0503020204020204" pitchFamily="34" charset="-122"/>
                <a:cs typeface="Times New Roman" pitchFamily="18" charset="0"/>
              </a:rPr>
              <a:t>过滤器数组里的每一个数的初始值为</a:t>
            </a:r>
            <a:r>
              <a:rPr lang="zh-CN" altLang="en-US" sz="1800" dirty="0" smtClean="0">
                <a:latin typeface="微软雅黑" panose="020B0503020204020204" pitchFamily="34" charset="-122"/>
                <a:ea typeface="微软雅黑" panose="020B0503020204020204" pitchFamily="34" charset="-122"/>
                <a:cs typeface="Times New Roman" pitchFamily="18" charset="0"/>
              </a:rPr>
              <a:t>零。</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marL="457200" indent="-457200" eaLnBrk="1" hangingPunct="1">
              <a:lnSpc>
                <a:spcPct val="150000"/>
              </a:lnSpc>
              <a:spcBef>
                <a:spcPts val="600"/>
              </a:spcBef>
              <a:buFont typeface="+mj-lt"/>
              <a:buAutoNum type="arabicPeriod"/>
            </a:pPr>
            <a:r>
              <a:rPr lang="zh-CN" altLang="en-US" sz="1800" dirty="0">
                <a:latin typeface="微软雅黑" panose="020B0503020204020204" pitchFamily="34" charset="-122"/>
                <a:ea typeface="微软雅黑" panose="020B0503020204020204" pitchFamily="34" charset="-122"/>
                <a:cs typeface="Times New Roman" pitchFamily="18" charset="0"/>
              </a:rPr>
              <a:t>关键词被加到</a:t>
            </a:r>
            <a:r>
              <a:rPr lang="en-US" altLang="zh-CN" sz="1800" dirty="0">
                <a:latin typeface="微软雅黑" panose="020B0503020204020204" pitchFamily="34" charset="-122"/>
                <a:ea typeface="微软雅黑" panose="020B0503020204020204" pitchFamily="34" charset="-122"/>
                <a:cs typeface="Times New Roman" pitchFamily="18" charset="0"/>
              </a:rPr>
              <a:t>Bloom</a:t>
            </a:r>
            <a:r>
              <a:rPr lang="zh-CN" altLang="en-US" sz="1800" dirty="0">
                <a:latin typeface="微软雅黑" panose="020B0503020204020204" pitchFamily="34" charset="-122"/>
                <a:ea typeface="微软雅黑" panose="020B0503020204020204" pitchFamily="34" charset="-122"/>
                <a:cs typeface="Times New Roman" pitchFamily="18" charset="0"/>
              </a:rPr>
              <a:t>过滤器中之前，会依次通过</a:t>
            </a:r>
            <a:r>
              <a:rPr lang="zh-CN" altLang="en-US" sz="1800" dirty="0" smtClean="0">
                <a:latin typeface="微软雅黑" panose="020B0503020204020204" pitchFamily="34" charset="-122"/>
                <a:ea typeface="微软雅黑" panose="020B0503020204020204" pitchFamily="34" charset="-122"/>
                <a:cs typeface="Times New Roman" pitchFamily="18" charset="0"/>
              </a:rPr>
              <a:t>每个</a:t>
            </a:r>
            <a:r>
              <a:rPr lang="zh-CN" altLang="en-US" sz="1800" dirty="0">
                <a:latin typeface="微软雅黑" panose="020B0503020204020204" pitchFamily="34" charset="-122"/>
                <a:ea typeface="微软雅黑" panose="020B0503020204020204" pitchFamily="34" charset="-122"/>
                <a:cs typeface="Times New Roman" pitchFamily="18" charset="0"/>
              </a:rPr>
              <a:t>哈希函数运算一</a:t>
            </a:r>
            <a:r>
              <a:rPr lang="zh-CN" altLang="en-US" sz="1800" dirty="0" smtClean="0">
                <a:latin typeface="微软雅黑" panose="020B0503020204020204" pitchFamily="34" charset="-122"/>
                <a:ea typeface="微软雅黑" panose="020B0503020204020204" pitchFamily="34" charset="-122"/>
                <a:cs typeface="Times New Roman" pitchFamily="18" charset="0"/>
              </a:rPr>
              <a:t>次。</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marL="457200" indent="-457200" eaLnBrk="1" hangingPunct="1">
              <a:lnSpc>
                <a:spcPct val="150000"/>
              </a:lnSpc>
              <a:spcBef>
                <a:spcPts val="600"/>
              </a:spcBef>
              <a:buFont typeface="+mj-lt"/>
              <a:buAutoNum type="arabicPeriod"/>
            </a:pPr>
            <a:r>
              <a:rPr lang="zh-CN" altLang="en-US" sz="1800" dirty="0">
                <a:latin typeface="微软雅黑" panose="020B0503020204020204" pitchFamily="34" charset="-122"/>
                <a:ea typeface="微软雅黑" panose="020B0503020204020204" pitchFamily="34" charset="-122"/>
                <a:cs typeface="Times New Roman" pitchFamily="18" charset="0"/>
              </a:rPr>
              <a:t>关键词依次通过各哈希函数运算之后，相应的位变为</a:t>
            </a:r>
            <a:r>
              <a:rPr lang="en-US" altLang="zh-CN" sz="1800" dirty="0">
                <a:latin typeface="微软雅黑" panose="020B0503020204020204" pitchFamily="34" charset="-122"/>
                <a:ea typeface="微软雅黑" panose="020B0503020204020204" pitchFamily="34" charset="-122"/>
                <a:cs typeface="Times New Roman" pitchFamily="18" charset="0"/>
              </a:rPr>
              <a:t>1</a:t>
            </a:r>
            <a:r>
              <a:rPr lang="zh-CN" altLang="en-US" sz="1800" dirty="0">
                <a:latin typeface="微软雅黑" panose="020B0503020204020204" pitchFamily="34" charset="-122"/>
                <a:ea typeface="微软雅黑" panose="020B0503020204020204" pitchFamily="34" charset="-122"/>
                <a:cs typeface="Times New Roman" pitchFamily="18" charset="0"/>
              </a:rPr>
              <a:t>，</a:t>
            </a:r>
            <a:r>
              <a:rPr lang="en-US" altLang="zh-CN" sz="1800" dirty="0">
                <a:latin typeface="微软雅黑" panose="020B0503020204020204" pitchFamily="34" charset="-122"/>
                <a:ea typeface="微软雅黑" panose="020B0503020204020204" pitchFamily="34" charset="-122"/>
                <a:cs typeface="Times New Roman" pitchFamily="18" charset="0"/>
              </a:rPr>
              <a:t>Bloom</a:t>
            </a:r>
            <a:r>
              <a:rPr lang="zh-CN" altLang="en-US" sz="1800" dirty="0">
                <a:latin typeface="微软雅黑" panose="020B0503020204020204" pitchFamily="34" charset="-122"/>
                <a:ea typeface="微软雅黑" panose="020B0503020204020204" pitchFamily="34" charset="-122"/>
                <a:cs typeface="Times New Roman" pitchFamily="18" charset="0"/>
              </a:rPr>
              <a:t>过滤器 则记录下该关键词。</a:t>
            </a:r>
            <a:endParaRPr lang="en-US" altLang="zh-CN" sz="1800" dirty="0">
              <a:latin typeface="微软雅黑" panose="020B0503020204020204" pitchFamily="34" charset="-122"/>
              <a:ea typeface="微软雅黑" panose="020B0503020204020204" pitchFamily="34" charset="-122"/>
              <a:cs typeface="Times New Roman" pitchFamily="18" charset="0"/>
            </a:endParaRPr>
          </a:p>
        </p:txBody>
      </p:sp>
      <p:pic>
        <p:nvPicPr>
          <p:cNvPr id="17410" name="Picture 2" descr="å¾8-9åç®æBloomè¿æ»¤å¨æ·»å å³é®è¯âA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588" y="3473516"/>
            <a:ext cx="5754562" cy="321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6638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640740" cy="523220"/>
          </a:xfrm>
          <a:prstGeom prst="rect">
            <a:avLst/>
          </a:prstGeom>
        </p:spPr>
        <p:txBody>
          <a:bodyPr wrap="none">
            <a:spAutoFit/>
          </a:bodyPr>
          <a:lstStyle/>
          <a:p>
            <a:r>
              <a:rPr lang="en-US" altLang="zh-CN" sz="2800" kern="0" dirty="0">
                <a:solidFill>
                  <a:prstClr val="black"/>
                </a:solidFill>
                <a:ea typeface="黑体" pitchFamily="49" charset="-122"/>
              </a:rPr>
              <a:t>Bloom</a:t>
            </a:r>
            <a:r>
              <a:rPr lang="zh-CN" altLang="en-US" sz="2800" kern="0" dirty="0" smtClean="0">
                <a:solidFill>
                  <a:prstClr val="black"/>
                </a:solidFill>
                <a:ea typeface="黑体" pitchFamily="49" charset="-122"/>
              </a:rPr>
              <a:t>过滤器工作原理</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266687" y="1421779"/>
            <a:ext cx="8724159" cy="1257921"/>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关键词的增加会导致</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准确性</a:t>
            </a:r>
            <a:r>
              <a:rPr lang="zh-CN" altLang="en-US" sz="2000" dirty="0">
                <a:latin typeface="微软雅黑" panose="020B0503020204020204" pitchFamily="34" charset="-122"/>
                <a:ea typeface="微软雅黑" panose="020B0503020204020204" pitchFamily="34" charset="-122"/>
                <a:cs typeface="Times New Roman" pitchFamily="18" charset="0"/>
              </a:rPr>
              <a:t>的</a:t>
            </a:r>
            <a:r>
              <a:rPr lang="zh-CN" altLang="en-US" sz="2000" dirty="0" smtClean="0">
                <a:latin typeface="微软雅黑" panose="020B0503020204020204" pitchFamily="34" charset="-122"/>
                <a:ea typeface="微软雅黑" panose="020B0503020204020204" pitchFamily="34" charset="-122"/>
                <a:cs typeface="Times New Roman" pitchFamily="18" charset="0"/>
              </a:rPr>
              <a:t>降低</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cs typeface="Times New Roman" pitchFamily="18" charset="0"/>
              </a:rPr>
              <a:t>准确性</a:t>
            </a:r>
            <a:r>
              <a:rPr lang="zh-CN" altLang="en-US" sz="2000" dirty="0">
                <a:latin typeface="微软雅黑" panose="020B0503020204020204" pitchFamily="34" charset="-122"/>
                <a:ea typeface="微软雅黑" panose="020B0503020204020204" pitchFamily="34" charset="-122"/>
                <a:cs typeface="Times New Roman" pitchFamily="18" charset="0"/>
              </a:rPr>
              <a:t>取决于</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关键字的数量</a:t>
            </a:r>
            <a:r>
              <a:rPr lang="zh-CN" altLang="en-US" sz="2000" dirty="0">
                <a:latin typeface="微软雅黑" panose="020B0503020204020204" pitchFamily="34" charset="-122"/>
                <a:ea typeface="微软雅黑" panose="020B0503020204020204" pitchFamily="34" charset="-122"/>
                <a:cs typeface="Times New Roman" pitchFamily="18" charset="0"/>
              </a:rPr>
              <a:t>以及</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数组大小（</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N</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2000" dirty="0">
                <a:latin typeface="微软雅黑" panose="020B0503020204020204" pitchFamily="34" charset="-122"/>
                <a:ea typeface="微软雅黑" panose="020B0503020204020204" pitchFamily="34" charset="-122"/>
                <a:cs typeface="Times New Roman" pitchFamily="18" charset="0"/>
              </a:rPr>
              <a:t>和</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哈希函数的多少（</a:t>
            </a:r>
            <a:r>
              <a:rPr lang="en-US" altLang="zh-CN" sz="2000" dirty="0">
                <a:solidFill>
                  <a:srgbClr val="FF0000"/>
                </a:solidFill>
                <a:latin typeface="微软雅黑" panose="020B0503020204020204" pitchFamily="34" charset="-122"/>
                <a:ea typeface="微软雅黑" panose="020B0503020204020204" pitchFamily="34" charset="-122"/>
                <a:cs typeface="Times New Roman" pitchFamily="18" charset="0"/>
              </a:rPr>
              <a:t>M</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2000" dirty="0" smtClean="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pic>
        <p:nvPicPr>
          <p:cNvPr id="17412" name="Picture 4" descr="å¾8-10åç®æBloomè¿æ»¤å¨éå¢å ç¬¬äºä¸ªå³é®è¯âBâ"/>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460" y="3463047"/>
            <a:ext cx="5042289" cy="2817989"/>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p:cNvSpPr txBox="1">
            <a:spLocks/>
          </p:cNvSpPr>
          <p:nvPr/>
        </p:nvSpPr>
        <p:spPr bwMode="auto">
          <a:xfrm>
            <a:off x="266688" y="3313915"/>
            <a:ext cx="3681873" cy="1507856"/>
          </a:xfrm>
          <a:prstGeom prst="rect">
            <a:avLst/>
          </a:pr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更大的数组和更多的哈希函数会记录更多的关键词以提高准确性。</a:t>
            </a:r>
          </a:p>
        </p:txBody>
      </p:sp>
      <p:sp>
        <p:nvSpPr>
          <p:cNvPr id="8" name="内容占位符 2"/>
          <p:cNvSpPr txBox="1">
            <a:spLocks/>
          </p:cNvSpPr>
          <p:nvPr/>
        </p:nvSpPr>
        <p:spPr bwMode="auto">
          <a:xfrm>
            <a:off x="266687" y="4887480"/>
            <a:ext cx="3681873" cy="1507856"/>
          </a:xfrm>
          <a:prstGeom prst="rect">
            <a:avLst/>
          </a:prstGeom>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小的数组及有限的哈希函数只能记录有限的关键词从而降低准确性</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endPar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0960148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640740" cy="523220"/>
          </a:xfrm>
          <a:prstGeom prst="rect">
            <a:avLst/>
          </a:prstGeom>
        </p:spPr>
        <p:txBody>
          <a:bodyPr wrap="none">
            <a:spAutoFit/>
          </a:bodyPr>
          <a:lstStyle/>
          <a:p>
            <a:r>
              <a:rPr lang="en-US" altLang="zh-CN" sz="2800" kern="0" dirty="0">
                <a:solidFill>
                  <a:prstClr val="black"/>
                </a:solidFill>
                <a:ea typeface="黑体" pitchFamily="49" charset="-122"/>
              </a:rPr>
              <a:t>Bloom</a:t>
            </a:r>
            <a:r>
              <a:rPr lang="zh-CN" altLang="en-US" sz="2800" kern="0" dirty="0" smtClean="0">
                <a:solidFill>
                  <a:prstClr val="black"/>
                </a:solidFill>
                <a:ea typeface="黑体" pitchFamily="49" charset="-122"/>
              </a:rPr>
              <a:t>过滤器工作原理</a:t>
            </a:r>
            <a:endParaRPr lang="zh-CN" altLang="en-US" sz="2800" kern="0" dirty="0">
              <a:solidFill>
                <a:prstClr val="black"/>
              </a:solidFill>
              <a:ea typeface="黑体" pitchFamily="49" charset="-122"/>
            </a:endParaRPr>
          </a:p>
        </p:txBody>
      </p:sp>
      <p:pic>
        <p:nvPicPr>
          <p:cNvPr id="18434" name="Picture 2" descr="å¾8-11 éªè¯å³é®è¯âXâæ¯å¦å­å¨äºBloomè¿æ»¤å¨ä¸­ãè¥ç»æä¸ºæç¶æ­£å¹éï¼åè¡¨ç¤ºâå¯è½æ¯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852" y="1965482"/>
            <a:ext cx="7736034" cy="4529324"/>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p:cNvSpPr txBox="1">
            <a:spLocks/>
          </p:cNvSpPr>
          <p:nvPr/>
        </p:nvSpPr>
        <p:spPr bwMode="auto">
          <a:xfrm>
            <a:off x="304790" y="1193180"/>
            <a:ext cx="8724159" cy="579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a:latin typeface="微软雅黑" panose="020B0503020204020204" pitchFamily="34" charset="-122"/>
                <a:ea typeface="微软雅黑" panose="020B0503020204020204" pitchFamily="34" charset="-122"/>
                <a:cs typeface="Times New Roman" pitchFamily="18" charset="0"/>
              </a:rPr>
              <a:t>Bloom</a:t>
            </a:r>
            <a:r>
              <a:rPr lang="zh-CN" altLang="en-US" sz="2000" dirty="0">
                <a:latin typeface="微软雅黑" panose="020B0503020204020204" pitchFamily="34" charset="-122"/>
                <a:ea typeface="微软雅黑" panose="020B0503020204020204" pitchFamily="34" charset="-122"/>
                <a:cs typeface="Times New Roman" pitchFamily="18" charset="0"/>
              </a:rPr>
              <a:t>过滤器正匹配代表着“可能是”，负匹配代表着</a:t>
            </a:r>
            <a:r>
              <a:rPr lang="zh-CN" altLang="en-US" sz="2000" dirty="0" smtClean="0">
                <a:latin typeface="微软雅黑" panose="020B0503020204020204" pitchFamily="34" charset="-122"/>
                <a:ea typeface="微软雅黑" panose="020B0503020204020204" pitchFamily="34" charset="-122"/>
                <a:cs typeface="Times New Roman" pitchFamily="18" charset="0"/>
              </a:rPr>
              <a:t>“一定不是”。</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pic>
        <p:nvPicPr>
          <p:cNvPr id="18436" name="Picture 4" descr="å¾8-12 éªè¯å³é®è¯âYâæ¯å¦å­å¨äºBloomè¿æ»¤å¨ä¸­ãè¥ç»æä¸ºå¿ç¶è´å¹éï¼åè¡¨ç¤ºâä¸å®ä¸æ¯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52" y="1965482"/>
            <a:ext cx="7789682" cy="452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42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ngredients of a wallet&#10;TX creation&#10;PushTX&#10;Get UTXO UI&#10;iOS, Android, web&#10;Bitcore, pybitcointools, bitcoinj, etc&#10;Simple r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505" y="1352550"/>
            <a:ext cx="7126452" cy="40100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71538" y="476672"/>
            <a:ext cx="1912703" cy="523220"/>
          </a:xfrm>
          <a:prstGeom prst="rect">
            <a:avLst/>
          </a:prstGeom>
        </p:spPr>
        <p:txBody>
          <a:bodyPr wrap="none">
            <a:spAutoFit/>
          </a:bodyPr>
          <a:lstStyle/>
          <a:p>
            <a:r>
              <a:rPr lang="en-US" altLang="zh-CN" sz="2800" kern="0" dirty="0" smtClean="0">
                <a:solidFill>
                  <a:prstClr val="black"/>
                </a:solidFill>
                <a:ea typeface="黑体" pitchFamily="49" charset="-122"/>
              </a:rPr>
              <a:t>Bitcoin</a:t>
            </a:r>
            <a:r>
              <a:rPr lang="zh-CN" altLang="en-US" sz="2800" kern="0" dirty="0" smtClean="0">
                <a:solidFill>
                  <a:prstClr val="black"/>
                </a:solidFill>
                <a:ea typeface="黑体" pitchFamily="49" charset="-122"/>
              </a:rPr>
              <a:t>钱包</a:t>
            </a:r>
            <a:endParaRPr lang="zh-CN" altLang="en-US" sz="2800" kern="0" dirty="0">
              <a:solidFill>
                <a:prstClr val="black"/>
              </a:solidFill>
              <a:ea typeface="黑体" pitchFamily="49" charset="-122"/>
            </a:endParaRPr>
          </a:p>
        </p:txBody>
      </p:sp>
      <p:sp>
        <p:nvSpPr>
          <p:cNvPr id="4" name="圆角矩形 3"/>
          <p:cNvSpPr/>
          <p:nvPr/>
        </p:nvSpPr>
        <p:spPr>
          <a:xfrm>
            <a:off x="304800" y="5559635"/>
            <a:ext cx="8677275" cy="1123712"/>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en-US" altLang="zh-CN" sz="2000" dirty="0">
                <a:solidFill>
                  <a:schemeClr val="tx1"/>
                </a:solidFill>
                <a:latin typeface="微软雅黑" panose="020B0503020204020204" pitchFamily="34" charset="-122"/>
                <a:ea typeface="微软雅黑" panose="020B0503020204020204" pitchFamily="34" charset="-122"/>
                <a:cs typeface="Times New Roman" pitchFamily="18" charset="0"/>
              </a:rPr>
              <a:t>SPV</a:t>
            </a: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的应用场合往往是为发货做准备（知道钱到帐了），“轻钱包”的应用场合往往是数钱或花钱。</a:t>
            </a:r>
          </a:p>
        </p:txBody>
      </p:sp>
    </p:spTree>
    <p:extLst>
      <p:ext uri="{BB962C8B-B14F-4D97-AF65-F5344CB8AC3E}">
        <p14:creationId xmlns:p14="http://schemas.microsoft.com/office/powerpoint/2010/main" val="52834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Full Node wallet&#10;TX&#10;creation&#10;PushTX&#10;Get UTXO&#10;To other&#10;nodes&#10;Full Node&#10;Blockchain&#10;gettxout&#10;UI&#10;BTC Network&#10;â You trust you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11" y="1391094"/>
            <a:ext cx="3933395" cy="221330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825" y="1332598"/>
            <a:ext cx="3931168" cy="2212052"/>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SPV Sybil attack&#10;TX&#10;creation&#10;Push&#10;TX&#10;Get UTXO&#10;Your Computer&#10;Fake nodes lie by&#10;saying you have no&#10;balance UI&#10;Bloom&#10;Filters&#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911" y="4079868"/>
            <a:ext cx="4400639" cy="2476222"/>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Full node are immune to&#10;attacks in general&#10;TX&#10;creation&#10;Push&#10;TX&#10;Get UTXO&#10;Your Computer&#10;â Full nodes can&#10;tell if another&#10;no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825" y="4164009"/>
            <a:ext cx="4101577" cy="230794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071538" y="476672"/>
            <a:ext cx="3719288" cy="523220"/>
          </a:xfrm>
          <a:prstGeom prst="rect">
            <a:avLst/>
          </a:prstGeom>
        </p:spPr>
        <p:txBody>
          <a:bodyPr wrap="none">
            <a:spAutoFit/>
          </a:bodyPr>
          <a:lstStyle/>
          <a:p>
            <a:r>
              <a:rPr lang="zh-CN" altLang="en-US" sz="2800" kern="0" dirty="0" smtClean="0">
                <a:solidFill>
                  <a:prstClr val="black"/>
                </a:solidFill>
                <a:ea typeface="黑体" pitchFamily="49" charset="-122"/>
              </a:rPr>
              <a:t>全节点钱包 </a:t>
            </a:r>
            <a:r>
              <a:rPr lang="en-US" altLang="zh-CN" sz="2800" kern="0" dirty="0" smtClean="0">
                <a:solidFill>
                  <a:prstClr val="black"/>
                </a:solidFill>
                <a:ea typeface="黑体" pitchFamily="49" charset="-122"/>
              </a:rPr>
              <a:t>vs SPV</a:t>
            </a:r>
            <a:r>
              <a:rPr lang="zh-CN" altLang="en-US" sz="2800" kern="0" dirty="0" smtClean="0">
                <a:solidFill>
                  <a:prstClr val="black"/>
                </a:solidFill>
                <a:ea typeface="黑体" pitchFamily="49" charset="-122"/>
              </a:rPr>
              <a:t>钱包</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2710822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API wallet&#10;TX&#10;creation&#10;Push&#10;TX&#10;Get UTXO&#10;âPush Txâ&#10;API&#10;endpoint&#10;BTC Network&#10;Your Computer&#10;Cannot lie by&#10;omission&#10;UIAPI&#10;Ser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1539313"/>
            <a:ext cx="8026400" cy="451642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71538" y="476672"/>
            <a:ext cx="1457450" cy="523220"/>
          </a:xfrm>
          <a:prstGeom prst="rect">
            <a:avLst/>
          </a:prstGeom>
        </p:spPr>
        <p:txBody>
          <a:bodyPr wrap="none">
            <a:spAutoFit/>
          </a:bodyPr>
          <a:lstStyle/>
          <a:p>
            <a:r>
              <a:rPr lang="en-US" altLang="zh-CN" sz="2800" kern="0" dirty="0" smtClean="0">
                <a:solidFill>
                  <a:prstClr val="black"/>
                </a:solidFill>
                <a:ea typeface="黑体" pitchFamily="49" charset="-122"/>
              </a:rPr>
              <a:t>SPV</a:t>
            </a:r>
            <a:r>
              <a:rPr lang="zh-CN" altLang="en-US" sz="2800" kern="0" dirty="0" smtClean="0">
                <a:solidFill>
                  <a:prstClr val="black"/>
                </a:solidFill>
                <a:ea typeface="黑体" pitchFamily="49" charset="-122"/>
              </a:rPr>
              <a:t>钱包</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4399880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A998C4A-4E66-44D5-82D4-A59560566C02}" type="slidenum">
              <a:rPr lang="zh-CN" altLang="en-US" smtClean="0">
                <a:solidFill>
                  <a:prstClr val="black">
                    <a:tint val="75000"/>
                  </a:prstClr>
                </a:solidFill>
              </a:rPr>
              <a:pPr/>
              <a:t>79</a:t>
            </a:fld>
            <a:endParaRPr lang="zh-CN" altLang="en-US" dirty="0">
              <a:solidFill>
                <a:prstClr val="black">
                  <a:tint val="75000"/>
                </a:prstClr>
              </a:solidFill>
            </a:endParaRPr>
          </a:p>
        </p:txBody>
      </p:sp>
      <p:sp>
        <p:nvSpPr>
          <p:cNvPr id="5" name="矩形 4"/>
          <p:cNvSpPr/>
          <p:nvPr/>
        </p:nvSpPr>
        <p:spPr>
          <a:xfrm>
            <a:off x="428596" y="1434139"/>
            <a:ext cx="8258203" cy="363176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比特币概念、发展历史、现状</a:t>
            </a:r>
            <a:endParaRPr lang="en-US" altLang="zh-CN" sz="2400" dirty="0" smtClean="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比特币生态圈</a:t>
            </a:r>
            <a:endParaRPr lang="en-US" altLang="zh-CN" sz="2400" dirty="0" smtClean="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a:solidFill>
                  <a:schemeClr val="tx1"/>
                </a:solidFill>
                <a:ea typeface="黑体" panose="02010609060101010101" pitchFamily="49" charset="-122"/>
                <a:cs typeface="Times New Roman" pitchFamily="18" charset="0"/>
              </a:rPr>
              <a:t>比特</a:t>
            </a:r>
            <a:r>
              <a:rPr lang="zh-CN" altLang="en-US" sz="2400" dirty="0" smtClean="0">
                <a:solidFill>
                  <a:schemeClr val="tx1"/>
                </a:solidFill>
                <a:ea typeface="黑体" panose="02010609060101010101" pitchFamily="49" charset="-122"/>
                <a:cs typeface="Times New Roman" pitchFamily="18" charset="0"/>
              </a:rPr>
              <a:t>币核心</a:t>
            </a:r>
            <a:r>
              <a:rPr lang="zh-CN" altLang="en-US" sz="2400" dirty="0">
                <a:solidFill>
                  <a:schemeClr val="tx1"/>
                </a:solidFill>
                <a:ea typeface="黑体" panose="02010609060101010101" pitchFamily="49" charset="-122"/>
                <a:cs typeface="Times New Roman" pitchFamily="18" charset="0"/>
              </a:rPr>
              <a:t>概念</a:t>
            </a:r>
            <a:endParaRPr lang="en-US" altLang="zh-CN" sz="2400" dirty="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a:solidFill>
                  <a:schemeClr val="tx1"/>
                </a:solidFill>
                <a:ea typeface="黑体" panose="02010609060101010101" pitchFamily="49" charset="-122"/>
                <a:cs typeface="Times New Roman" pitchFamily="18" charset="0"/>
              </a:rPr>
              <a:t>比特</a:t>
            </a:r>
            <a:r>
              <a:rPr lang="zh-CN" altLang="en-US" sz="2400" dirty="0" smtClean="0">
                <a:solidFill>
                  <a:schemeClr val="tx1"/>
                </a:solidFill>
                <a:ea typeface="黑体" panose="02010609060101010101" pitchFamily="49" charset="-122"/>
                <a:cs typeface="Times New Roman" pitchFamily="18" charset="0"/>
              </a:rPr>
              <a:t>币区块链</a:t>
            </a:r>
            <a:endParaRPr lang="en-US" altLang="zh-CN" sz="2400" dirty="0">
              <a:solidFill>
                <a:schemeClr val="tx1"/>
              </a:solidFill>
              <a:ea typeface="黑体" panose="02010609060101010101" pitchFamily="49" charset="-122"/>
              <a:cs typeface="Times New Roman" pitchFamily="18" charset="0"/>
            </a:endParaRP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a:solidFill>
                  <a:schemeClr val="tx1"/>
                </a:solidFill>
                <a:ea typeface="黑体" panose="02010609060101010101" pitchFamily="49" charset="-122"/>
                <a:cs typeface="Times New Roman" pitchFamily="18" charset="0"/>
              </a:rPr>
              <a:t>比特币高级技术</a:t>
            </a:r>
          </a:p>
          <a:p>
            <a:pPr marL="342900" indent="-342900" algn="just" fontAlgn="base">
              <a:lnSpc>
                <a:spcPct val="125000"/>
              </a:lnSpc>
              <a:spcBef>
                <a:spcPts val="600"/>
              </a:spcBef>
              <a:spcAft>
                <a:spcPts val="600"/>
              </a:spcAft>
              <a:buClr>
                <a:srgbClr val="0070C0"/>
              </a:buClr>
              <a:buSzPct val="85000"/>
              <a:buFont typeface="Wingdings" pitchFamily="2" charset="2"/>
              <a:buChar char="p"/>
              <a:defRPr/>
            </a:pPr>
            <a:r>
              <a:rPr lang="zh-CN" altLang="en-US" sz="2400" dirty="0" smtClean="0">
                <a:solidFill>
                  <a:schemeClr val="tx1"/>
                </a:solidFill>
                <a:ea typeface="黑体" panose="02010609060101010101" pitchFamily="49" charset="-122"/>
                <a:cs typeface="Times New Roman" pitchFamily="18" charset="0"/>
              </a:rPr>
              <a:t>本章小结</a:t>
            </a:r>
            <a:endParaRPr lang="zh-CN" altLang="en-US" sz="3200" dirty="0">
              <a:solidFill>
                <a:schemeClr val="tx1"/>
              </a:solidFill>
              <a:latin typeface="黑体" pitchFamily="49" charset="-122"/>
              <a:ea typeface="黑体" pitchFamily="49" charset="-122"/>
              <a:cs typeface="Arial" pitchFamily="34" charset="0"/>
            </a:endParaRPr>
          </a:p>
        </p:txBody>
      </p:sp>
      <p:sp>
        <p:nvSpPr>
          <p:cNvPr id="6" name="矩形 5"/>
          <p:cNvSpPr/>
          <p:nvPr/>
        </p:nvSpPr>
        <p:spPr>
          <a:xfrm>
            <a:off x="1071538" y="476672"/>
            <a:ext cx="1620957" cy="523220"/>
          </a:xfrm>
          <a:prstGeom prst="rect">
            <a:avLst/>
          </a:prstGeom>
        </p:spPr>
        <p:txBody>
          <a:bodyPr wrap="none">
            <a:spAutoFit/>
          </a:bodyPr>
          <a:lstStyle/>
          <a:p>
            <a:r>
              <a:rPr lang="zh-CN" altLang="en-US" sz="2800" kern="0" dirty="0" smtClean="0">
                <a:solidFill>
                  <a:prstClr val="black"/>
                </a:solidFill>
                <a:ea typeface="黑体" pitchFamily="49" charset="-122"/>
              </a:rPr>
              <a:t>内容提纲</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3241980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交易形式</a:t>
            </a:r>
            <a:endParaRPr lang="zh-CN" altLang="en-US" sz="2800" kern="0" dirty="0">
              <a:solidFill>
                <a:prstClr val="black"/>
              </a:solidFill>
              <a:ea typeface="黑体" pitchFamily="49" charset="-122"/>
            </a:endParaRPr>
          </a:p>
        </p:txBody>
      </p:sp>
      <p:pic>
        <p:nvPicPr>
          <p:cNvPr id="1638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5" y="4142601"/>
            <a:ext cx="2992514" cy="18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366" y="4142601"/>
            <a:ext cx="2963047" cy="181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348" y="4123434"/>
            <a:ext cx="2990733" cy="185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p:cNvSpPr txBox="1">
            <a:spLocks/>
          </p:cNvSpPr>
          <p:nvPr/>
        </p:nvSpPr>
        <p:spPr bwMode="auto">
          <a:xfrm>
            <a:off x="313239" y="1215025"/>
            <a:ext cx="8101295" cy="2863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500"/>
              </a:spcBef>
              <a:spcAft>
                <a:spcPts val="500"/>
              </a:spcAft>
            </a:pPr>
            <a:r>
              <a:rPr lang="zh-CN" altLang="en-US" sz="2000" dirty="0">
                <a:latin typeface="微软雅黑" panose="020B0503020204020204" pitchFamily="34" charset="-122"/>
                <a:ea typeface="微软雅黑" panose="020B0503020204020204" pitchFamily="34" charset="-122"/>
                <a:cs typeface="Times New Roman" pitchFamily="18" charset="0"/>
              </a:rPr>
              <a:t>交易数据结构中最主要的两个</a:t>
            </a:r>
            <a:r>
              <a:rPr lang="zh-CN" altLang="en-US" sz="2000" dirty="0" smtClean="0">
                <a:latin typeface="微软雅黑" panose="020B0503020204020204" pitchFamily="34" charset="-122"/>
                <a:ea typeface="微软雅黑" panose="020B0503020204020204" pitchFamily="34" charset="-122"/>
                <a:cs typeface="Times New Roman" pitchFamily="18" charset="0"/>
              </a:rPr>
              <a:t>字段</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输入字段：交易</a:t>
            </a:r>
            <a:r>
              <a:rPr lang="zh-CN" altLang="en-US" sz="1800" dirty="0">
                <a:latin typeface="微软雅黑" panose="020B0503020204020204" pitchFamily="34" charset="-122"/>
                <a:ea typeface="微软雅黑" panose="020B0503020204020204" pitchFamily="34" charset="-122"/>
                <a:cs typeface="Times New Roman" pitchFamily="18" charset="0"/>
              </a:rPr>
              <a:t>的发送方。</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输出字段：交易</a:t>
            </a:r>
            <a:r>
              <a:rPr lang="zh-CN" altLang="en-US" sz="1800" dirty="0">
                <a:latin typeface="微软雅黑" panose="020B0503020204020204" pitchFamily="34" charset="-122"/>
                <a:ea typeface="微软雅黑" panose="020B0503020204020204" pitchFamily="34" charset="-122"/>
                <a:cs typeface="Times New Roman" pitchFamily="18" charset="0"/>
              </a:rPr>
              <a:t>的接收</a:t>
            </a:r>
            <a:r>
              <a:rPr lang="zh-CN" altLang="en-US" sz="1800" dirty="0" smtClean="0">
                <a:latin typeface="微软雅黑" panose="020B0503020204020204" pitchFamily="34" charset="-122"/>
                <a:ea typeface="微软雅黑" panose="020B0503020204020204" pitchFamily="34" charset="-122"/>
                <a:cs typeface="Times New Roman" pitchFamily="18" charset="0"/>
              </a:rPr>
              <a:t>方以及</a:t>
            </a:r>
            <a:r>
              <a:rPr lang="zh-CN" altLang="en-US" sz="1800" dirty="0">
                <a:latin typeface="微软雅黑" panose="020B0503020204020204" pitchFamily="34" charset="-122"/>
                <a:ea typeface="微软雅黑" panose="020B0503020204020204" pitchFamily="34" charset="-122"/>
                <a:cs typeface="Times New Roman" pitchFamily="18" charset="0"/>
              </a:rPr>
              <a:t>对发送</a:t>
            </a:r>
            <a:r>
              <a:rPr lang="zh-CN" altLang="en-US" sz="1800" dirty="0" smtClean="0">
                <a:latin typeface="微软雅黑" panose="020B0503020204020204" pitchFamily="34" charset="-122"/>
                <a:ea typeface="微软雅黑" panose="020B0503020204020204" pitchFamily="34" charset="-122"/>
                <a:cs typeface="Times New Roman" pitchFamily="18" charset="0"/>
              </a:rPr>
              <a:t>方找零</a:t>
            </a:r>
            <a:r>
              <a:rPr lang="zh-CN" altLang="en-US" sz="1800" dirty="0">
                <a:latin typeface="微软雅黑" panose="020B0503020204020204" pitchFamily="34" charset="-122"/>
                <a:ea typeface="微软雅黑" panose="020B0503020204020204" pitchFamily="34" charset="-122"/>
                <a:cs typeface="Times New Roman" pitchFamily="18" charset="0"/>
              </a:rPr>
              <a:t>。</a:t>
            </a:r>
          </a:p>
          <a:p>
            <a:pPr eaLnBrk="1" hangingPunct="1">
              <a:lnSpc>
                <a:spcPct val="150000"/>
              </a:lnSpc>
              <a:spcBef>
                <a:spcPts val="500"/>
              </a:spcBef>
              <a:spcAft>
                <a:spcPts val="500"/>
              </a:spcAft>
            </a:pP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交易手续费</a:t>
            </a: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输入值总和</a:t>
            </a:r>
            <a:r>
              <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a:t>
            </a:r>
            <a:r>
              <a:rPr lang="zh-CN" altLang="en-US" sz="2000" dirty="0" smtClean="0">
                <a:solidFill>
                  <a:srgbClr val="FF0000"/>
                </a:solidFill>
                <a:latin typeface="微软雅黑" panose="020B0503020204020204" pitchFamily="34" charset="-122"/>
                <a:ea typeface="微软雅黑" panose="020B0503020204020204" pitchFamily="34" charset="-122"/>
                <a:cs typeface="Times New Roman" pitchFamily="18" charset="0"/>
              </a:rPr>
              <a:t>输出值总和。</a:t>
            </a:r>
            <a:endParaRPr lang="en-US" altLang="zh-CN" sz="2000" dirty="0" smtClean="0">
              <a:solidFill>
                <a:srgbClr val="FF0000"/>
              </a:solidFill>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pPr>
            <a:r>
              <a:rPr lang="zh-CN" altLang="en-US" sz="2000" dirty="0">
                <a:latin typeface="微软雅黑" panose="020B0503020204020204" pitchFamily="34" charset="-122"/>
                <a:ea typeface="微软雅黑" panose="020B0503020204020204" pitchFamily="34" charset="-122"/>
                <a:cs typeface="Times New Roman" pitchFamily="18" charset="0"/>
              </a:rPr>
              <a:t>每一笔交易的输入必然是之前某笔交易未花费的</a:t>
            </a:r>
            <a:r>
              <a:rPr lang="zh-CN" altLang="en-US" sz="2000" dirty="0" smtClean="0">
                <a:latin typeface="微软雅黑" panose="020B0503020204020204" pitchFamily="34" charset="-122"/>
                <a:ea typeface="微软雅黑" panose="020B0503020204020204" pitchFamily="34" charset="-122"/>
                <a:cs typeface="Times New Roman" pitchFamily="18" charset="0"/>
              </a:rPr>
              <a:t>输出。</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p:txBody>
      </p:sp>
      <p:sp>
        <p:nvSpPr>
          <p:cNvPr id="7" name="圆角矩形 6"/>
          <p:cNvSpPr/>
          <p:nvPr/>
        </p:nvSpPr>
        <p:spPr>
          <a:xfrm>
            <a:off x="283772" y="6135718"/>
            <a:ext cx="8578234" cy="552775"/>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500"/>
              </a:spcBef>
              <a:spcAft>
                <a:spcPts val="500"/>
              </a:spcAft>
            </a:pPr>
            <a:r>
              <a:rPr lang="zh-CN" altLang="en-US" sz="2000" dirty="0">
                <a:solidFill>
                  <a:schemeClr val="tx1"/>
                </a:solidFill>
                <a:latin typeface="微软雅黑" panose="020B0503020204020204" pitchFamily="34" charset="-122"/>
                <a:ea typeface="微软雅黑" panose="020B0503020204020204" pitchFamily="34" charset="-122"/>
                <a:cs typeface="Times New Roman" pitchFamily="18" charset="0"/>
              </a:rPr>
              <a:t>每一笔交易的输入必然是之前某笔交易未花费的输出。</a:t>
            </a:r>
          </a:p>
        </p:txBody>
      </p:sp>
    </p:spTree>
    <p:extLst>
      <p:ext uri="{BB962C8B-B14F-4D97-AF65-F5344CB8AC3E}">
        <p14:creationId xmlns:p14="http://schemas.microsoft.com/office/powerpoint/2010/main" val="3776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339102" cy="523220"/>
          </a:xfrm>
          <a:prstGeom prst="rect">
            <a:avLst/>
          </a:prstGeom>
        </p:spPr>
        <p:txBody>
          <a:bodyPr wrap="none">
            <a:spAutoFit/>
          </a:bodyPr>
          <a:lstStyle/>
          <a:p>
            <a:r>
              <a:rPr lang="zh-CN" altLang="en-US" sz="2800" kern="0" dirty="0">
                <a:solidFill>
                  <a:prstClr val="black"/>
                </a:solidFill>
                <a:ea typeface="黑体" pitchFamily="49" charset="-122"/>
              </a:rPr>
              <a:t>比特币区块链</a:t>
            </a:r>
          </a:p>
        </p:txBody>
      </p:sp>
      <p:sp>
        <p:nvSpPr>
          <p:cNvPr id="3" name="内容占位符 2"/>
          <p:cNvSpPr txBox="1">
            <a:spLocks/>
          </p:cNvSpPr>
          <p:nvPr/>
        </p:nvSpPr>
        <p:spPr bwMode="auto">
          <a:xfrm>
            <a:off x="304791" y="1193179"/>
            <a:ext cx="8686810" cy="2824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500"/>
              </a:spcBef>
              <a:spcAft>
                <a:spcPts val="500"/>
              </a:spcAft>
            </a:pPr>
            <a:r>
              <a:rPr lang="zh-CN" altLang="en-US" sz="1800" dirty="0">
                <a:latin typeface="微软雅黑" panose="020B0503020204020204" pitchFamily="34" charset="-122"/>
                <a:ea typeface="微软雅黑" panose="020B0503020204020204" pitchFamily="34" charset="-122"/>
                <a:cs typeface="Times New Roman" pitchFamily="18" charset="0"/>
              </a:rPr>
              <a:t>区块链的数据结构是由包含</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交易信息的区块</a:t>
            </a:r>
            <a:r>
              <a:rPr lang="zh-CN" altLang="en-US" sz="1800" dirty="0" smtClean="0">
                <a:latin typeface="微软雅黑" panose="020B0503020204020204" pitchFamily="34" charset="-122"/>
                <a:ea typeface="微软雅黑" panose="020B0503020204020204" pitchFamily="34" charset="-122"/>
                <a:cs typeface="Times New Roman" pitchFamily="18" charset="0"/>
              </a:rPr>
              <a:t>按时间戳顺序</a:t>
            </a:r>
            <a:r>
              <a:rPr lang="zh-CN" altLang="en-US" sz="1800" dirty="0">
                <a:latin typeface="微软雅黑" panose="020B0503020204020204" pitchFamily="34" charset="-122"/>
                <a:ea typeface="微软雅黑" panose="020B0503020204020204" pitchFamily="34" charset="-122"/>
                <a:cs typeface="Times New Roman" pitchFamily="18" charset="0"/>
              </a:rPr>
              <a:t>有序链接起来的</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比特币核心客户端使用</a:t>
            </a:r>
            <a:r>
              <a:rPr lang="en-US" altLang="zh-CN" sz="1600" dirty="0">
                <a:latin typeface="微软雅黑" panose="020B0503020204020204" pitchFamily="34" charset="-122"/>
                <a:ea typeface="微软雅黑" panose="020B0503020204020204" pitchFamily="34" charset="-122"/>
                <a:cs typeface="Times New Roman" pitchFamily="18" charset="0"/>
              </a:rPr>
              <a:t>Google</a:t>
            </a:r>
            <a:r>
              <a:rPr lang="zh-CN" altLang="en-US" sz="1600" dirty="0">
                <a:latin typeface="微软雅黑" panose="020B0503020204020204" pitchFamily="34" charset="-122"/>
                <a:ea typeface="微软雅黑" panose="020B0503020204020204" pitchFamily="34" charset="-122"/>
                <a:cs typeface="Times New Roman" pitchFamily="18" charset="0"/>
              </a:rPr>
              <a:t>的</a:t>
            </a:r>
            <a:r>
              <a:rPr lang="en-US" altLang="zh-CN" sz="1600" dirty="0" err="1">
                <a:solidFill>
                  <a:srgbClr val="0000FF"/>
                </a:solidFill>
                <a:latin typeface="微软雅黑" panose="020B0503020204020204" pitchFamily="34" charset="-122"/>
                <a:ea typeface="微软雅黑" panose="020B0503020204020204" pitchFamily="34" charset="-122"/>
                <a:cs typeface="Times New Roman" pitchFamily="18" charset="0"/>
              </a:rPr>
              <a:t>LevelDB</a:t>
            </a:r>
            <a:r>
              <a:rPr lang="zh-CN" altLang="en-US" sz="1600" dirty="0">
                <a:solidFill>
                  <a:srgbClr val="0000FF"/>
                </a:solidFill>
                <a:latin typeface="微软雅黑" panose="020B0503020204020204" pitchFamily="34" charset="-122"/>
                <a:ea typeface="微软雅黑" panose="020B0503020204020204" pitchFamily="34" charset="-122"/>
                <a:cs typeface="Times New Roman" pitchFamily="18" charset="0"/>
              </a:rPr>
              <a:t>数据库</a:t>
            </a:r>
            <a:r>
              <a:rPr lang="zh-CN" altLang="en-US" sz="1600" dirty="0">
                <a:latin typeface="微软雅黑" panose="020B0503020204020204" pitchFamily="34" charset="-122"/>
                <a:ea typeface="微软雅黑" panose="020B0503020204020204" pitchFamily="34" charset="-122"/>
                <a:cs typeface="Times New Roman" pitchFamily="18" charset="0"/>
              </a:rPr>
              <a:t>存储区块链</a:t>
            </a:r>
            <a:r>
              <a:rPr lang="zh-CN" altLang="en-US" sz="1600" dirty="0" smtClean="0">
                <a:latin typeface="微软雅黑" panose="020B0503020204020204" pitchFamily="34" charset="-122"/>
                <a:ea typeface="微软雅黑" panose="020B0503020204020204" pitchFamily="34" charset="-122"/>
                <a:cs typeface="Times New Roman" pitchFamily="18" charset="0"/>
              </a:rPr>
              <a:t>元数据。</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pPr>
            <a:r>
              <a:rPr lang="zh-CN" altLang="en-US" sz="1800" dirty="0" smtClean="0">
                <a:latin typeface="微软雅黑" panose="020B0503020204020204" pitchFamily="34" charset="-122"/>
                <a:ea typeface="微软雅黑" panose="020B0503020204020204" pitchFamily="34" charset="-122"/>
                <a:cs typeface="Times New Roman" pitchFamily="18" charset="0"/>
              </a:rPr>
              <a:t>对</a:t>
            </a:r>
            <a:r>
              <a:rPr lang="zh-CN" altLang="en-US" sz="1800" dirty="0">
                <a:latin typeface="微软雅黑" panose="020B0503020204020204" pitchFamily="34" charset="-122"/>
                <a:ea typeface="微软雅黑" panose="020B0503020204020204" pitchFamily="34" charset="-122"/>
                <a:cs typeface="Times New Roman" pitchFamily="18" charset="0"/>
              </a:rPr>
              <a:t>每个区块头进行</a:t>
            </a:r>
            <a:r>
              <a:rPr lang="en-US" altLang="zh-CN" sz="1800" dirty="0">
                <a:solidFill>
                  <a:srgbClr val="FF0000"/>
                </a:solidFill>
                <a:latin typeface="微软雅黑" panose="020B0503020204020204" pitchFamily="34" charset="-122"/>
                <a:ea typeface="微软雅黑" panose="020B0503020204020204" pitchFamily="34" charset="-122"/>
                <a:cs typeface="Times New Roman" pitchFamily="18" charset="0"/>
              </a:rPr>
              <a:t>SHA256</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加密哈希</a:t>
            </a:r>
            <a:r>
              <a:rPr lang="zh-CN" altLang="en-US" sz="1800" dirty="0">
                <a:latin typeface="微软雅黑" panose="020B0503020204020204" pitchFamily="34" charset="-122"/>
                <a:ea typeface="微软雅黑" panose="020B0503020204020204" pitchFamily="34" charset="-122"/>
                <a:cs typeface="Times New Roman" pitchFamily="18" charset="0"/>
              </a:rPr>
              <a:t>，可生成一个</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哈希值</a:t>
            </a:r>
            <a:r>
              <a:rPr lang="zh-CN" altLang="en-US" sz="1800" dirty="0">
                <a:latin typeface="微软雅黑" panose="020B0503020204020204" pitchFamily="34" charset="-122"/>
                <a:ea typeface="微软雅黑" panose="020B0503020204020204" pitchFamily="34" charset="-122"/>
                <a:cs typeface="Times New Roman" pitchFamily="18" charset="0"/>
              </a:rPr>
              <a:t>。</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识别</a:t>
            </a:r>
            <a:r>
              <a:rPr lang="zh-CN" altLang="en-US" sz="1600" dirty="0">
                <a:latin typeface="微软雅黑" panose="020B0503020204020204" pitchFamily="34" charset="-122"/>
                <a:ea typeface="微软雅黑" panose="020B0503020204020204" pitchFamily="34" charset="-122"/>
                <a:cs typeface="Times New Roman" pitchFamily="18" charset="0"/>
              </a:rPr>
              <a:t>出区块链中的对应</a:t>
            </a:r>
            <a:r>
              <a:rPr lang="zh-CN" altLang="en-US" sz="1600" dirty="0" smtClean="0">
                <a:latin typeface="微软雅黑" panose="020B0503020204020204" pitchFamily="34" charset="-122"/>
                <a:ea typeface="微软雅黑" panose="020B0503020204020204" pitchFamily="34" charset="-122"/>
                <a:cs typeface="Times New Roman" pitchFamily="18" charset="0"/>
              </a:rPr>
              <a:t>区块。</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每个</a:t>
            </a:r>
            <a:r>
              <a:rPr lang="zh-CN" altLang="en-US" sz="1600" dirty="0">
                <a:latin typeface="微软雅黑" panose="020B0503020204020204" pitchFamily="34" charset="-122"/>
                <a:ea typeface="微软雅黑" panose="020B0503020204020204" pitchFamily="34" charset="-122"/>
                <a:cs typeface="Times New Roman" pitchFamily="18" charset="0"/>
              </a:rPr>
              <a:t>区块都可以通过其区块头的“父区块哈希值”字段引用前一区块（父区块</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500"/>
              </a:spcBef>
              <a:spcAft>
                <a:spcPts val="5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瀑布效应</a:t>
            </a:r>
            <a:endParaRPr lang="en-US" altLang="zh-CN" sz="1600" dirty="0">
              <a:latin typeface="微软雅黑" panose="020B0503020204020204" pitchFamily="34" charset="-122"/>
              <a:ea typeface="微软雅黑" panose="020B0503020204020204" pitchFamily="34" charset="-122"/>
              <a:cs typeface="Times New Roman"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97172788"/>
              </p:ext>
            </p:extLst>
          </p:nvPr>
        </p:nvGraphicFramePr>
        <p:xfrm>
          <a:off x="2209446" y="3844464"/>
          <a:ext cx="4810479" cy="2811188"/>
        </p:xfrm>
        <a:graphic>
          <a:graphicData uri="http://schemas.openxmlformats.org/presentationml/2006/ole">
            <mc:AlternateContent xmlns:mc="http://schemas.openxmlformats.org/markup-compatibility/2006">
              <mc:Choice xmlns:v="urn:schemas-microsoft-com:vml" Requires="v">
                <p:oleObj spid="_x0000_s22847" name="Visio" r:id="rId4" imgW="6163865" imgH="3598873" progId="Visio.Drawing.11">
                  <p:embed/>
                </p:oleObj>
              </mc:Choice>
              <mc:Fallback>
                <p:oleObj name="Visio" r:id="rId4" imgW="6163865" imgH="359887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446" y="3844464"/>
                        <a:ext cx="4810479" cy="2811188"/>
                      </a:xfrm>
                      <a:prstGeom prst="rect">
                        <a:avLst/>
                      </a:prstGeom>
                      <a:noFill/>
                    </p:spPr>
                  </p:pic>
                </p:oleObj>
              </mc:Fallback>
            </mc:AlternateContent>
          </a:graphicData>
        </a:graphic>
      </p:graphicFrame>
    </p:spTree>
    <p:extLst>
      <p:ext uri="{BB962C8B-B14F-4D97-AF65-F5344CB8AC3E}">
        <p14:creationId xmlns:p14="http://schemas.microsoft.com/office/powerpoint/2010/main" val="14705173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币区块</a:t>
            </a:r>
            <a:r>
              <a:rPr lang="zh-CN" altLang="en-US" sz="2800" kern="0" dirty="0">
                <a:solidFill>
                  <a:prstClr val="black"/>
                </a:solidFill>
                <a:ea typeface="黑体" pitchFamily="49" charset="-122"/>
              </a:rPr>
              <a:t>结构</a:t>
            </a:r>
          </a:p>
        </p:txBody>
      </p:sp>
      <p:sp>
        <p:nvSpPr>
          <p:cNvPr id="3" name="内容占位符 2"/>
          <p:cNvSpPr txBox="1">
            <a:spLocks/>
          </p:cNvSpPr>
          <p:nvPr/>
        </p:nvSpPr>
        <p:spPr bwMode="auto">
          <a:xfrm>
            <a:off x="304790" y="1193178"/>
            <a:ext cx="8724159" cy="175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区块</a:t>
            </a:r>
            <a:r>
              <a:rPr lang="zh-CN" altLang="en-US" sz="2000" dirty="0" smtClean="0">
                <a:latin typeface="微软雅黑" panose="020B0503020204020204" pitchFamily="34" charset="-122"/>
                <a:ea typeface="微软雅黑" panose="020B0503020204020204" pitchFamily="34" charset="-122"/>
                <a:cs typeface="Times New Roman" pitchFamily="18" charset="0"/>
              </a:rPr>
              <a:t>是被</a:t>
            </a:r>
            <a:r>
              <a:rPr lang="zh-CN" altLang="en-US" sz="2000" dirty="0">
                <a:latin typeface="微软雅黑" panose="020B0503020204020204" pitchFamily="34" charset="-122"/>
                <a:ea typeface="微软雅黑" panose="020B0503020204020204" pitchFamily="34" charset="-122"/>
                <a:cs typeface="Times New Roman" pitchFamily="18" charset="0"/>
              </a:rPr>
              <a:t>包含在公开账簿（区块链）里的</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聚合了交易信息</a:t>
            </a:r>
            <a:r>
              <a:rPr lang="zh-CN" altLang="en-US" sz="2000" dirty="0">
                <a:latin typeface="微软雅黑" panose="020B0503020204020204" pitchFamily="34" charset="-122"/>
                <a:ea typeface="微软雅黑" panose="020B0503020204020204" pitchFamily="34" charset="-122"/>
                <a:cs typeface="Times New Roman" pitchFamily="18" charset="0"/>
              </a:rPr>
              <a:t>的容器</a:t>
            </a:r>
            <a:r>
              <a:rPr lang="zh-CN" altLang="en-US" sz="2000" dirty="0" smtClean="0">
                <a:latin typeface="微软雅黑" panose="020B0503020204020204" pitchFamily="34" charset="-122"/>
                <a:ea typeface="微软雅黑" panose="020B0503020204020204" pitchFamily="34" charset="-122"/>
                <a:cs typeface="Times New Roman" pitchFamily="18" charset="0"/>
              </a:rPr>
              <a:t>数据结构。</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区块头：元数据，</a:t>
            </a:r>
            <a:r>
              <a:rPr lang="en-US" altLang="zh-CN" sz="1800" dirty="0" smtClean="0">
                <a:latin typeface="微软雅黑" panose="020B0503020204020204" pitchFamily="34" charset="-122"/>
                <a:ea typeface="微软雅黑" panose="020B0503020204020204" pitchFamily="34" charset="-122"/>
                <a:cs typeface="Times New Roman" pitchFamily="18" charset="0"/>
              </a:rPr>
              <a:t>80</a:t>
            </a:r>
            <a:r>
              <a:rPr lang="zh-CN" altLang="en-US" sz="1800" dirty="0" smtClean="0">
                <a:latin typeface="微软雅黑" panose="020B0503020204020204" pitchFamily="34" charset="-122"/>
                <a:ea typeface="微软雅黑" panose="020B0503020204020204" pitchFamily="34" charset="-122"/>
                <a:cs typeface="Times New Roman" pitchFamily="18" charset="0"/>
              </a:rPr>
              <a:t>字节。</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区块体：交易</a:t>
            </a:r>
            <a:r>
              <a:rPr lang="zh-CN" altLang="en-US" sz="1800" dirty="0">
                <a:latin typeface="微软雅黑" panose="020B0503020204020204" pitchFamily="34" charset="-122"/>
                <a:ea typeface="微软雅黑" panose="020B0503020204020204" pitchFamily="34" charset="-122"/>
                <a:cs typeface="Times New Roman" pitchFamily="18" charset="0"/>
              </a:rPr>
              <a:t>列表，平均每个交易至少是</a:t>
            </a:r>
            <a:r>
              <a:rPr lang="en-US" altLang="zh-CN" sz="1800" dirty="0">
                <a:latin typeface="微软雅黑" panose="020B0503020204020204" pitchFamily="34" charset="-122"/>
                <a:ea typeface="微软雅黑" panose="020B0503020204020204" pitchFamily="34" charset="-122"/>
                <a:cs typeface="Times New Roman" pitchFamily="18" charset="0"/>
              </a:rPr>
              <a:t>250</a:t>
            </a:r>
            <a:r>
              <a:rPr lang="zh-CN" altLang="en-US" sz="1800" dirty="0" smtClean="0">
                <a:latin typeface="微软雅黑" panose="020B0503020204020204" pitchFamily="34" charset="-122"/>
                <a:ea typeface="微软雅黑" panose="020B0503020204020204" pitchFamily="34" charset="-122"/>
                <a:cs typeface="Times New Roman" pitchFamily="18" charset="0"/>
              </a:rPr>
              <a:t>字节。</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2011025753"/>
              </p:ext>
            </p:extLst>
          </p:nvPr>
        </p:nvGraphicFramePr>
        <p:xfrm>
          <a:off x="890206" y="3533776"/>
          <a:ext cx="7553325" cy="2360860"/>
        </p:xfrm>
        <a:graphic>
          <a:graphicData uri="http://schemas.openxmlformats.org/drawingml/2006/table">
            <a:tbl>
              <a:tblPr firstRow="1" firstCol="1" bandRow="1">
                <a:tableStyleId>{5940675A-B579-460E-94D1-54222C63F5DA}</a:tableStyleId>
              </a:tblPr>
              <a:tblGrid>
                <a:gridCol w="1453233"/>
                <a:gridCol w="1454259"/>
                <a:gridCol w="4645833"/>
              </a:tblGrid>
              <a:tr h="472172">
                <a:tc>
                  <a:txBody>
                    <a:bodyPr/>
                    <a:lstStyle/>
                    <a:p>
                      <a:pPr algn="ctr">
                        <a:lnSpc>
                          <a:spcPct val="150000"/>
                        </a:lnSpc>
                        <a:spcBef>
                          <a:spcPts val="600"/>
                        </a:spcBef>
                        <a:spcAft>
                          <a:spcPts val="600"/>
                        </a:spcAft>
                      </a:pPr>
                      <a:r>
                        <a:rPr lang="zh-CN" sz="1800" kern="100" dirty="0">
                          <a:effectLst/>
                          <a:latin typeface="微软雅黑" panose="020B0503020204020204" pitchFamily="34" charset="-122"/>
                          <a:ea typeface="微软雅黑" panose="020B0503020204020204" pitchFamily="34" charset="-122"/>
                        </a:rPr>
                        <a:t>字段</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FFFF66"/>
                    </a:solidFill>
                  </a:tcPr>
                </a:tc>
                <a:tc>
                  <a:txBody>
                    <a:bodyPr/>
                    <a:lstStyle/>
                    <a:p>
                      <a:pPr algn="ctr">
                        <a:lnSpc>
                          <a:spcPct val="150000"/>
                        </a:lnSpc>
                        <a:spcBef>
                          <a:spcPts val="600"/>
                        </a:spcBef>
                        <a:spcAft>
                          <a:spcPts val="600"/>
                        </a:spcAft>
                      </a:pPr>
                      <a:r>
                        <a:rPr lang="zh-CN" sz="1800" kern="100" dirty="0">
                          <a:effectLst/>
                          <a:latin typeface="微软雅黑" panose="020B0503020204020204" pitchFamily="34" charset="-122"/>
                          <a:ea typeface="微软雅黑" panose="020B0503020204020204" pitchFamily="34" charset="-122"/>
                        </a:rPr>
                        <a:t>大小</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FFFF66"/>
                    </a:solidFill>
                  </a:tcPr>
                </a:tc>
                <a:tc>
                  <a:txBody>
                    <a:bodyPr/>
                    <a:lstStyle/>
                    <a:p>
                      <a:pPr algn="ctr">
                        <a:lnSpc>
                          <a:spcPct val="150000"/>
                        </a:lnSpc>
                        <a:spcBef>
                          <a:spcPts val="600"/>
                        </a:spcBef>
                        <a:spcAft>
                          <a:spcPts val="600"/>
                        </a:spcAft>
                      </a:pPr>
                      <a:r>
                        <a:rPr lang="zh-CN" sz="1800" kern="100" dirty="0">
                          <a:effectLst/>
                          <a:latin typeface="微软雅黑" panose="020B0503020204020204" pitchFamily="34" charset="-122"/>
                          <a:ea typeface="微软雅黑" panose="020B0503020204020204" pitchFamily="34" charset="-122"/>
                        </a:rPr>
                        <a:t>描述</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FFFF66"/>
                    </a:solidFill>
                  </a:tcPr>
                </a:tc>
              </a:tr>
              <a:tr h="472172">
                <a:tc>
                  <a:txBody>
                    <a:bodyPr/>
                    <a:lstStyle/>
                    <a:p>
                      <a:pPr algn="l">
                        <a:lnSpc>
                          <a:spcPct val="150000"/>
                        </a:lnSpc>
                        <a:spcBef>
                          <a:spcPts val="600"/>
                        </a:spcBef>
                        <a:spcAft>
                          <a:spcPts val="600"/>
                        </a:spcAft>
                      </a:pPr>
                      <a:r>
                        <a:rPr lang="zh-CN" sz="1800" kern="100">
                          <a:effectLst/>
                          <a:latin typeface="微软雅黑" panose="020B0503020204020204" pitchFamily="34" charset="-122"/>
                          <a:ea typeface="微软雅黑" panose="020B0503020204020204" pitchFamily="34" charset="-122"/>
                        </a:rPr>
                        <a:t>区块大小</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lnSpc>
                          <a:spcPct val="150000"/>
                        </a:lnSpc>
                        <a:spcBef>
                          <a:spcPts val="600"/>
                        </a:spcBef>
                        <a:spcAft>
                          <a:spcPts val="600"/>
                        </a:spcAft>
                      </a:pPr>
                      <a:r>
                        <a:rPr lang="en-US" sz="1800" kern="100">
                          <a:effectLst/>
                          <a:latin typeface="微软雅黑" panose="020B0503020204020204" pitchFamily="34" charset="-122"/>
                          <a:ea typeface="微软雅黑" panose="020B0503020204020204" pitchFamily="34" charset="-122"/>
                        </a:rPr>
                        <a:t>4</a:t>
                      </a:r>
                      <a:r>
                        <a:rPr lang="zh-CN" sz="1800" kern="100">
                          <a:effectLst/>
                          <a:latin typeface="微软雅黑" panose="020B0503020204020204" pitchFamily="34" charset="-122"/>
                          <a:ea typeface="微软雅黑" panose="020B0503020204020204" pitchFamily="34" charset="-122"/>
                        </a:rPr>
                        <a:t>字节</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lnSpc>
                          <a:spcPct val="150000"/>
                        </a:lnSpc>
                        <a:spcBef>
                          <a:spcPts val="600"/>
                        </a:spcBef>
                        <a:spcAft>
                          <a:spcPts val="600"/>
                        </a:spcAft>
                      </a:pPr>
                      <a:r>
                        <a:rPr lang="zh-CN" sz="1800" kern="100">
                          <a:effectLst/>
                          <a:latin typeface="微软雅黑" panose="020B0503020204020204" pitchFamily="34" charset="-122"/>
                          <a:ea typeface="微软雅黑" panose="020B0503020204020204" pitchFamily="34" charset="-122"/>
                        </a:rPr>
                        <a:t>该字段之后的区块的字节长度</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72172">
                <a:tc>
                  <a:txBody>
                    <a:bodyPr/>
                    <a:lstStyle/>
                    <a:p>
                      <a:pPr algn="l">
                        <a:lnSpc>
                          <a:spcPct val="150000"/>
                        </a:lnSpc>
                        <a:spcBef>
                          <a:spcPts val="600"/>
                        </a:spcBef>
                        <a:spcAft>
                          <a:spcPts val="600"/>
                        </a:spcAft>
                      </a:pPr>
                      <a:r>
                        <a:rPr lang="zh-CN" sz="1800" kern="100">
                          <a:effectLst/>
                          <a:latin typeface="微软雅黑" panose="020B0503020204020204" pitchFamily="34" charset="-122"/>
                          <a:ea typeface="微软雅黑" panose="020B0503020204020204" pitchFamily="34" charset="-122"/>
                        </a:rPr>
                        <a:t>区块头</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lnSpc>
                          <a:spcPct val="150000"/>
                        </a:lnSpc>
                        <a:spcBef>
                          <a:spcPts val="600"/>
                        </a:spcBef>
                        <a:spcAft>
                          <a:spcPts val="600"/>
                        </a:spcAft>
                      </a:pPr>
                      <a:r>
                        <a:rPr lang="en-US" sz="1800" kern="100">
                          <a:effectLst/>
                          <a:latin typeface="微软雅黑" panose="020B0503020204020204" pitchFamily="34" charset="-122"/>
                          <a:ea typeface="微软雅黑" panose="020B0503020204020204" pitchFamily="34" charset="-122"/>
                        </a:rPr>
                        <a:t>80</a:t>
                      </a:r>
                      <a:r>
                        <a:rPr lang="zh-CN" sz="1800" kern="100">
                          <a:effectLst/>
                          <a:latin typeface="微软雅黑" panose="020B0503020204020204" pitchFamily="34" charset="-122"/>
                          <a:ea typeface="微软雅黑" panose="020B0503020204020204" pitchFamily="34" charset="-122"/>
                        </a:rPr>
                        <a:t>字节</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lnSpc>
                          <a:spcPct val="150000"/>
                        </a:lnSpc>
                        <a:spcBef>
                          <a:spcPts val="600"/>
                        </a:spcBef>
                        <a:spcAft>
                          <a:spcPts val="600"/>
                        </a:spcAft>
                      </a:pPr>
                      <a:r>
                        <a:rPr lang="zh-CN" sz="1800" kern="100" dirty="0">
                          <a:effectLst/>
                          <a:latin typeface="微软雅黑" panose="020B0503020204020204" pitchFamily="34" charset="-122"/>
                          <a:ea typeface="微软雅黑" panose="020B0503020204020204" pitchFamily="34" charset="-122"/>
                        </a:rPr>
                        <a:t>区块头信息</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72172">
                <a:tc>
                  <a:txBody>
                    <a:bodyPr/>
                    <a:lstStyle/>
                    <a:p>
                      <a:pPr algn="l">
                        <a:lnSpc>
                          <a:spcPct val="150000"/>
                        </a:lnSpc>
                        <a:spcBef>
                          <a:spcPts val="600"/>
                        </a:spcBef>
                        <a:spcAft>
                          <a:spcPts val="600"/>
                        </a:spcAft>
                      </a:pPr>
                      <a:r>
                        <a:rPr lang="zh-CN" sz="1800" kern="100">
                          <a:effectLst/>
                          <a:latin typeface="微软雅黑" panose="020B0503020204020204" pitchFamily="34" charset="-122"/>
                          <a:ea typeface="微软雅黑" panose="020B0503020204020204" pitchFamily="34" charset="-122"/>
                        </a:rPr>
                        <a:t>交易数量</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lnSpc>
                          <a:spcPct val="150000"/>
                        </a:lnSpc>
                        <a:spcBef>
                          <a:spcPts val="600"/>
                        </a:spcBef>
                        <a:spcAft>
                          <a:spcPts val="600"/>
                        </a:spcAft>
                      </a:pPr>
                      <a:r>
                        <a:rPr lang="en-US" sz="1800" kern="100">
                          <a:effectLst/>
                          <a:latin typeface="微软雅黑" panose="020B0503020204020204" pitchFamily="34" charset="-122"/>
                          <a:ea typeface="微软雅黑" panose="020B0503020204020204" pitchFamily="34" charset="-122"/>
                        </a:rPr>
                        <a:t>1-9</a:t>
                      </a:r>
                      <a:r>
                        <a:rPr lang="zh-CN" sz="1800" kern="100">
                          <a:effectLst/>
                          <a:latin typeface="微软雅黑" panose="020B0503020204020204" pitchFamily="34" charset="-122"/>
                          <a:ea typeface="微软雅黑" panose="020B0503020204020204" pitchFamily="34" charset="-122"/>
                        </a:rPr>
                        <a:t>字节</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lnSpc>
                          <a:spcPct val="150000"/>
                        </a:lnSpc>
                        <a:spcBef>
                          <a:spcPts val="600"/>
                        </a:spcBef>
                        <a:spcAft>
                          <a:spcPts val="600"/>
                        </a:spcAft>
                      </a:pPr>
                      <a:r>
                        <a:rPr lang="zh-CN" sz="1800" kern="100">
                          <a:effectLst/>
                          <a:latin typeface="微软雅黑" panose="020B0503020204020204" pitchFamily="34" charset="-122"/>
                          <a:ea typeface="微软雅黑" panose="020B0503020204020204" pitchFamily="34" charset="-122"/>
                        </a:rPr>
                        <a:t>本区块中记录的交易的数量</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r h="472172">
                <a:tc>
                  <a:txBody>
                    <a:bodyPr/>
                    <a:lstStyle/>
                    <a:p>
                      <a:pPr algn="l">
                        <a:lnSpc>
                          <a:spcPct val="150000"/>
                        </a:lnSpc>
                        <a:spcBef>
                          <a:spcPts val="600"/>
                        </a:spcBef>
                        <a:spcAft>
                          <a:spcPts val="600"/>
                        </a:spcAft>
                      </a:pPr>
                      <a:r>
                        <a:rPr lang="zh-CN" sz="1800" kern="100" dirty="0">
                          <a:effectLst/>
                          <a:latin typeface="微软雅黑" panose="020B0503020204020204" pitchFamily="34" charset="-122"/>
                          <a:ea typeface="微软雅黑" panose="020B0503020204020204" pitchFamily="34" charset="-122"/>
                        </a:rPr>
                        <a:t>交易</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lnSpc>
                          <a:spcPct val="150000"/>
                        </a:lnSpc>
                        <a:spcBef>
                          <a:spcPts val="600"/>
                        </a:spcBef>
                        <a:spcAft>
                          <a:spcPts val="600"/>
                        </a:spcAft>
                      </a:pPr>
                      <a:r>
                        <a:rPr lang="zh-CN" sz="1800" kern="100">
                          <a:effectLst/>
                          <a:latin typeface="微软雅黑" panose="020B0503020204020204" pitchFamily="34" charset="-122"/>
                          <a:ea typeface="微软雅黑" panose="020B0503020204020204" pitchFamily="34" charset="-122"/>
                        </a:rPr>
                        <a:t>变长</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l">
                        <a:lnSpc>
                          <a:spcPct val="150000"/>
                        </a:lnSpc>
                        <a:spcBef>
                          <a:spcPts val="600"/>
                        </a:spcBef>
                        <a:spcAft>
                          <a:spcPts val="600"/>
                        </a:spcAft>
                      </a:pPr>
                      <a:r>
                        <a:rPr lang="zh-CN" sz="1800" kern="100" dirty="0">
                          <a:effectLst/>
                          <a:latin typeface="微软雅黑" panose="020B0503020204020204" pitchFamily="34" charset="-122"/>
                          <a:ea typeface="微软雅黑" panose="020B0503020204020204" pitchFamily="34" charset="-122"/>
                        </a:rPr>
                        <a:t>本区块中记录的交易信息</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2372025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8btc.com/data/attachment/forum/201605/07/111138ocvpascm103rnv0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551" y="2074039"/>
            <a:ext cx="5492750" cy="321817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币区块</a:t>
            </a:r>
            <a:r>
              <a:rPr lang="zh-CN" altLang="en-US" sz="2800" kern="0" dirty="0">
                <a:solidFill>
                  <a:prstClr val="black"/>
                </a:solidFill>
                <a:ea typeface="黑体" pitchFamily="49" charset="-122"/>
              </a:rPr>
              <a:t>结构</a:t>
            </a:r>
          </a:p>
        </p:txBody>
      </p:sp>
    </p:spTree>
    <p:extLst>
      <p:ext uri="{BB962C8B-B14F-4D97-AF65-F5344CB8AC3E}">
        <p14:creationId xmlns:p14="http://schemas.microsoft.com/office/powerpoint/2010/main" val="1917069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057247"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币区块头结构</a:t>
            </a:r>
            <a:endParaRPr lang="zh-CN" altLang="en-US" sz="2800" kern="0" dirty="0">
              <a:solidFill>
                <a:prstClr val="black"/>
              </a:solidFill>
              <a:ea typeface="黑体" pitchFamily="49" charset="-122"/>
            </a:endParaRPr>
          </a:p>
        </p:txBody>
      </p:sp>
      <p:sp>
        <p:nvSpPr>
          <p:cNvPr id="4" name="内容占位符 2"/>
          <p:cNvSpPr txBox="1">
            <a:spLocks/>
          </p:cNvSpPr>
          <p:nvPr/>
        </p:nvSpPr>
        <p:spPr bwMode="auto">
          <a:xfrm>
            <a:off x="304790" y="1193178"/>
            <a:ext cx="8724159" cy="225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2000" dirty="0">
                <a:latin typeface="微软雅黑" panose="020B0503020204020204" pitchFamily="34" charset="-122"/>
                <a:ea typeface="微软雅黑" panose="020B0503020204020204" pitchFamily="34" charset="-122"/>
                <a:cs typeface="Times New Roman" pitchFamily="18" charset="0"/>
              </a:rPr>
              <a:t>区块头由</a:t>
            </a:r>
            <a:r>
              <a:rPr lang="zh-CN" altLang="en-US" sz="2000" dirty="0">
                <a:solidFill>
                  <a:srgbClr val="FF0000"/>
                </a:solidFill>
                <a:latin typeface="微软雅黑" panose="020B0503020204020204" pitchFamily="34" charset="-122"/>
                <a:ea typeface="微软雅黑" panose="020B0503020204020204" pitchFamily="34" charset="-122"/>
                <a:cs typeface="Times New Roman" pitchFamily="18" charset="0"/>
              </a:rPr>
              <a:t>三组区块元数据</a:t>
            </a:r>
            <a:r>
              <a:rPr lang="zh-CN" altLang="en-US" sz="2000" dirty="0">
                <a:latin typeface="微软雅黑" panose="020B0503020204020204" pitchFamily="34" charset="-122"/>
                <a:ea typeface="微软雅黑" panose="020B0503020204020204" pitchFamily="34" charset="-122"/>
                <a:cs typeface="Times New Roman" pitchFamily="18" charset="0"/>
              </a:rPr>
              <a:t>组成。</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前一个区块的散列</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值：</a:t>
            </a:r>
            <a:r>
              <a:rPr lang="zh-CN" altLang="en-US" sz="1800" dirty="0" smtClean="0">
                <a:latin typeface="微软雅黑" panose="020B0503020204020204" pitchFamily="34" charset="-122"/>
                <a:ea typeface="微软雅黑" panose="020B0503020204020204" pitchFamily="34" charset="-122"/>
                <a:cs typeface="Times New Roman" pitchFamily="18" charset="0"/>
              </a:rPr>
              <a:t>将</a:t>
            </a:r>
            <a:r>
              <a:rPr lang="zh-CN" altLang="en-US" sz="1800" dirty="0">
                <a:latin typeface="微软雅黑" panose="020B0503020204020204" pitchFamily="34" charset="-122"/>
                <a:ea typeface="微软雅黑" panose="020B0503020204020204" pitchFamily="34" charset="-122"/>
                <a:cs typeface="Times New Roman" pitchFamily="18" charset="0"/>
              </a:rPr>
              <a:t>当前区块与其父区块链接</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solidFill>
                  <a:srgbClr val="0000FF"/>
                </a:solidFill>
                <a:latin typeface="微软雅黑" panose="020B0503020204020204" pitchFamily="34" charset="-122"/>
                <a:ea typeface="微软雅黑" panose="020B0503020204020204" pitchFamily="34" charset="-122"/>
                <a:cs typeface="Times New Roman" pitchFamily="18" charset="0"/>
              </a:rPr>
              <a:t>用于挖矿</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过程信息</a:t>
            </a:r>
            <a:r>
              <a:rPr lang="zh-CN" altLang="en-US" sz="1800" dirty="0" smtClean="0">
                <a:latin typeface="微软雅黑" panose="020B0503020204020204" pitchFamily="34" charset="-122"/>
                <a:ea typeface="微软雅黑" panose="020B0503020204020204" pitchFamily="34" charset="-122"/>
                <a:cs typeface="Times New Roman" pitchFamily="18" charset="0"/>
              </a:rPr>
              <a:t>：当前</a:t>
            </a:r>
            <a:r>
              <a:rPr lang="zh-CN" altLang="en-US" sz="1800" dirty="0">
                <a:latin typeface="微软雅黑" panose="020B0503020204020204" pitchFamily="34" charset="-122"/>
                <a:ea typeface="微软雅黑" panose="020B0503020204020204" pitchFamily="34" charset="-122"/>
                <a:cs typeface="Times New Roman" pitchFamily="18" charset="0"/>
              </a:rPr>
              <a:t>区块</a:t>
            </a:r>
            <a:r>
              <a:rPr lang="en-US" altLang="zh-CN" sz="1800" dirty="0" err="1">
                <a:latin typeface="微软雅黑" panose="020B0503020204020204" pitchFamily="34" charset="-122"/>
                <a:ea typeface="微软雅黑" panose="020B0503020204020204" pitchFamily="34" charset="-122"/>
                <a:cs typeface="Times New Roman" pitchFamily="18" charset="0"/>
              </a:rPr>
              <a:t>PoW</a:t>
            </a:r>
            <a:r>
              <a:rPr lang="zh-CN" altLang="en-US" sz="1800" dirty="0">
                <a:latin typeface="微软雅黑" panose="020B0503020204020204" pitchFamily="34" charset="-122"/>
                <a:ea typeface="微软雅黑" panose="020B0503020204020204" pitchFamily="34" charset="-122"/>
                <a:cs typeface="Times New Roman" pitchFamily="18" charset="0"/>
              </a:rPr>
              <a:t>共识过程的解随机数、时间戳、难度</a:t>
            </a:r>
            <a:r>
              <a:rPr lang="zh-CN" altLang="en-US" sz="1800" dirty="0" smtClean="0">
                <a:latin typeface="微软雅黑" panose="020B0503020204020204" pitchFamily="34" charset="-122"/>
                <a:ea typeface="微软雅黑" panose="020B0503020204020204" pitchFamily="34" charset="-122"/>
                <a:cs typeface="Times New Roman" pitchFamily="18" charset="0"/>
              </a:rPr>
              <a:t>目标。</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en-US" altLang="zh-CN" sz="1800" dirty="0" err="1">
                <a:solidFill>
                  <a:srgbClr val="0000FF"/>
                </a:solidFill>
                <a:latin typeface="微软雅黑" panose="020B0503020204020204" pitchFamily="34" charset="-122"/>
                <a:ea typeface="微软雅黑" panose="020B0503020204020204" pitchFamily="34" charset="-122"/>
                <a:cs typeface="Times New Roman" pitchFamily="18" charset="0"/>
              </a:rPr>
              <a:t>Merkle</a:t>
            </a:r>
            <a:r>
              <a:rPr lang="zh-CN" altLang="en-US" sz="1800" dirty="0" smtClean="0">
                <a:solidFill>
                  <a:srgbClr val="0000FF"/>
                </a:solidFill>
                <a:latin typeface="微软雅黑" panose="020B0503020204020204" pitchFamily="34" charset="-122"/>
                <a:ea typeface="微软雅黑" panose="020B0503020204020204" pitchFamily="34" charset="-122"/>
                <a:cs typeface="Times New Roman" pitchFamily="18" charset="0"/>
              </a:rPr>
              <a:t>根</a:t>
            </a:r>
            <a:r>
              <a:rPr lang="zh-CN" altLang="en-US" sz="1800" dirty="0" smtClean="0">
                <a:latin typeface="微软雅黑" panose="020B0503020204020204" pitchFamily="34" charset="-122"/>
                <a:ea typeface="微软雅黑" panose="020B0503020204020204" pitchFamily="34" charset="-122"/>
                <a:cs typeface="Times New Roman" pitchFamily="18" charset="0"/>
              </a:rPr>
              <a:t>：用来</a:t>
            </a:r>
            <a:r>
              <a:rPr lang="zh-CN" altLang="en-US" sz="1800" dirty="0">
                <a:latin typeface="微软雅黑" panose="020B0503020204020204" pitchFamily="34" charset="-122"/>
                <a:ea typeface="微软雅黑" panose="020B0503020204020204" pitchFamily="34" charset="-122"/>
                <a:cs typeface="Times New Roman" pitchFamily="18" charset="0"/>
              </a:rPr>
              <a:t>高效的实现区块中记录的所有交易信息的可验证的数据结构</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70693858"/>
              </p:ext>
            </p:extLst>
          </p:nvPr>
        </p:nvGraphicFramePr>
        <p:xfrm>
          <a:off x="795313" y="3812786"/>
          <a:ext cx="7424762" cy="2323667"/>
        </p:xfrm>
        <a:graphic>
          <a:graphicData uri="http://schemas.openxmlformats.org/drawingml/2006/table">
            <a:tbl>
              <a:tblPr firstRow="1" firstCol="1" bandRow="1"/>
              <a:tblGrid>
                <a:gridCol w="1571650"/>
                <a:gridCol w="1286354"/>
                <a:gridCol w="4566758"/>
              </a:tblGrid>
              <a:tr h="0">
                <a:tc>
                  <a:txBody>
                    <a:bodyPr/>
                    <a:lstStyle/>
                    <a:p>
                      <a:pPr algn="ctr">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字段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66"/>
                    </a:solidFill>
                  </a:tcPr>
                </a:tc>
                <a:tc>
                  <a:txBody>
                    <a:bodyPr/>
                    <a:lstStyle/>
                    <a:p>
                      <a:pPr algn="ctr">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大小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66"/>
                    </a:solidFill>
                  </a:tcPr>
                </a:tc>
                <a:tc>
                  <a:txBody>
                    <a:bodyPr/>
                    <a:lstStyle/>
                    <a:p>
                      <a:pPr algn="ctr">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66"/>
                    </a:solidFill>
                  </a:tcPr>
                </a:tc>
              </a:tr>
              <a:tr h="0">
                <a:tc>
                  <a:txBody>
                    <a:bodyPr/>
                    <a:lstStyle/>
                    <a:p>
                      <a:pPr algn="ctr">
                        <a:lnSpc>
                          <a:spcPct val="150000"/>
                        </a:lnSpc>
                        <a:spcBef>
                          <a:spcPts val="600"/>
                        </a:spcBef>
                        <a:spcAft>
                          <a:spcPts val="60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版本</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4</a:t>
                      </a: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字节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600"/>
                        </a:spcBef>
                        <a:spcAft>
                          <a:spcPts val="60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版本号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父区块散列值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32</a:t>
                      </a: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字节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父区块（上一区块）的哈希值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Bef>
                          <a:spcPts val="600"/>
                        </a:spcBef>
                        <a:spcAft>
                          <a:spcPts val="60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Merkle</a:t>
                      </a: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32</a:t>
                      </a: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字节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交易记录构成的</a:t>
                      </a:r>
                      <a:r>
                        <a:rPr lang="en-US" sz="1600" kern="100" dirty="0" err="1">
                          <a:effectLst/>
                          <a:latin typeface="微软雅黑" panose="020B0503020204020204" pitchFamily="34" charset="-122"/>
                          <a:ea typeface="微软雅黑" panose="020B0503020204020204" pitchFamily="34" charset="-122"/>
                          <a:cs typeface="Times New Roman" panose="02020603050405020304" pitchFamily="18" charset="0"/>
                        </a:rPr>
                        <a:t>Merkle</a:t>
                      </a: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树的根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Bef>
                          <a:spcPts val="600"/>
                        </a:spcBef>
                        <a:spcAft>
                          <a:spcPts val="60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时间戳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4</a:t>
                      </a: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字节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600"/>
                        </a:spcBef>
                        <a:spcAft>
                          <a:spcPts val="60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区块产生的时间（</a:t>
                      </a: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Unix</a:t>
                      </a: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时间戳）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425">
                <a:tc>
                  <a:txBody>
                    <a:bodyPr/>
                    <a:lstStyle/>
                    <a:p>
                      <a:pPr algn="ctr">
                        <a:lnSpc>
                          <a:spcPct val="150000"/>
                        </a:lnSpc>
                        <a:spcBef>
                          <a:spcPts val="600"/>
                        </a:spcBef>
                        <a:spcAft>
                          <a:spcPts val="600"/>
                        </a:spcAft>
                      </a:pPr>
                      <a:r>
                        <a:rPr lang="zh-CN"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难度目标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lang="zh-CN" sz="1600" kern="10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字节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600"/>
                        </a:spcBef>
                        <a:spcAft>
                          <a:spcPts val="600"/>
                        </a:spcAft>
                      </a:pPr>
                      <a:r>
                        <a:rPr lang="zh-CN" sz="16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当前区块工作量证明算法的难度目标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Bef>
                          <a:spcPts val="600"/>
                        </a:spcBef>
                        <a:spcAft>
                          <a:spcPts val="600"/>
                        </a:spcAft>
                      </a:pPr>
                      <a:r>
                        <a:rPr lang="zh-CN" sz="1600" kern="100">
                          <a:effectLst/>
                          <a:latin typeface="微软雅黑" panose="020B0503020204020204" pitchFamily="34" charset="-122"/>
                          <a:ea typeface="微软雅黑" panose="020B0503020204020204" pitchFamily="34" charset="-122"/>
                          <a:cs typeface="Times New Roman" panose="02020603050405020304" pitchFamily="18" charset="0"/>
                        </a:rPr>
                        <a:t>随机数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600"/>
                        </a:spcAft>
                      </a:pP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4</a:t>
                      </a: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字节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Bef>
                          <a:spcPts val="600"/>
                        </a:spcBef>
                        <a:spcAft>
                          <a:spcPts val="600"/>
                        </a:spcAft>
                      </a:pPr>
                      <a:r>
                        <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工作量证明算法中验证区块所用到的随机数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150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78" y="1945657"/>
            <a:ext cx="8809581" cy="442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83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057247"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币区块</a:t>
            </a:r>
            <a:r>
              <a:rPr lang="zh-CN" altLang="en-US" sz="2800" kern="0" dirty="0">
                <a:solidFill>
                  <a:prstClr val="black"/>
                </a:solidFill>
                <a:ea typeface="黑体" pitchFamily="49" charset="-122"/>
              </a:rPr>
              <a:t>标识符</a:t>
            </a:r>
          </a:p>
        </p:txBody>
      </p:sp>
      <p:sp>
        <p:nvSpPr>
          <p:cNvPr id="3" name="内容占位符 2"/>
          <p:cNvSpPr txBox="1">
            <a:spLocks/>
          </p:cNvSpPr>
          <p:nvPr/>
        </p:nvSpPr>
        <p:spPr bwMode="auto">
          <a:xfrm>
            <a:off x="304790" y="1193179"/>
            <a:ext cx="8724159" cy="451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400"/>
              </a:spcBef>
              <a:spcAft>
                <a:spcPts val="400"/>
              </a:spcAft>
            </a:pP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区块哈希值</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（区块头哈希值）</a:t>
            </a:r>
            <a:r>
              <a:rPr lang="zh-CN" altLang="en-US" sz="1800" dirty="0" smtClean="0">
                <a:latin typeface="微软雅黑" panose="020B0503020204020204" pitchFamily="34" charset="-122"/>
                <a:ea typeface="微软雅黑" panose="020B0503020204020204" pitchFamily="34" charset="-122"/>
                <a:cs typeface="Times New Roman" pitchFamily="18" charset="0"/>
              </a:rPr>
              <a:t>：区块</a:t>
            </a:r>
            <a:r>
              <a:rPr lang="zh-CN" altLang="en-US" sz="1800" dirty="0">
                <a:latin typeface="微软雅黑" panose="020B0503020204020204" pitchFamily="34" charset="-122"/>
                <a:ea typeface="微软雅黑" panose="020B0503020204020204" pitchFamily="34" charset="-122"/>
                <a:cs typeface="Times New Roman" pitchFamily="18" charset="0"/>
              </a:rPr>
              <a:t>头经过两次</a:t>
            </a:r>
            <a:r>
              <a:rPr lang="en-US" altLang="zh-CN" sz="1800" dirty="0">
                <a:latin typeface="微软雅黑" panose="020B0503020204020204" pitchFamily="34" charset="-122"/>
                <a:ea typeface="微软雅黑" panose="020B0503020204020204" pitchFamily="34" charset="-122"/>
                <a:cs typeface="Times New Roman" pitchFamily="18" charset="0"/>
              </a:rPr>
              <a:t>SHA256</a:t>
            </a:r>
            <a:r>
              <a:rPr lang="zh-CN" altLang="en-US" sz="1800" dirty="0">
                <a:latin typeface="微软雅黑" panose="020B0503020204020204" pitchFamily="34" charset="-122"/>
                <a:ea typeface="微软雅黑" panose="020B0503020204020204" pitchFamily="34" charset="-122"/>
                <a:cs typeface="Times New Roman" pitchFamily="18" charset="0"/>
              </a:rPr>
              <a:t>散列函数计算而得到的数字指纹，长度为</a:t>
            </a:r>
            <a:r>
              <a:rPr lang="en-US" altLang="zh-CN" sz="1800" dirty="0">
                <a:latin typeface="微软雅黑" panose="020B0503020204020204" pitchFamily="34" charset="-122"/>
                <a:ea typeface="微软雅黑" panose="020B0503020204020204" pitchFamily="34" charset="-122"/>
                <a:cs typeface="Times New Roman" pitchFamily="18" charset="0"/>
              </a:rPr>
              <a:t>32</a:t>
            </a:r>
            <a:r>
              <a:rPr lang="zh-CN" altLang="en-US" sz="1800" dirty="0">
                <a:latin typeface="微软雅黑" panose="020B0503020204020204" pitchFamily="34" charset="-122"/>
                <a:ea typeface="微软雅黑" panose="020B0503020204020204" pitchFamily="34" charset="-122"/>
                <a:cs typeface="Times New Roman" pitchFamily="18" charset="0"/>
              </a:rPr>
              <a:t>字节</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区块</a:t>
            </a:r>
            <a:r>
              <a:rPr lang="zh-CN" altLang="en-US" sz="1600" dirty="0">
                <a:latin typeface="微软雅黑" panose="020B0503020204020204" pitchFamily="34" charset="-122"/>
                <a:ea typeface="微软雅黑" panose="020B0503020204020204" pitchFamily="34" charset="-122"/>
                <a:cs typeface="Times New Roman" pitchFamily="18" charset="0"/>
              </a:rPr>
              <a:t>哈希</a:t>
            </a:r>
            <a:r>
              <a:rPr lang="zh-CN" altLang="en-US" sz="1600" dirty="0" smtClean="0">
                <a:latin typeface="微软雅黑" panose="020B0503020204020204" pitchFamily="34" charset="-122"/>
                <a:ea typeface="微软雅黑" panose="020B0503020204020204" pitchFamily="34" charset="-122"/>
                <a:cs typeface="Times New Roman" pitchFamily="18" charset="0"/>
              </a:rPr>
              <a:t>值</a:t>
            </a:r>
            <a:r>
              <a:rPr lang="zh-CN" altLang="en-US" sz="1600" dirty="0">
                <a:latin typeface="微软雅黑" panose="020B0503020204020204" pitchFamily="34" charset="-122"/>
                <a:ea typeface="微软雅黑" panose="020B0503020204020204" pitchFamily="34" charset="-122"/>
                <a:cs typeface="Times New Roman" pitchFamily="18" charset="0"/>
              </a:rPr>
              <a:t>可以唯一的、明确的标识一个区块，任何</a:t>
            </a:r>
            <a:r>
              <a:rPr lang="zh-CN" altLang="en-US" sz="1600" dirty="0" smtClean="0">
                <a:latin typeface="微软雅黑" panose="020B0503020204020204" pitchFamily="34" charset="-122"/>
                <a:ea typeface="微软雅黑" panose="020B0503020204020204" pitchFamily="34" charset="-122"/>
                <a:cs typeface="Times New Roman" pitchFamily="18" charset="0"/>
              </a:rPr>
              <a:t>节点可通过</a:t>
            </a:r>
            <a:r>
              <a:rPr lang="zh-CN" altLang="en-US" sz="1600" dirty="0">
                <a:latin typeface="微软雅黑" panose="020B0503020204020204" pitchFamily="34" charset="-122"/>
                <a:ea typeface="微软雅黑" panose="020B0503020204020204" pitchFamily="34" charset="-122"/>
                <a:cs typeface="Times New Roman" pitchFamily="18" charset="0"/>
              </a:rPr>
              <a:t>对区块头进行散列计算</a:t>
            </a:r>
            <a:r>
              <a:rPr lang="zh-CN" altLang="en-US" sz="1600" dirty="0" smtClean="0">
                <a:latin typeface="微软雅黑" panose="020B0503020204020204" pitchFamily="34" charset="-122"/>
                <a:ea typeface="微软雅黑" panose="020B0503020204020204" pitchFamily="34" charset="-122"/>
                <a:cs typeface="Times New Roman" pitchFamily="18" charset="0"/>
              </a:rPr>
              <a:t>得到。</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区块哈希值</a:t>
            </a:r>
            <a:r>
              <a:rPr lang="zh-CN" altLang="en-US" sz="1600" dirty="0">
                <a:latin typeface="微软雅黑" panose="020B0503020204020204" pitchFamily="34" charset="-122"/>
                <a:ea typeface="微软雅黑" panose="020B0503020204020204" pitchFamily="34" charset="-122"/>
                <a:cs typeface="Times New Roman" pitchFamily="18" charset="0"/>
              </a:rPr>
              <a:t>实际上并不包含在区块数据结构中，它是由接收该区块的节点计算出来</a:t>
            </a:r>
            <a:r>
              <a:rPr lang="zh-CN" altLang="en-US" sz="1600" dirty="0" smtClean="0">
                <a:latin typeface="微软雅黑" panose="020B0503020204020204" pitchFamily="34" charset="-122"/>
                <a:ea typeface="微软雅黑" panose="020B0503020204020204" pitchFamily="34" charset="-122"/>
                <a:cs typeface="Times New Roman" pitchFamily="18" charset="0"/>
              </a:rPr>
              <a:t>的。</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可以</a:t>
            </a:r>
            <a:r>
              <a:rPr lang="zh-CN" altLang="en-US" sz="1600" dirty="0">
                <a:latin typeface="微软雅黑" panose="020B0503020204020204" pitchFamily="34" charset="-122"/>
                <a:ea typeface="微软雅黑" panose="020B0503020204020204" pitchFamily="34" charset="-122"/>
                <a:cs typeface="Times New Roman" pitchFamily="18" charset="0"/>
              </a:rPr>
              <a:t>作为区块元数据的一部分存储在一个独立的数据库中，以便作为索引更快的检索区块</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pP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区块高度</a:t>
            </a:r>
            <a:r>
              <a:rPr lang="zh-CN" altLang="en-US" sz="1800" dirty="0">
                <a:latin typeface="微软雅黑" panose="020B0503020204020204" pitchFamily="34" charset="-122"/>
                <a:ea typeface="微软雅黑" panose="020B0503020204020204" pitchFamily="34" charset="-122"/>
                <a:cs typeface="Times New Roman" pitchFamily="18" charset="0"/>
              </a:rPr>
              <a:t>：区块在区块链中的</a:t>
            </a:r>
            <a:r>
              <a:rPr lang="zh-CN" altLang="en-US" sz="1800" dirty="0" smtClean="0">
                <a:latin typeface="微软雅黑" panose="020B0503020204020204" pitchFamily="34" charset="-122"/>
                <a:ea typeface="微软雅黑" panose="020B0503020204020204" pitchFamily="34" charset="-122"/>
                <a:cs typeface="Times New Roman" pitchFamily="18" charset="0"/>
              </a:rPr>
              <a:t>位置</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第一个区块高度为</a:t>
            </a:r>
            <a:r>
              <a:rPr lang="en-US" altLang="zh-CN" sz="1600" dirty="0">
                <a:latin typeface="微软雅黑" panose="020B0503020204020204" pitchFamily="34" charset="-122"/>
                <a:ea typeface="微软雅黑" panose="020B0503020204020204" pitchFamily="34" charset="-122"/>
                <a:cs typeface="Times New Roman" pitchFamily="18" charset="0"/>
              </a:rPr>
              <a:t>0</a:t>
            </a:r>
            <a:r>
              <a:rPr lang="zh-CN" altLang="en-US" sz="1600" dirty="0">
                <a:latin typeface="微软雅黑" panose="020B0503020204020204" pitchFamily="34" charset="-122"/>
                <a:ea typeface="微软雅黑" panose="020B0503020204020204" pitchFamily="34" charset="-122"/>
                <a:cs typeface="Times New Roman" pitchFamily="18" charset="0"/>
              </a:rPr>
              <a:t>，后续链接到区块链上每一个区块都会比前一个区块“高”出一个位置。</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与区块散列值不同的是，区块高度并不能唯一的标识一个区块。</a:t>
            </a:r>
            <a:endParaRPr lang="en-US" altLang="zh-CN" sz="1600" dirty="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区块高度也不是区块数据结构的一部分，并不被存储在区块</a:t>
            </a:r>
            <a:r>
              <a:rPr lang="zh-CN" altLang="en-US" sz="1600" dirty="0" smtClean="0">
                <a:latin typeface="微软雅黑" panose="020B0503020204020204" pitchFamily="34" charset="-122"/>
                <a:ea typeface="微软雅黑" panose="020B0503020204020204" pitchFamily="34" charset="-122"/>
                <a:cs typeface="Times New Roman" pitchFamily="18" charset="0"/>
              </a:rPr>
              <a:t>中。</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400"/>
              </a:spcBef>
              <a:spcAft>
                <a:spcPts val="400"/>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可以</a:t>
            </a:r>
            <a:r>
              <a:rPr lang="zh-CN" altLang="en-US" sz="1600" dirty="0">
                <a:latin typeface="微软雅黑" panose="020B0503020204020204" pitchFamily="34" charset="-122"/>
                <a:ea typeface="微软雅黑" panose="020B0503020204020204" pitchFamily="34" charset="-122"/>
                <a:cs typeface="Times New Roman" pitchFamily="18" charset="0"/>
              </a:rPr>
              <a:t>作为一个元数据存储在索引数据库中以便快速检索。</a:t>
            </a:r>
            <a:endParaRPr lang="en-US" altLang="zh-CN" sz="1600" dirty="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0787745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币创</a:t>
            </a:r>
            <a:r>
              <a:rPr lang="zh-CN" altLang="en-US" sz="2800" kern="0" dirty="0">
                <a:solidFill>
                  <a:prstClr val="black"/>
                </a:solidFill>
                <a:ea typeface="黑体" pitchFamily="49" charset="-122"/>
              </a:rPr>
              <a:t>世区块</a:t>
            </a:r>
          </a:p>
        </p:txBody>
      </p:sp>
      <p:sp>
        <p:nvSpPr>
          <p:cNvPr id="3" name="内容占位符 2"/>
          <p:cNvSpPr txBox="1">
            <a:spLocks/>
          </p:cNvSpPr>
          <p:nvPr/>
        </p:nvSpPr>
        <p:spPr bwMode="auto">
          <a:xfrm>
            <a:off x="304790" y="1193179"/>
            <a:ext cx="8724159" cy="188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创世区块</a:t>
            </a:r>
            <a:r>
              <a:rPr lang="zh-CN" altLang="en-US" sz="1800" dirty="0">
                <a:latin typeface="微软雅黑" panose="020B0503020204020204" pitchFamily="34" charset="-122"/>
                <a:ea typeface="微软雅黑" panose="020B0503020204020204" pitchFamily="34" charset="-122"/>
                <a:cs typeface="Times New Roman" pitchFamily="18" charset="0"/>
              </a:rPr>
              <a:t>：比特币网络中创建的第一个区块，由中本聪创建于</a:t>
            </a:r>
            <a:r>
              <a:rPr lang="en-US" altLang="zh-CN" sz="1800" dirty="0">
                <a:latin typeface="微软雅黑" panose="020B0503020204020204" pitchFamily="34" charset="-122"/>
                <a:ea typeface="微软雅黑" panose="020B0503020204020204" pitchFamily="34" charset="-122"/>
                <a:cs typeface="Times New Roman" pitchFamily="18" charset="0"/>
              </a:rPr>
              <a:t>2009</a:t>
            </a:r>
            <a:r>
              <a:rPr lang="zh-CN" altLang="en-US" sz="1800" dirty="0">
                <a:latin typeface="微软雅黑" panose="020B0503020204020204" pitchFamily="34" charset="-122"/>
                <a:ea typeface="微软雅黑" panose="020B0503020204020204" pitchFamily="34" charset="-122"/>
                <a:cs typeface="Times New Roman" pitchFamily="18" charset="0"/>
              </a:rPr>
              <a:t>年</a:t>
            </a:r>
            <a:r>
              <a:rPr lang="en-US" altLang="zh-CN" sz="1800" dirty="0">
                <a:latin typeface="微软雅黑" panose="020B0503020204020204" pitchFamily="34" charset="-122"/>
                <a:ea typeface="微软雅黑" panose="020B0503020204020204" pitchFamily="34" charset="-122"/>
                <a:cs typeface="Times New Roman" pitchFamily="18" charset="0"/>
              </a:rPr>
              <a:t>1</a:t>
            </a:r>
            <a:r>
              <a:rPr lang="zh-CN" altLang="en-US" sz="1800" dirty="0">
                <a:latin typeface="微软雅黑" panose="020B0503020204020204" pitchFamily="34" charset="-122"/>
                <a:ea typeface="微软雅黑" panose="020B0503020204020204" pitchFamily="34" charset="-122"/>
                <a:cs typeface="Times New Roman" pitchFamily="18" charset="0"/>
              </a:rPr>
              <a:t>月</a:t>
            </a:r>
            <a:r>
              <a:rPr lang="en-US" altLang="zh-CN" sz="1800" dirty="0">
                <a:latin typeface="微软雅黑" panose="020B0503020204020204" pitchFamily="34" charset="-122"/>
                <a:ea typeface="微软雅黑" panose="020B0503020204020204" pitchFamily="34" charset="-122"/>
                <a:cs typeface="Times New Roman" pitchFamily="18" charset="0"/>
              </a:rPr>
              <a:t>3</a:t>
            </a:r>
            <a:r>
              <a:rPr lang="zh-CN" altLang="en-US" sz="1800" dirty="0">
                <a:latin typeface="微软雅黑" panose="020B0503020204020204" pitchFamily="34" charset="-122"/>
                <a:ea typeface="微软雅黑" panose="020B0503020204020204" pitchFamily="34" charset="-122"/>
                <a:cs typeface="Times New Roman" pitchFamily="18" charset="0"/>
              </a:rPr>
              <a:t>日。</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整个比特币区块链的共同祖先，被静态写入比特币客户端软件中，以确保创世区块不会被改变，从而构建一个安全的、可信的区块链的根。</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每一个节点都“知道”创世区块的哈希值、结构、被创建的时间和里面的一个</a:t>
            </a:r>
            <a:r>
              <a:rPr lang="zh-CN" altLang="en-US" sz="1600" dirty="0" smtClean="0">
                <a:latin typeface="微软雅黑" panose="020B0503020204020204" pitchFamily="34" charset="-122"/>
                <a:ea typeface="微软雅黑" panose="020B0503020204020204" pitchFamily="34" charset="-122"/>
                <a:cs typeface="Times New Roman" pitchFamily="18" charset="0"/>
              </a:rPr>
              <a:t>交易。</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p:txBody>
      </p:sp>
      <p:pic>
        <p:nvPicPr>
          <p:cNvPr id="4" name="图片 3"/>
          <p:cNvPicPr>
            <a:picLocks noChangeAspect="1"/>
          </p:cNvPicPr>
          <p:nvPr/>
        </p:nvPicPr>
        <p:blipFill>
          <a:blip r:embed="rId2"/>
          <a:stretch>
            <a:fillRect/>
          </a:stretch>
        </p:blipFill>
        <p:spPr>
          <a:xfrm>
            <a:off x="1814766" y="3076575"/>
            <a:ext cx="5704206" cy="3581978"/>
          </a:xfrm>
          <a:prstGeom prst="rect">
            <a:avLst/>
          </a:prstGeom>
        </p:spPr>
      </p:pic>
    </p:spTree>
    <p:extLst>
      <p:ext uri="{BB962C8B-B14F-4D97-AF65-F5344CB8AC3E}">
        <p14:creationId xmlns:p14="http://schemas.microsoft.com/office/powerpoint/2010/main" val="13767719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0644" y="1436727"/>
            <a:ext cx="8220456" cy="490640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pPr>
            <a:r>
              <a:rPr lang="en-US" altLang="zh-CN" sz="1400" dirty="0"/>
              <a:t> $ </a:t>
            </a:r>
            <a:r>
              <a:rPr lang="en-US" altLang="zh-CN" sz="1400" dirty="0" err="1"/>
              <a:t>bitcoindgetblock</a:t>
            </a:r>
            <a:r>
              <a:rPr lang="en-US" altLang="zh-CN" sz="1400" dirty="0"/>
              <a:t> 000000000019d6689c085ae165831e934ff763ae46a2a6c172b3f1b60a8ce26f</a:t>
            </a:r>
          </a:p>
          <a:p>
            <a:pPr algn="just">
              <a:lnSpc>
                <a:spcPct val="150000"/>
              </a:lnSpc>
            </a:pPr>
            <a:r>
              <a:rPr lang="en-US" altLang="zh-CN" sz="1400" dirty="0"/>
              <a:t>  {</a:t>
            </a:r>
          </a:p>
          <a:p>
            <a:pPr algn="just">
              <a:lnSpc>
                <a:spcPct val="150000"/>
              </a:lnSpc>
            </a:pPr>
            <a:r>
              <a:rPr lang="en-US" altLang="zh-CN" sz="1400" dirty="0"/>
              <a:t>      "hash":"000000000019d6689c085ae165831e934ff763ae46a2a6c172b3f1b60a8ce26f",</a:t>
            </a:r>
          </a:p>
          <a:p>
            <a:pPr algn="just">
              <a:lnSpc>
                <a:spcPct val="150000"/>
              </a:lnSpc>
            </a:pPr>
            <a:r>
              <a:rPr lang="en-US" altLang="zh-CN" sz="1400" dirty="0"/>
              <a:t>      "confirmations":308321,</a:t>
            </a:r>
          </a:p>
          <a:p>
            <a:pPr algn="just">
              <a:lnSpc>
                <a:spcPct val="150000"/>
              </a:lnSpc>
            </a:pPr>
            <a:r>
              <a:rPr lang="en-US" altLang="zh-CN" sz="1400" dirty="0"/>
              <a:t>      "size":285,</a:t>
            </a:r>
          </a:p>
          <a:p>
            <a:pPr algn="just">
              <a:lnSpc>
                <a:spcPct val="150000"/>
              </a:lnSpc>
            </a:pPr>
            <a:r>
              <a:rPr lang="en-US" altLang="zh-CN" sz="1400" dirty="0"/>
              <a:t>      "height":0,</a:t>
            </a:r>
          </a:p>
          <a:p>
            <a:pPr algn="just">
              <a:lnSpc>
                <a:spcPct val="150000"/>
              </a:lnSpc>
            </a:pPr>
            <a:r>
              <a:rPr lang="en-US" altLang="zh-CN" sz="1400" dirty="0"/>
              <a:t>      "version":1,</a:t>
            </a:r>
          </a:p>
          <a:p>
            <a:pPr algn="just">
              <a:lnSpc>
                <a:spcPct val="150000"/>
              </a:lnSpc>
            </a:pPr>
            <a:r>
              <a:rPr lang="en-US" altLang="zh-CN" sz="1400" dirty="0"/>
              <a:t>      "merkleroot":"4a5e1e4baab89f3a32518a88c31bc87f618f76673e2cc77ab2127b7afdeda33b",</a:t>
            </a:r>
          </a:p>
          <a:p>
            <a:pPr algn="just">
              <a:lnSpc>
                <a:spcPct val="150000"/>
              </a:lnSpc>
            </a:pPr>
            <a:r>
              <a:rPr lang="en-US" altLang="zh-CN" sz="1400" dirty="0"/>
              <a:t>      "</a:t>
            </a:r>
            <a:r>
              <a:rPr lang="en-US" altLang="zh-CN" sz="1400" dirty="0" err="1"/>
              <a:t>tx</a:t>
            </a:r>
            <a:r>
              <a:rPr lang="en-US" altLang="zh-CN" sz="1400" dirty="0"/>
              <a:t>":["4a5e1e4baab89f3a32518a88c31bc87f618f76673e2cc77ab2127b7afdeda33b"],</a:t>
            </a:r>
          </a:p>
          <a:p>
            <a:pPr algn="just">
              <a:lnSpc>
                <a:spcPct val="150000"/>
              </a:lnSpc>
            </a:pPr>
            <a:r>
              <a:rPr lang="en-US" altLang="zh-CN" sz="1400" dirty="0"/>
              <a:t>      "time":1231006505,</a:t>
            </a:r>
          </a:p>
          <a:p>
            <a:pPr algn="just">
              <a:lnSpc>
                <a:spcPct val="150000"/>
              </a:lnSpc>
            </a:pPr>
            <a:r>
              <a:rPr lang="en-US" altLang="zh-CN" sz="1400" dirty="0"/>
              <a:t>      "nonce":2083236893,</a:t>
            </a:r>
          </a:p>
          <a:p>
            <a:pPr algn="just">
              <a:lnSpc>
                <a:spcPct val="150000"/>
              </a:lnSpc>
            </a:pPr>
            <a:r>
              <a:rPr lang="en-US" altLang="zh-CN" sz="1400" dirty="0"/>
              <a:t>      "bits":"1d00ffff",</a:t>
            </a:r>
          </a:p>
          <a:p>
            <a:pPr algn="just">
              <a:lnSpc>
                <a:spcPct val="150000"/>
              </a:lnSpc>
            </a:pPr>
            <a:r>
              <a:rPr lang="en-US" altLang="zh-CN" sz="1400" dirty="0"/>
              <a:t>      "difficulty":1.00000000,</a:t>
            </a:r>
          </a:p>
          <a:p>
            <a:pPr algn="just">
              <a:lnSpc>
                <a:spcPct val="150000"/>
              </a:lnSpc>
            </a:pPr>
            <a:r>
              <a:rPr lang="en-US" altLang="zh-CN" sz="1400" dirty="0"/>
              <a:t>      "nextblockhash":"00000000839a8e6886ab5951d76f411475428afc90947ee320161bbf18eb6048"</a:t>
            </a:r>
          </a:p>
          <a:p>
            <a:pPr algn="just">
              <a:lnSpc>
                <a:spcPct val="150000"/>
              </a:lnSpc>
            </a:pPr>
            <a:r>
              <a:rPr lang="en-US" altLang="zh-CN" sz="1400" dirty="0"/>
              <a:t>  }</a:t>
            </a:r>
            <a:endParaRPr lang="zh-CN" altLang="en-US" sz="1400" dirty="0"/>
          </a:p>
        </p:txBody>
      </p:sp>
      <p:sp>
        <p:nvSpPr>
          <p:cNvPr id="3" name="矩形 2"/>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币创</a:t>
            </a:r>
            <a:r>
              <a:rPr lang="zh-CN" altLang="en-US" sz="2800" kern="0" dirty="0">
                <a:solidFill>
                  <a:prstClr val="black"/>
                </a:solidFill>
                <a:ea typeface="黑体" pitchFamily="49" charset="-122"/>
              </a:rPr>
              <a:t>世区块</a:t>
            </a:r>
          </a:p>
        </p:txBody>
      </p:sp>
    </p:spTree>
    <p:extLst>
      <p:ext uri="{BB962C8B-B14F-4D97-AF65-F5344CB8AC3E}">
        <p14:creationId xmlns:p14="http://schemas.microsoft.com/office/powerpoint/2010/main" val="34125410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416320"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币区</a:t>
            </a:r>
            <a:r>
              <a:rPr lang="zh-CN" altLang="en-US" sz="2800" kern="0" dirty="0">
                <a:solidFill>
                  <a:prstClr val="black"/>
                </a:solidFill>
                <a:ea typeface="黑体" pitchFamily="49" charset="-122"/>
              </a:rPr>
              <a:t>块链式结构</a:t>
            </a:r>
          </a:p>
        </p:txBody>
      </p:sp>
      <p:sp>
        <p:nvSpPr>
          <p:cNvPr id="3" name="内容占位符 2"/>
          <p:cNvSpPr txBox="1">
            <a:spLocks/>
          </p:cNvSpPr>
          <p:nvPr/>
        </p:nvSpPr>
        <p:spPr bwMode="auto">
          <a:xfrm>
            <a:off x="304790" y="1193179"/>
            <a:ext cx="8724159" cy="103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a:latin typeface="微软雅黑" panose="020B0503020204020204" pitchFamily="34" charset="-122"/>
                <a:ea typeface="微软雅黑" panose="020B0503020204020204" pitchFamily="34" charset="-122"/>
                <a:cs typeface="Times New Roman" pitchFamily="18" charset="0"/>
              </a:rPr>
              <a:t>各个区块依次链接起来，形成了一条</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从创世区块到当前区块的最长主链</a:t>
            </a:r>
            <a:r>
              <a:rPr lang="zh-CN" altLang="en-US" sz="1800" dirty="0">
                <a:latin typeface="微软雅黑" panose="020B0503020204020204" pitchFamily="34" charset="-122"/>
                <a:ea typeface="微软雅黑" panose="020B0503020204020204" pitchFamily="34" charset="-122"/>
                <a:cs typeface="Times New Roman" pitchFamily="18" charset="0"/>
              </a:rPr>
              <a:t>，从而记录了区块链数据的完整历史，任意数据都</a:t>
            </a:r>
            <a:r>
              <a:rPr lang="zh-CN" altLang="en-US" sz="1800" dirty="0" smtClean="0">
                <a:latin typeface="微软雅黑" panose="020B0503020204020204" pitchFamily="34" charset="-122"/>
                <a:ea typeface="微软雅黑" panose="020B0503020204020204" pitchFamily="34" charset="-122"/>
                <a:cs typeface="Times New Roman" pitchFamily="18" charset="0"/>
              </a:rPr>
              <a:t>可通过</a:t>
            </a:r>
            <a:r>
              <a:rPr lang="zh-CN" altLang="en-US" sz="1800" dirty="0">
                <a:latin typeface="微软雅黑" panose="020B0503020204020204" pitchFamily="34" charset="-122"/>
                <a:ea typeface="微软雅黑" panose="020B0503020204020204" pitchFamily="34" charset="-122"/>
                <a:cs typeface="Times New Roman" pitchFamily="18" charset="0"/>
              </a:rPr>
              <a:t>此链式结构顺藤摸瓜、追本溯源</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460648098"/>
              </p:ext>
            </p:extLst>
          </p:nvPr>
        </p:nvGraphicFramePr>
        <p:xfrm>
          <a:off x="837819" y="2759753"/>
          <a:ext cx="7658100" cy="2898097"/>
        </p:xfrm>
        <a:graphic>
          <a:graphicData uri="http://schemas.openxmlformats.org/presentationml/2006/ole">
            <mc:AlternateContent xmlns:mc="http://schemas.openxmlformats.org/markup-compatibility/2006">
              <mc:Choice xmlns:v="urn:schemas-microsoft-com:vml" Requires="v">
                <p:oleObj spid="_x0000_s24873" name="Visio" r:id="rId4" imgW="5252819" imgH="1978967" progId="Visio.Drawing.11">
                  <p:embed/>
                </p:oleObj>
              </mc:Choice>
              <mc:Fallback>
                <p:oleObj name="Visio" r:id="rId4" imgW="5252819" imgH="1978967"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819" y="2759753"/>
                        <a:ext cx="7658100" cy="2898097"/>
                      </a:xfrm>
                      <a:prstGeom prst="rect">
                        <a:avLst/>
                      </a:prstGeom>
                      <a:noFill/>
                    </p:spPr>
                  </p:pic>
                </p:oleObj>
              </mc:Fallback>
            </mc:AlternateContent>
          </a:graphicData>
        </a:graphic>
      </p:graphicFrame>
    </p:spTree>
    <p:extLst>
      <p:ext uri="{BB962C8B-B14F-4D97-AF65-F5344CB8AC3E}">
        <p14:creationId xmlns:p14="http://schemas.microsoft.com/office/powerpoint/2010/main" val="6168337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Fig7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5350" y="642938"/>
            <a:ext cx="3101975" cy="613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071538" y="476672"/>
            <a:ext cx="3416320"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币区</a:t>
            </a:r>
            <a:r>
              <a:rPr lang="zh-CN" altLang="en-US" sz="2800" kern="0" dirty="0">
                <a:solidFill>
                  <a:prstClr val="black"/>
                </a:solidFill>
                <a:ea typeface="黑体" pitchFamily="49" charset="-122"/>
              </a:rPr>
              <a:t>块链式结构</a:t>
            </a:r>
          </a:p>
        </p:txBody>
      </p:sp>
      <p:sp>
        <p:nvSpPr>
          <p:cNvPr id="2" name="矩形 1"/>
          <p:cNvSpPr/>
          <p:nvPr/>
        </p:nvSpPr>
        <p:spPr>
          <a:xfrm>
            <a:off x="171451" y="1553498"/>
            <a:ext cx="5657850" cy="50497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en-US" altLang="zh-CN" sz="1200" dirty="0"/>
              <a:t>{</a:t>
            </a:r>
          </a:p>
          <a:p>
            <a:pPr algn="just">
              <a:lnSpc>
                <a:spcPct val="150000"/>
              </a:lnSpc>
            </a:pPr>
            <a:r>
              <a:rPr lang="en-US" altLang="zh-CN" sz="1200" dirty="0"/>
              <a:t>"size" : 43560,</a:t>
            </a:r>
          </a:p>
          <a:p>
            <a:pPr algn="just">
              <a:lnSpc>
                <a:spcPct val="150000"/>
              </a:lnSpc>
            </a:pPr>
            <a:r>
              <a:rPr lang="en-US" altLang="zh-CN" sz="1200" dirty="0"/>
              <a:t>"version" : 2,</a:t>
            </a:r>
          </a:p>
          <a:p>
            <a:pPr algn="just">
              <a:lnSpc>
                <a:spcPct val="150000"/>
              </a:lnSpc>
            </a:pPr>
            <a:r>
              <a:rPr lang="en-US" altLang="zh-CN" sz="1200" dirty="0"/>
              <a:t>"</a:t>
            </a:r>
            <a:r>
              <a:rPr lang="en-US" altLang="zh-CN" sz="1200" dirty="0" err="1"/>
              <a:t>previousblockhash</a:t>
            </a:r>
            <a:r>
              <a:rPr lang="en-US" altLang="zh-CN" sz="1200" dirty="0"/>
              <a:t>" </a:t>
            </a:r>
            <a:r>
              <a:rPr lang="en-US" altLang="zh-CN" sz="1200" dirty="0" smtClean="0"/>
              <a:t>:</a:t>
            </a:r>
          </a:p>
          <a:p>
            <a:pPr algn="just">
              <a:lnSpc>
                <a:spcPct val="150000"/>
              </a:lnSpc>
            </a:pPr>
            <a:r>
              <a:rPr lang="en-US" altLang="zh-CN" sz="1200" dirty="0" smtClean="0"/>
              <a:t>    "00000000000000027e7ba6fe7bad39faf3b5a83daed765f05f7d1b71a1632249",</a:t>
            </a:r>
          </a:p>
          <a:p>
            <a:pPr algn="just">
              <a:lnSpc>
                <a:spcPct val="150000"/>
              </a:lnSpc>
            </a:pPr>
            <a:r>
              <a:rPr lang="en-US" altLang="zh-CN" sz="1200" dirty="0" smtClean="0"/>
              <a:t>"</a:t>
            </a:r>
            <a:r>
              <a:rPr lang="en-US" altLang="zh-CN" sz="1200" dirty="0" err="1"/>
              <a:t>merkleroot</a:t>
            </a:r>
            <a:r>
              <a:rPr lang="en-US" altLang="zh-CN" sz="1200" dirty="0"/>
              <a:t>" :</a:t>
            </a:r>
          </a:p>
          <a:p>
            <a:pPr algn="just">
              <a:lnSpc>
                <a:spcPct val="150000"/>
              </a:lnSpc>
            </a:pPr>
            <a:r>
              <a:rPr lang="en-US" altLang="zh-CN" sz="1200" dirty="0"/>
              <a:t>    "5e049f4030e0ab2debb92378f53c0a6e09548aea083f3ab25e1d94ea1155e29d",</a:t>
            </a:r>
          </a:p>
          <a:p>
            <a:pPr algn="just">
              <a:lnSpc>
                <a:spcPct val="150000"/>
              </a:lnSpc>
            </a:pPr>
            <a:r>
              <a:rPr lang="en-US" altLang="zh-CN" sz="1200" dirty="0"/>
              <a:t>"time" : 1388185038,</a:t>
            </a:r>
          </a:p>
          <a:p>
            <a:pPr algn="just">
              <a:lnSpc>
                <a:spcPct val="150000"/>
              </a:lnSpc>
            </a:pPr>
            <a:r>
              <a:rPr lang="en-US" altLang="zh-CN" sz="1200" dirty="0"/>
              <a:t>"difficulty" : 1180923195.25802612,</a:t>
            </a:r>
          </a:p>
          <a:p>
            <a:pPr algn="just">
              <a:lnSpc>
                <a:spcPct val="150000"/>
              </a:lnSpc>
            </a:pPr>
            <a:r>
              <a:rPr lang="en-US" altLang="zh-CN" sz="1200" dirty="0"/>
              <a:t>"nonce" : 4215469401,</a:t>
            </a:r>
          </a:p>
          <a:p>
            <a:pPr algn="just">
              <a:lnSpc>
                <a:spcPct val="150000"/>
              </a:lnSpc>
            </a:pPr>
            <a:r>
              <a:rPr lang="en-US" altLang="zh-CN" sz="1200" dirty="0"/>
              <a:t>"</a:t>
            </a:r>
            <a:r>
              <a:rPr lang="en-US" altLang="zh-CN" sz="1200" dirty="0" err="1"/>
              <a:t>tx</a:t>
            </a:r>
            <a:r>
              <a:rPr lang="en-US" altLang="zh-CN" sz="1200" dirty="0"/>
              <a:t>" : [</a:t>
            </a:r>
          </a:p>
          <a:p>
            <a:pPr algn="just">
              <a:lnSpc>
                <a:spcPct val="150000"/>
              </a:lnSpc>
            </a:pPr>
            <a:r>
              <a:rPr lang="en-US" altLang="zh-CN" sz="1200" dirty="0"/>
              <a:t>    "257e7497fb8bc68421eb2c7b699dbab234831600e7352f0d9e6522c7cf3f6c77",</a:t>
            </a:r>
          </a:p>
          <a:p>
            <a:pPr algn="just">
              <a:lnSpc>
                <a:spcPct val="150000"/>
              </a:lnSpc>
            </a:pPr>
            <a:endParaRPr lang="en-US" altLang="zh-CN" sz="1200" dirty="0"/>
          </a:p>
          <a:p>
            <a:pPr algn="just">
              <a:lnSpc>
                <a:spcPct val="150000"/>
              </a:lnSpc>
            </a:pPr>
            <a:r>
              <a:rPr lang="en-US" altLang="zh-CN" sz="1200" dirty="0"/>
              <a:t> [... many more transactions omitted ...]</a:t>
            </a:r>
          </a:p>
          <a:p>
            <a:pPr algn="just">
              <a:lnSpc>
                <a:spcPct val="150000"/>
              </a:lnSpc>
            </a:pPr>
            <a:endParaRPr lang="en-US" altLang="zh-CN" sz="1200" dirty="0"/>
          </a:p>
          <a:p>
            <a:pPr algn="just">
              <a:lnSpc>
                <a:spcPct val="150000"/>
              </a:lnSpc>
            </a:pPr>
            <a:r>
              <a:rPr lang="en-US" altLang="zh-CN" sz="1200" dirty="0"/>
              <a:t>    "05cfd38f6ae6aa83674cc99e4d75a1458c165b7ab84725eda41d018a09176634"</a:t>
            </a:r>
          </a:p>
          <a:p>
            <a:pPr algn="just">
              <a:lnSpc>
                <a:spcPct val="150000"/>
              </a:lnSpc>
            </a:pPr>
            <a:r>
              <a:rPr lang="en-US" altLang="zh-CN" sz="1200" dirty="0"/>
              <a:t>]</a:t>
            </a:r>
          </a:p>
          <a:p>
            <a:pPr algn="just">
              <a:lnSpc>
                <a:spcPct val="150000"/>
              </a:lnSpc>
            </a:pPr>
            <a:r>
              <a:rPr lang="en-US" altLang="zh-CN" sz="1200" dirty="0"/>
              <a:t>}</a:t>
            </a:r>
            <a:endParaRPr lang="zh-CN" altLang="en-US" sz="1200" dirty="0"/>
          </a:p>
        </p:txBody>
      </p:sp>
    </p:spTree>
    <p:extLst>
      <p:ext uri="{BB962C8B-B14F-4D97-AF65-F5344CB8AC3E}">
        <p14:creationId xmlns:p14="http://schemas.microsoft.com/office/powerpoint/2010/main" val="6730826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577676" cy="523220"/>
          </a:xfrm>
          <a:prstGeom prst="rect">
            <a:avLst/>
          </a:prstGeom>
        </p:spPr>
        <p:txBody>
          <a:bodyPr wrap="none">
            <a:spAutoFit/>
          </a:bodyPr>
          <a:lstStyle/>
          <a:p>
            <a:r>
              <a:rPr lang="en-US" altLang="zh-CN" sz="2800" kern="0" dirty="0" err="1" smtClean="0">
                <a:solidFill>
                  <a:prstClr val="black"/>
                </a:solidFill>
                <a:ea typeface="黑体" pitchFamily="49" charset="-122"/>
              </a:rPr>
              <a:t>Merkle</a:t>
            </a:r>
            <a:r>
              <a:rPr lang="zh-CN" altLang="en-US" sz="2800" kern="0" dirty="0">
                <a:solidFill>
                  <a:prstClr val="black"/>
                </a:solidFill>
                <a:ea typeface="黑体" pitchFamily="49" charset="-122"/>
              </a:rPr>
              <a:t>树</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7330" y="3585115"/>
            <a:ext cx="4211619" cy="2110215"/>
          </a:xfrm>
          <a:prstGeom prst="rect">
            <a:avLst/>
          </a:prstGeom>
        </p:spPr>
      </p:pic>
      <p:sp>
        <p:nvSpPr>
          <p:cNvPr id="4" name="内容占位符 2"/>
          <p:cNvSpPr txBox="1">
            <a:spLocks/>
          </p:cNvSpPr>
          <p:nvPr/>
        </p:nvSpPr>
        <p:spPr bwMode="auto">
          <a:xfrm>
            <a:off x="304790" y="1374154"/>
            <a:ext cx="8724159" cy="1835771"/>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en-US" altLang="zh-CN" sz="1800" dirty="0" err="1" smtClean="0">
                <a:latin typeface="微软雅黑" panose="020B0503020204020204" pitchFamily="34" charset="-122"/>
                <a:ea typeface="微软雅黑" panose="020B0503020204020204" pitchFamily="34" charset="-122"/>
                <a:cs typeface="Times New Roman" pitchFamily="18" charset="0"/>
              </a:rPr>
              <a:t>Merkle</a:t>
            </a:r>
            <a:r>
              <a:rPr lang="zh-CN" altLang="en-US" sz="1800" dirty="0" smtClean="0">
                <a:latin typeface="微软雅黑" panose="020B0503020204020204" pitchFamily="34" charset="-122"/>
                <a:ea typeface="微软雅黑" panose="020B0503020204020204" pitchFamily="34" charset="-122"/>
                <a:cs typeface="Times New Roman" pitchFamily="18" charset="0"/>
              </a:rPr>
              <a:t>树是</a:t>
            </a:r>
            <a:r>
              <a:rPr lang="zh-CN" altLang="en-US" sz="1800" dirty="0">
                <a:latin typeface="微软雅黑" panose="020B0503020204020204" pitchFamily="34" charset="-122"/>
                <a:ea typeface="微软雅黑" panose="020B0503020204020204" pitchFamily="34" charset="-122"/>
                <a:cs typeface="Times New Roman" pitchFamily="18" charset="0"/>
              </a:rPr>
              <a:t>快速归纳和校验区块数据的</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存在性和完整性</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交易数据库。</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区块头的根散列值（即</a:t>
            </a:r>
            <a:r>
              <a:rPr lang="en-US" altLang="zh-CN" sz="1600" dirty="0" err="1">
                <a:latin typeface="微软雅黑" panose="020B0503020204020204" pitchFamily="34" charset="-122"/>
                <a:ea typeface="微软雅黑" panose="020B0503020204020204" pitchFamily="34" charset="-122"/>
                <a:cs typeface="Times New Roman" pitchFamily="18" charset="0"/>
              </a:rPr>
              <a:t>Merkle</a:t>
            </a:r>
            <a:r>
              <a:rPr lang="zh-CN" altLang="en-US" sz="1600" dirty="0">
                <a:latin typeface="微软雅黑" panose="020B0503020204020204" pitchFamily="34" charset="-122"/>
                <a:ea typeface="微软雅黑" panose="020B0503020204020204" pitchFamily="34" charset="-122"/>
                <a:cs typeface="Times New Roman" pitchFamily="18" charset="0"/>
              </a:rPr>
              <a:t>根</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所有沿底层区块数据到根散列的</a:t>
            </a:r>
            <a:r>
              <a:rPr lang="zh-CN" altLang="en-US" sz="1600" dirty="0" smtClean="0">
                <a:latin typeface="微软雅黑" panose="020B0503020204020204" pitchFamily="34" charset="-122"/>
                <a:ea typeface="微软雅黑" panose="020B0503020204020204" pitchFamily="34" charset="-122"/>
                <a:cs typeface="Times New Roman" pitchFamily="18" charset="0"/>
              </a:rPr>
              <a:t>分支。</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p:txBody>
      </p:sp>
      <p:sp>
        <p:nvSpPr>
          <p:cNvPr id="5" name="矩形 4"/>
          <p:cNvSpPr/>
          <p:nvPr/>
        </p:nvSpPr>
        <p:spPr>
          <a:xfrm>
            <a:off x="5057765" y="5862210"/>
            <a:ext cx="3874779" cy="791627"/>
          </a:xfrm>
          <a:prstGeom prst="rect">
            <a:avLst/>
          </a:prstGeom>
          <a:solidFill>
            <a:srgbClr val="FFFF66"/>
          </a:solidFill>
        </p:spPr>
        <p:style>
          <a:lnRef idx="2">
            <a:schemeClr val="accent4"/>
          </a:lnRef>
          <a:fillRef idx="1">
            <a:schemeClr val="lt1"/>
          </a:fillRef>
          <a:effectRef idx="0">
            <a:schemeClr val="accent4"/>
          </a:effectRef>
          <a:fontRef idx="minor">
            <a:schemeClr val="dk1"/>
          </a:fontRef>
        </p:style>
        <p:txBody>
          <a:bodyPr wrap="none">
            <a:spAutoFit/>
          </a:bodyPr>
          <a:lstStyle/>
          <a:p>
            <a:pPr algn="just">
              <a:lnSpc>
                <a:spcPct val="150000"/>
              </a:lnSpc>
            </a:pPr>
            <a:r>
              <a:rPr lang="en-US" altLang="zh-CN" sz="1600" dirty="0" smtClean="0">
                <a:solidFill>
                  <a:srgbClr val="333333"/>
                </a:solidFill>
                <a:latin typeface="微软雅黑" panose="020B0503020204020204" pitchFamily="34" charset="-122"/>
                <a:ea typeface="微软雅黑" panose="020B0503020204020204" pitchFamily="34" charset="-122"/>
              </a:rPr>
              <a:t>H</a:t>
            </a:r>
            <a:r>
              <a:rPr lang="en-US" altLang="zh-CN" sz="1600" baseline="-25000" dirty="0" smtClean="0">
                <a:solidFill>
                  <a:srgbClr val="333333"/>
                </a:solidFill>
                <a:latin typeface="微软雅黑" panose="020B0503020204020204" pitchFamily="34" charset="-122"/>
                <a:ea typeface="微软雅黑" panose="020B0503020204020204" pitchFamily="34" charset="-122"/>
              </a:rPr>
              <a:t>A</a:t>
            </a:r>
            <a:r>
              <a:rPr lang="en-US" altLang="zh-CN" sz="1600" dirty="0" smtClean="0">
                <a:solidFill>
                  <a:srgbClr val="333333"/>
                </a:solidFill>
                <a:latin typeface="微软雅黑" panose="020B0503020204020204" pitchFamily="34" charset="-122"/>
                <a:ea typeface="微软雅黑" panose="020B0503020204020204" pitchFamily="34" charset="-122"/>
              </a:rPr>
              <a:t> = SHA256(SHA256(Transaction A))</a:t>
            </a:r>
          </a:p>
          <a:p>
            <a:pPr algn="just">
              <a:lnSpc>
                <a:spcPct val="150000"/>
              </a:lnSpc>
            </a:pPr>
            <a:r>
              <a:rPr lang="en-US" altLang="zh-CN" sz="1600" dirty="0" smtClean="0">
                <a:solidFill>
                  <a:srgbClr val="333333"/>
                </a:solidFill>
                <a:latin typeface="微软雅黑" panose="020B0503020204020204" pitchFamily="34" charset="-122"/>
                <a:ea typeface="微软雅黑" panose="020B0503020204020204" pitchFamily="34" charset="-122"/>
              </a:rPr>
              <a:t>H</a:t>
            </a:r>
            <a:r>
              <a:rPr lang="en-US" altLang="zh-CN" sz="1600" baseline="-25000" dirty="0" smtClean="0">
                <a:solidFill>
                  <a:srgbClr val="333333"/>
                </a:solidFill>
                <a:latin typeface="微软雅黑" panose="020B0503020204020204" pitchFamily="34" charset="-122"/>
                <a:ea typeface="微软雅黑" panose="020B0503020204020204" pitchFamily="34" charset="-122"/>
              </a:rPr>
              <a:t>AB</a:t>
            </a:r>
            <a:r>
              <a:rPr lang="en-US" altLang="zh-CN" sz="1600" dirty="0" smtClean="0">
                <a:solidFill>
                  <a:srgbClr val="333333"/>
                </a:solidFill>
                <a:latin typeface="微软雅黑" panose="020B0503020204020204" pitchFamily="34" charset="-122"/>
                <a:ea typeface="微软雅黑" panose="020B0503020204020204" pitchFamily="34" charset="-122"/>
              </a:rPr>
              <a:t> = SHA256(SHA256(H</a:t>
            </a:r>
            <a:r>
              <a:rPr lang="en-US" altLang="zh-CN" sz="1600" baseline="-25000" dirty="0" smtClean="0">
                <a:solidFill>
                  <a:srgbClr val="333333"/>
                </a:solidFill>
                <a:latin typeface="微软雅黑" panose="020B0503020204020204" pitchFamily="34" charset="-122"/>
                <a:ea typeface="微软雅黑" panose="020B0503020204020204" pitchFamily="34" charset="-122"/>
              </a:rPr>
              <a:t>A</a:t>
            </a:r>
            <a:r>
              <a:rPr lang="en-US" altLang="zh-CN" sz="1600" dirty="0" smtClean="0">
                <a:solidFill>
                  <a:srgbClr val="333333"/>
                </a:solidFill>
                <a:latin typeface="微软雅黑" panose="020B0503020204020204" pitchFamily="34" charset="-122"/>
                <a:ea typeface="微软雅黑" panose="020B0503020204020204" pitchFamily="34" charset="-122"/>
              </a:rPr>
              <a:t>+H</a:t>
            </a:r>
            <a:r>
              <a:rPr lang="en-US" altLang="zh-CN" sz="1600" baseline="-25000" dirty="0" smtClean="0">
                <a:solidFill>
                  <a:srgbClr val="333333"/>
                </a:solidFill>
                <a:latin typeface="微软雅黑" panose="020B0503020204020204" pitchFamily="34" charset="-122"/>
                <a:ea typeface="微软雅黑" panose="020B0503020204020204" pitchFamily="34" charset="-122"/>
              </a:rPr>
              <a:t>B</a:t>
            </a:r>
            <a:r>
              <a:rPr lang="en-US" altLang="zh-CN" sz="1600" dirty="0" smtClean="0">
                <a:solidFill>
                  <a:srgbClr val="333333"/>
                </a:solidFill>
                <a:latin typeface="微软雅黑" panose="020B0503020204020204" pitchFamily="34" charset="-122"/>
                <a:ea typeface="微软雅黑" panose="020B0503020204020204" pitchFamily="34" charset="-122"/>
              </a:rPr>
              <a:t>))</a:t>
            </a:r>
            <a:endParaRPr lang="zh-CN" altLang="en-US" sz="1600" dirty="0"/>
          </a:p>
        </p:txBody>
      </p:sp>
      <p:pic>
        <p:nvPicPr>
          <p:cNvPr id="286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90" y="3376804"/>
            <a:ext cx="4388402" cy="231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04790" y="5862210"/>
            <a:ext cx="4512540" cy="830997"/>
          </a:xfrm>
          <a:prstGeom prst="rect">
            <a:avLst/>
          </a:prstGeom>
          <a:solidFill>
            <a:srgbClr val="66FFCC"/>
          </a:solidFill>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pPr>
            <a:r>
              <a:rPr lang="zh-CN" altLang="en-US" sz="1600" dirty="0">
                <a:solidFill>
                  <a:srgbClr val="333333"/>
                </a:solidFill>
                <a:latin typeface="微软雅黑" panose="020B0503020204020204" pitchFamily="34" charset="-122"/>
                <a:ea typeface="微软雅黑" panose="020B0503020204020204" pitchFamily="34" charset="-122"/>
              </a:rPr>
              <a:t>采用</a:t>
            </a:r>
            <a:r>
              <a:rPr lang="en-US" altLang="zh-CN" sz="1600" dirty="0" err="1">
                <a:solidFill>
                  <a:srgbClr val="333333"/>
                </a:solidFill>
                <a:latin typeface="微软雅黑" panose="020B0503020204020204" pitchFamily="34" charset="-122"/>
                <a:ea typeface="微软雅黑" panose="020B0503020204020204" pitchFamily="34" charset="-122"/>
              </a:rPr>
              <a:t>Merkle</a:t>
            </a:r>
            <a:r>
              <a:rPr lang="zh-CN" altLang="en-US" sz="1600" dirty="0">
                <a:solidFill>
                  <a:srgbClr val="333333"/>
                </a:solidFill>
                <a:latin typeface="微软雅黑" panose="020B0503020204020204" pitchFamily="34" charset="-122"/>
                <a:ea typeface="微软雅黑" panose="020B0503020204020204" pitchFamily="34" charset="-122"/>
              </a:rPr>
              <a:t>树的数据结构来记录交易信息，极大地提高了区块链的运行效率和可</a:t>
            </a:r>
            <a:r>
              <a:rPr lang="zh-CN" altLang="en-US" sz="1600" dirty="0" smtClean="0">
                <a:solidFill>
                  <a:srgbClr val="333333"/>
                </a:solidFill>
                <a:latin typeface="微软雅黑" panose="020B0503020204020204" pitchFamily="34" charset="-122"/>
                <a:ea typeface="微软雅黑" panose="020B0503020204020204" pitchFamily="34" charset="-122"/>
              </a:rPr>
              <a:t>扩展性</a:t>
            </a:r>
            <a:endParaRPr lang="zh-CN" altLang="en-US" sz="1600" dirty="0"/>
          </a:p>
        </p:txBody>
      </p:sp>
    </p:spTree>
    <p:extLst>
      <p:ext uri="{BB962C8B-B14F-4D97-AF65-F5344CB8AC3E}">
        <p14:creationId xmlns:p14="http://schemas.microsoft.com/office/powerpoint/2010/main" val="29916213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result for UTXO æ¨¡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713" y="1181101"/>
            <a:ext cx="7129103" cy="54834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071538" y="476672"/>
            <a:ext cx="2698175" cy="523220"/>
          </a:xfrm>
          <a:prstGeom prst="rect">
            <a:avLst/>
          </a:prstGeom>
        </p:spPr>
        <p:txBody>
          <a:bodyPr wrap="none">
            <a:spAutoFit/>
          </a:bodyPr>
          <a:lstStyle/>
          <a:p>
            <a:r>
              <a:rPr lang="zh-CN" altLang="en-US" sz="2800" kern="0" dirty="0">
                <a:solidFill>
                  <a:prstClr val="black"/>
                </a:solidFill>
                <a:ea typeface="黑体" pitchFamily="49" charset="-122"/>
              </a:rPr>
              <a:t>比特币</a:t>
            </a:r>
            <a:r>
              <a:rPr lang="zh-CN" altLang="en-US" sz="2800" kern="0" dirty="0" smtClean="0">
                <a:solidFill>
                  <a:prstClr val="black"/>
                </a:solidFill>
                <a:ea typeface="黑体" pitchFamily="49" charset="-122"/>
              </a:rPr>
              <a:t>交易形式</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19426935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577676" cy="523220"/>
          </a:xfrm>
          <a:prstGeom prst="rect">
            <a:avLst/>
          </a:prstGeom>
        </p:spPr>
        <p:txBody>
          <a:bodyPr wrap="none">
            <a:spAutoFit/>
          </a:bodyPr>
          <a:lstStyle/>
          <a:p>
            <a:r>
              <a:rPr lang="en-US" altLang="zh-CN" sz="2800" kern="0" dirty="0" err="1" smtClean="0">
                <a:solidFill>
                  <a:prstClr val="black"/>
                </a:solidFill>
                <a:ea typeface="黑体" pitchFamily="49" charset="-122"/>
              </a:rPr>
              <a:t>Merkle</a:t>
            </a:r>
            <a:r>
              <a:rPr lang="zh-CN" altLang="en-US" sz="2800" kern="0" dirty="0">
                <a:solidFill>
                  <a:prstClr val="black"/>
                </a:solidFill>
                <a:ea typeface="黑体" pitchFamily="49" charset="-122"/>
              </a:rPr>
              <a:t>树</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538" y="2965063"/>
            <a:ext cx="6864288" cy="3435738"/>
          </a:xfrm>
          <a:prstGeom prst="rect">
            <a:avLst/>
          </a:prstGeom>
        </p:spPr>
      </p:pic>
      <p:sp>
        <p:nvSpPr>
          <p:cNvPr id="4" name="内容占位符 2"/>
          <p:cNvSpPr txBox="1">
            <a:spLocks/>
          </p:cNvSpPr>
          <p:nvPr/>
        </p:nvSpPr>
        <p:spPr bwMode="auto">
          <a:xfrm>
            <a:off x="304790" y="1193179"/>
            <a:ext cx="8724159" cy="138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a:latin typeface="微软雅黑" panose="020B0503020204020204" pitchFamily="34" charset="-122"/>
                <a:ea typeface="微软雅黑" panose="020B0503020204020204" pitchFamily="34" charset="-122"/>
                <a:cs typeface="Times New Roman" pitchFamily="18" charset="0"/>
              </a:rPr>
              <a:t>因为</a:t>
            </a:r>
            <a:r>
              <a:rPr lang="en-US" altLang="zh-CN" sz="1800" dirty="0" err="1">
                <a:latin typeface="微软雅黑" panose="020B0503020204020204" pitchFamily="34" charset="-122"/>
                <a:ea typeface="微软雅黑" panose="020B0503020204020204" pitchFamily="34" charset="-122"/>
                <a:cs typeface="Times New Roman" pitchFamily="18" charset="0"/>
              </a:rPr>
              <a:t>Merkle</a:t>
            </a:r>
            <a:r>
              <a:rPr lang="zh-CN" altLang="en-US" sz="1800" dirty="0">
                <a:latin typeface="微软雅黑" panose="020B0503020204020204" pitchFamily="34" charset="-122"/>
                <a:ea typeface="微软雅黑" panose="020B0503020204020204" pitchFamily="34" charset="-122"/>
                <a:cs typeface="Times New Roman" pitchFamily="18" charset="0"/>
              </a:rPr>
              <a:t>树是二叉树，所以它需要</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偶数个叶子节点</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pPr>
            <a:r>
              <a:rPr lang="zh-CN" altLang="en-US" sz="1800" dirty="0" smtClean="0">
                <a:latin typeface="微软雅黑" panose="020B0503020204020204" pitchFamily="34" charset="-122"/>
                <a:ea typeface="微软雅黑" panose="020B0503020204020204" pitchFamily="34" charset="-122"/>
                <a:cs typeface="Times New Roman" pitchFamily="18" charset="0"/>
              </a:rPr>
              <a:t>如果</a:t>
            </a:r>
            <a:r>
              <a:rPr lang="zh-CN" altLang="en-US" sz="1800" dirty="0">
                <a:latin typeface="微软雅黑" panose="020B0503020204020204" pitchFamily="34" charset="-122"/>
                <a:ea typeface="微软雅黑" panose="020B0503020204020204" pitchFamily="34" charset="-122"/>
                <a:cs typeface="Times New Roman" pitchFamily="18" charset="0"/>
              </a:rPr>
              <a:t>仅有奇数个交易需要归纳，那最后的交易就会被复制一份以构成偶数个叶子节点，这种偶数个叶子节点的树也被称为</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平衡树</a:t>
            </a:r>
            <a:r>
              <a:rPr lang="zh-CN" altLang="en-US" sz="1800" dirty="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17724611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577676" cy="523220"/>
          </a:xfrm>
          <a:prstGeom prst="rect">
            <a:avLst/>
          </a:prstGeom>
        </p:spPr>
        <p:txBody>
          <a:bodyPr wrap="none">
            <a:spAutoFit/>
          </a:bodyPr>
          <a:lstStyle/>
          <a:p>
            <a:r>
              <a:rPr lang="en-US" altLang="zh-CN" sz="2800" kern="0" dirty="0" err="1" smtClean="0">
                <a:solidFill>
                  <a:prstClr val="black"/>
                </a:solidFill>
                <a:ea typeface="黑体" pitchFamily="49" charset="-122"/>
              </a:rPr>
              <a:t>Merkle</a:t>
            </a:r>
            <a:r>
              <a:rPr lang="zh-CN" altLang="en-US" sz="2800" kern="0" dirty="0">
                <a:solidFill>
                  <a:prstClr val="black"/>
                </a:solidFill>
                <a:ea typeface="黑体" pitchFamily="49" charset="-122"/>
              </a:rPr>
              <a:t>树</a:t>
            </a:r>
          </a:p>
        </p:txBody>
      </p:sp>
      <p:sp>
        <p:nvSpPr>
          <p:cNvPr id="3" name="内容占位符 2"/>
          <p:cNvSpPr txBox="1">
            <a:spLocks/>
          </p:cNvSpPr>
          <p:nvPr/>
        </p:nvSpPr>
        <p:spPr bwMode="auto">
          <a:xfrm>
            <a:off x="304790" y="1193179"/>
            <a:ext cx="8724159" cy="5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a:latin typeface="微软雅黑" panose="020B0503020204020204" pitchFamily="34" charset="-122"/>
                <a:ea typeface="微软雅黑" panose="020B0503020204020204" pitchFamily="34" charset="-122"/>
                <a:cs typeface="Times New Roman" pitchFamily="18" charset="0"/>
              </a:rPr>
              <a:t>无论区块中有一个交易</a:t>
            </a:r>
            <a:r>
              <a:rPr lang="zh-CN" altLang="en-US" sz="1800" dirty="0" smtClean="0">
                <a:latin typeface="微软雅黑" panose="020B0503020204020204" pitchFamily="34" charset="-122"/>
                <a:ea typeface="微软雅黑" panose="020B0503020204020204" pitchFamily="34" charset="-122"/>
                <a:cs typeface="Times New Roman" pitchFamily="18" charset="0"/>
              </a:rPr>
              <a:t>或有</a:t>
            </a:r>
            <a:r>
              <a:rPr lang="zh-CN" altLang="en-US" sz="1800" dirty="0">
                <a:latin typeface="微软雅黑" panose="020B0503020204020204" pitchFamily="34" charset="-122"/>
                <a:ea typeface="微软雅黑" panose="020B0503020204020204" pitchFamily="34" charset="-122"/>
                <a:cs typeface="Times New Roman" pitchFamily="18" charset="0"/>
              </a:rPr>
              <a:t>十万个交易，</a:t>
            </a:r>
            <a:r>
              <a:rPr lang="en-US" altLang="zh-CN" sz="1800" dirty="0" err="1">
                <a:latin typeface="微软雅黑" panose="020B0503020204020204" pitchFamily="34" charset="-122"/>
                <a:ea typeface="微软雅黑" panose="020B0503020204020204" pitchFamily="34" charset="-122"/>
                <a:cs typeface="Times New Roman" pitchFamily="18" charset="0"/>
              </a:rPr>
              <a:t>Merkle</a:t>
            </a:r>
            <a:r>
              <a:rPr lang="zh-CN" altLang="en-US" sz="1800" dirty="0">
                <a:latin typeface="微软雅黑" panose="020B0503020204020204" pitchFamily="34" charset="-122"/>
                <a:ea typeface="微软雅黑" panose="020B0503020204020204" pitchFamily="34" charset="-122"/>
                <a:cs typeface="Times New Roman" pitchFamily="18" charset="0"/>
              </a:rPr>
              <a:t>根总会把所有交易归纳为</a:t>
            </a:r>
            <a:r>
              <a:rPr lang="en-US" altLang="zh-CN" sz="1800" dirty="0">
                <a:latin typeface="微软雅黑" panose="020B0503020204020204" pitchFamily="34" charset="-122"/>
                <a:ea typeface="微软雅黑" panose="020B0503020204020204" pitchFamily="34" charset="-122"/>
                <a:cs typeface="Times New Roman" pitchFamily="18" charset="0"/>
              </a:rPr>
              <a:t>32</a:t>
            </a:r>
            <a:r>
              <a:rPr lang="zh-CN" altLang="en-US" sz="1800" dirty="0" smtClean="0">
                <a:latin typeface="微软雅黑" panose="020B0503020204020204" pitchFamily="34" charset="-122"/>
                <a:ea typeface="微软雅黑" panose="020B0503020204020204" pitchFamily="34" charset="-122"/>
                <a:cs typeface="Times New Roman" pitchFamily="18" charset="0"/>
              </a:rPr>
              <a:t>字节。</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pic>
        <p:nvPicPr>
          <p:cNvPr id="296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0" y="2447925"/>
            <a:ext cx="8414837" cy="331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61747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577676" cy="523220"/>
          </a:xfrm>
          <a:prstGeom prst="rect">
            <a:avLst/>
          </a:prstGeom>
        </p:spPr>
        <p:txBody>
          <a:bodyPr wrap="none">
            <a:spAutoFit/>
          </a:bodyPr>
          <a:lstStyle/>
          <a:p>
            <a:r>
              <a:rPr lang="en-US" altLang="zh-CN" sz="2800" kern="0" dirty="0" err="1" smtClean="0">
                <a:solidFill>
                  <a:prstClr val="black"/>
                </a:solidFill>
                <a:ea typeface="黑体" pitchFamily="49" charset="-122"/>
              </a:rPr>
              <a:t>Merkle</a:t>
            </a:r>
            <a:r>
              <a:rPr lang="zh-CN" altLang="en-US" sz="2800" kern="0" dirty="0">
                <a:solidFill>
                  <a:prstClr val="black"/>
                </a:solidFill>
                <a:ea typeface="黑体" pitchFamily="49" charset="-122"/>
              </a:rPr>
              <a:t>树</a:t>
            </a:r>
          </a:p>
        </p:txBody>
      </p:sp>
      <p:sp>
        <p:nvSpPr>
          <p:cNvPr id="3" name="内容占位符 2"/>
          <p:cNvSpPr txBox="1">
            <a:spLocks/>
          </p:cNvSpPr>
          <p:nvPr/>
        </p:nvSpPr>
        <p:spPr bwMode="auto">
          <a:xfrm>
            <a:off x="304790" y="1193179"/>
            <a:ext cx="8724159" cy="1959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a:latin typeface="微软雅黑" panose="020B0503020204020204" pitchFamily="34" charset="-122"/>
                <a:ea typeface="微软雅黑" panose="020B0503020204020204" pitchFamily="34" charset="-122"/>
                <a:cs typeface="Times New Roman" pitchFamily="18" charset="0"/>
              </a:rPr>
              <a:t>为了证明区块中存在某个特定的交易，一个节点只需要计算</a:t>
            </a:r>
            <a:r>
              <a:rPr lang="en-US" altLang="zh-CN" sz="1800" dirty="0" smtClean="0">
                <a:latin typeface="微软雅黑" panose="020B0503020204020204" pitchFamily="34" charset="-122"/>
                <a:ea typeface="微软雅黑" panose="020B0503020204020204" pitchFamily="34" charset="-122"/>
                <a:cs typeface="Times New Roman" pitchFamily="18" charset="0"/>
              </a:rPr>
              <a:t>log</a:t>
            </a:r>
            <a:r>
              <a:rPr lang="en-US" altLang="zh-CN" sz="1800" baseline="-25000" dirty="0" smtClean="0">
                <a:latin typeface="微软雅黑" panose="020B0503020204020204" pitchFamily="34" charset="-122"/>
                <a:ea typeface="微软雅黑" panose="020B0503020204020204" pitchFamily="34" charset="-122"/>
                <a:cs typeface="Times New Roman" pitchFamily="18" charset="0"/>
              </a:rPr>
              <a:t>2</a:t>
            </a:r>
            <a:r>
              <a:rPr lang="en-US" altLang="zh-CN" sz="1800" dirty="0" smtClean="0">
                <a:latin typeface="微软雅黑" panose="020B0503020204020204" pitchFamily="34" charset="-122"/>
                <a:ea typeface="微软雅黑" panose="020B0503020204020204" pitchFamily="34" charset="-122"/>
                <a:cs typeface="Times New Roman" pitchFamily="18" charset="0"/>
              </a:rPr>
              <a:t>(N</a:t>
            </a:r>
            <a:r>
              <a:rPr lang="en-US" altLang="zh-CN" sz="1800" dirty="0">
                <a:latin typeface="微软雅黑" panose="020B0503020204020204" pitchFamily="34" charset="-122"/>
                <a:ea typeface="微软雅黑" panose="020B0503020204020204" pitchFamily="34" charset="-122"/>
                <a:cs typeface="Times New Roman" pitchFamily="18" charset="0"/>
              </a:rPr>
              <a:t>)</a:t>
            </a:r>
            <a:r>
              <a:rPr lang="zh-CN" altLang="en-US" sz="1800" dirty="0">
                <a:latin typeface="微软雅黑" panose="020B0503020204020204" pitchFamily="34" charset="-122"/>
                <a:ea typeface="微软雅黑" panose="020B0503020204020204" pitchFamily="34" charset="-122"/>
                <a:cs typeface="Times New Roman" pitchFamily="18" charset="0"/>
              </a:rPr>
              <a:t>个</a:t>
            </a:r>
            <a:r>
              <a:rPr lang="en-US" altLang="zh-CN" sz="1800" dirty="0">
                <a:latin typeface="微软雅黑" panose="020B0503020204020204" pitchFamily="34" charset="-122"/>
                <a:ea typeface="微软雅黑" panose="020B0503020204020204" pitchFamily="34" charset="-122"/>
                <a:cs typeface="Times New Roman" pitchFamily="18" charset="0"/>
              </a:rPr>
              <a:t>32</a:t>
            </a:r>
            <a:r>
              <a:rPr lang="zh-CN" altLang="en-US" sz="1800" dirty="0">
                <a:latin typeface="微软雅黑" panose="020B0503020204020204" pitchFamily="34" charset="-122"/>
                <a:ea typeface="微软雅黑" panose="020B0503020204020204" pitchFamily="34" charset="-122"/>
                <a:cs typeface="Times New Roman" pitchFamily="18" charset="0"/>
              </a:rPr>
              <a:t>字节的哈希值，形成一条从特定交易到树根的认证路径或者</a:t>
            </a:r>
            <a:r>
              <a:rPr lang="en-US" altLang="zh-CN" sz="1800" dirty="0" err="1">
                <a:latin typeface="微软雅黑" panose="020B0503020204020204" pitchFamily="34" charset="-122"/>
                <a:ea typeface="微软雅黑" panose="020B0503020204020204" pitchFamily="34" charset="-122"/>
                <a:cs typeface="Times New Roman" pitchFamily="18" charset="0"/>
              </a:rPr>
              <a:t>Merkle</a:t>
            </a:r>
            <a:r>
              <a:rPr lang="zh-CN" altLang="en-US" sz="1800" dirty="0">
                <a:latin typeface="微软雅黑" panose="020B0503020204020204" pitchFamily="34" charset="-122"/>
                <a:ea typeface="微软雅黑" panose="020B0503020204020204" pitchFamily="34" charset="-122"/>
                <a:cs typeface="Times New Roman" pitchFamily="18" charset="0"/>
              </a:rPr>
              <a:t>路径即可</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这使得比特币节点能够高效地产生一条</a:t>
            </a:r>
            <a:r>
              <a:rPr lang="en-US" altLang="zh-CN" sz="1600" dirty="0">
                <a:latin typeface="微软雅黑" panose="020B0503020204020204" pitchFamily="34" charset="-122"/>
                <a:ea typeface="微软雅黑" panose="020B0503020204020204" pitchFamily="34" charset="-122"/>
                <a:cs typeface="Times New Roman" pitchFamily="18" charset="0"/>
              </a:rPr>
              <a:t>10</a:t>
            </a:r>
            <a:r>
              <a:rPr lang="zh-CN" altLang="en-US" sz="1600" dirty="0">
                <a:latin typeface="微软雅黑" panose="020B0503020204020204" pitchFamily="34" charset="-122"/>
                <a:ea typeface="微软雅黑" panose="020B0503020204020204" pitchFamily="34" charset="-122"/>
                <a:cs typeface="Times New Roman" pitchFamily="18" charset="0"/>
              </a:rPr>
              <a:t>或者</a:t>
            </a:r>
            <a:r>
              <a:rPr lang="en-US" altLang="zh-CN" sz="1600" dirty="0">
                <a:latin typeface="微软雅黑" panose="020B0503020204020204" pitchFamily="34" charset="-122"/>
                <a:ea typeface="微软雅黑" panose="020B0503020204020204" pitchFamily="34" charset="-122"/>
                <a:cs typeface="Times New Roman" pitchFamily="18" charset="0"/>
              </a:rPr>
              <a:t>12</a:t>
            </a:r>
            <a:r>
              <a:rPr lang="zh-CN" altLang="en-US" sz="1600" dirty="0">
                <a:latin typeface="微软雅黑" panose="020B0503020204020204" pitchFamily="34" charset="-122"/>
                <a:ea typeface="微软雅黑" panose="020B0503020204020204" pitchFamily="34" charset="-122"/>
                <a:cs typeface="Times New Roman" pitchFamily="18" charset="0"/>
              </a:rPr>
              <a:t>个哈希值（</a:t>
            </a:r>
            <a:r>
              <a:rPr lang="en-US" altLang="zh-CN" sz="1600" dirty="0">
                <a:latin typeface="微软雅黑" panose="020B0503020204020204" pitchFamily="34" charset="-122"/>
                <a:ea typeface="微软雅黑" panose="020B0503020204020204" pitchFamily="34" charset="-122"/>
                <a:cs typeface="Times New Roman" pitchFamily="18" charset="0"/>
              </a:rPr>
              <a:t>320~384</a:t>
            </a:r>
            <a:r>
              <a:rPr lang="zh-CN" altLang="en-US" sz="1600" dirty="0">
                <a:latin typeface="微软雅黑" panose="020B0503020204020204" pitchFamily="34" charset="-122"/>
                <a:ea typeface="微软雅黑" panose="020B0503020204020204" pitchFamily="34" charset="-122"/>
                <a:cs typeface="Times New Roman" pitchFamily="18" charset="0"/>
              </a:rPr>
              <a:t>字节）的路径，来证明了在一个巨量字节大小的区块中上千交易中的某笔交易的存在。</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p:txBody>
      </p:sp>
      <p:pic>
        <p:nvPicPr>
          <p:cNvPr id="30722" name="Picture 2" descr="å¾9-5 ä¸æ¡ä¸ºäºè¯ææ ä¸­åå«æä¸ªæ°æ®åç´ èä½¿ç¨çMerkleè·¯å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43" y="3240088"/>
            <a:ext cx="7976952" cy="307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8641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2295821" cy="523220"/>
          </a:xfrm>
          <a:prstGeom prst="rect">
            <a:avLst/>
          </a:prstGeom>
        </p:spPr>
        <p:txBody>
          <a:bodyPr wrap="none">
            <a:spAutoFit/>
          </a:bodyPr>
          <a:lstStyle/>
          <a:p>
            <a:r>
              <a:rPr lang="en-US" altLang="zh-CN" sz="2800" kern="0" dirty="0" err="1" smtClean="0">
                <a:solidFill>
                  <a:prstClr val="black"/>
                </a:solidFill>
                <a:ea typeface="黑体" pitchFamily="49" charset="-122"/>
              </a:rPr>
              <a:t>Merkle</a:t>
            </a:r>
            <a:r>
              <a:rPr lang="zh-CN" altLang="en-US" sz="2800" kern="0" dirty="0" smtClean="0">
                <a:solidFill>
                  <a:prstClr val="black"/>
                </a:solidFill>
                <a:ea typeface="黑体" pitchFamily="49" charset="-122"/>
              </a:rPr>
              <a:t>树性能</a:t>
            </a:r>
            <a:endParaRPr lang="zh-CN" altLang="en-US" sz="2800" kern="0" dirty="0">
              <a:solidFill>
                <a:prstClr val="black"/>
              </a:solidFill>
              <a:ea typeface="黑体" pitchFamily="49" charset="-122"/>
            </a:endParaRPr>
          </a:p>
        </p:txBody>
      </p:sp>
      <p:pic>
        <p:nvPicPr>
          <p:cNvPr id="32770" name="Picture 2" descr="è¡¨9-3 Merkleæ çæ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0" y="2554288"/>
            <a:ext cx="8483600" cy="2677394"/>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2"/>
          <p:cNvSpPr txBox="1">
            <a:spLocks/>
          </p:cNvSpPr>
          <p:nvPr/>
        </p:nvSpPr>
        <p:spPr bwMode="auto">
          <a:xfrm>
            <a:off x="304790" y="1193179"/>
            <a:ext cx="8724159" cy="49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en-US" altLang="zh-CN" sz="1800" dirty="0" err="1">
                <a:latin typeface="微软雅黑" panose="020B0503020204020204" pitchFamily="34" charset="-122"/>
                <a:ea typeface="微软雅黑" panose="020B0503020204020204" pitchFamily="34" charset="-122"/>
                <a:cs typeface="Times New Roman" pitchFamily="18" charset="0"/>
              </a:rPr>
              <a:t>Merkle</a:t>
            </a:r>
            <a:r>
              <a:rPr lang="zh-CN" altLang="en-US" sz="1800" dirty="0">
                <a:latin typeface="微软雅黑" panose="020B0503020204020204" pitchFamily="34" charset="-122"/>
                <a:ea typeface="微软雅黑" panose="020B0503020204020204" pitchFamily="34" charset="-122"/>
                <a:cs typeface="Times New Roman" pitchFamily="18" charset="0"/>
              </a:rPr>
              <a:t>树的高效随着交易规模的增加而变得异常明显</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4522475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261884" cy="523220"/>
          </a:xfrm>
          <a:prstGeom prst="rect">
            <a:avLst/>
          </a:prstGeom>
        </p:spPr>
        <p:txBody>
          <a:bodyPr wrap="none">
            <a:spAutoFit/>
          </a:bodyPr>
          <a:lstStyle/>
          <a:p>
            <a:r>
              <a:rPr lang="zh-CN" altLang="en-US" sz="2800" kern="0" dirty="0" smtClean="0">
                <a:solidFill>
                  <a:prstClr val="black"/>
                </a:solidFill>
                <a:ea typeface="黑体" pitchFamily="49" charset="-122"/>
              </a:rPr>
              <a:t>时间</a:t>
            </a:r>
            <a:r>
              <a:rPr lang="zh-CN" altLang="en-US" sz="2800" kern="0" dirty="0">
                <a:solidFill>
                  <a:prstClr val="black"/>
                </a:solidFill>
                <a:ea typeface="黑体" pitchFamily="49" charset="-122"/>
              </a:rPr>
              <a:t>戳</a:t>
            </a:r>
          </a:p>
        </p:txBody>
      </p:sp>
      <p:sp>
        <p:nvSpPr>
          <p:cNvPr id="3" name="内容占位符 2"/>
          <p:cNvSpPr txBox="1">
            <a:spLocks/>
          </p:cNvSpPr>
          <p:nvPr/>
        </p:nvSpPr>
        <p:spPr bwMode="auto">
          <a:xfrm>
            <a:off x="304790" y="1193178"/>
            <a:ext cx="8724159" cy="259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zh-CN" altLang="en-US" sz="1800" dirty="0">
                <a:latin typeface="微软雅黑" panose="020B0503020204020204" pitchFamily="34" charset="-122"/>
                <a:ea typeface="微软雅黑" panose="020B0503020204020204" pitchFamily="34" charset="-122"/>
                <a:cs typeface="Times New Roman" pitchFamily="18" charset="0"/>
              </a:rPr>
              <a:t>比特币区块链技术要求获得记账权的节点必须在当前数据区块头中加盖时间戳，表明区块数据的写入时间</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时间戳可以作为区块数据的存在性证明（</a:t>
            </a:r>
            <a:r>
              <a:rPr lang="en-US" altLang="zh-CN" sz="1600" dirty="0">
                <a:latin typeface="微软雅黑" panose="020B0503020204020204" pitchFamily="34" charset="-122"/>
                <a:ea typeface="微软雅黑" panose="020B0503020204020204" pitchFamily="34" charset="-122"/>
                <a:cs typeface="Times New Roman" pitchFamily="18" charset="0"/>
              </a:rPr>
              <a:t>Proof of existence</a:t>
            </a:r>
            <a:r>
              <a:rPr lang="zh-CN" altLang="en-US" sz="1600" dirty="0">
                <a:latin typeface="微软雅黑" panose="020B0503020204020204" pitchFamily="34" charset="-122"/>
                <a:ea typeface="微软雅黑" panose="020B0503020204020204" pitchFamily="34" charset="-122"/>
                <a:cs typeface="Times New Roman" pitchFamily="18" charset="0"/>
              </a:rPr>
              <a:t>），有助于形成不可篡改和不可伪造的区块链</a:t>
            </a:r>
            <a:r>
              <a:rPr lang="zh-CN" altLang="en-US" sz="1600" dirty="0" smtClean="0">
                <a:latin typeface="微软雅黑" panose="020B0503020204020204" pitchFamily="34" charset="-122"/>
                <a:ea typeface="微软雅黑" panose="020B0503020204020204" pitchFamily="34" charset="-122"/>
                <a:cs typeface="Times New Roman" pitchFamily="18" charset="0"/>
              </a:rPr>
              <a:t>数据库。</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时间戳为未来基于区块链的互联网和大数据增加了时间维度，使得通过区块数据和时间戳来追溯数据、重现历史成为可能。</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p:txBody>
      </p:sp>
      <p:pic>
        <p:nvPicPr>
          <p:cNvPr id="33794" name="Picture 2" descr="Image result for æ¯ç¹å¸ æ¶é´æ³æ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218" y="4109804"/>
            <a:ext cx="7970445" cy="2424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1329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1980029" cy="523220"/>
          </a:xfrm>
          <a:prstGeom prst="rect">
            <a:avLst/>
          </a:prstGeom>
        </p:spPr>
        <p:txBody>
          <a:bodyPr wrap="none">
            <a:spAutoFit/>
          </a:bodyPr>
          <a:lstStyle/>
          <a:p>
            <a:r>
              <a:rPr lang="zh-CN" altLang="en-US" sz="2800" kern="0" dirty="0" smtClean="0">
                <a:solidFill>
                  <a:prstClr val="black"/>
                </a:solidFill>
                <a:ea typeface="黑体" pitchFamily="49" charset="-122"/>
              </a:rPr>
              <a:t>比特币挖</a:t>
            </a:r>
            <a:r>
              <a:rPr lang="zh-CN" altLang="en-US" sz="2800" kern="0" dirty="0">
                <a:solidFill>
                  <a:prstClr val="black"/>
                </a:solidFill>
                <a:ea typeface="黑体" pitchFamily="49" charset="-122"/>
              </a:rPr>
              <a:t>矿</a:t>
            </a:r>
          </a:p>
        </p:txBody>
      </p:sp>
      <p:sp>
        <p:nvSpPr>
          <p:cNvPr id="4" name="内容占位符 2"/>
          <p:cNvSpPr txBox="1">
            <a:spLocks/>
          </p:cNvSpPr>
          <p:nvPr/>
        </p:nvSpPr>
        <p:spPr bwMode="auto">
          <a:xfrm>
            <a:off x="304790" y="1193178"/>
            <a:ext cx="8724159" cy="307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300"/>
              </a:spcBef>
              <a:spcAft>
                <a:spcPts val="300"/>
              </a:spcAft>
            </a:pP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挖</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矿：</a:t>
            </a:r>
            <a:r>
              <a:rPr lang="zh-CN" altLang="en-US" sz="1800" dirty="0" smtClean="0">
                <a:latin typeface="微软雅黑" panose="020B0503020204020204" pitchFamily="34" charset="-122"/>
                <a:ea typeface="微软雅黑" panose="020B0503020204020204" pitchFamily="34" charset="-122"/>
                <a:cs typeface="Times New Roman" pitchFamily="18" charset="0"/>
              </a:rPr>
              <a:t>确保比特</a:t>
            </a:r>
            <a:r>
              <a:rPr lang="zh-CN" altLang="en-US" sz="1800" dirty="0">
                <a:latin typeface="微软雅黑" panose="020B0503020204020204" pitchFamily="34" charset="-122"/>
                <a:ea typeface="微软雅黑" panose="020B0503020204020204" pitchFamily="34" charset="-122"/>
                <a:cs typeface="Times New Roman" pitchFamily="18" charset="0"/>
              </a:rPr>
              <a:t>币系统安全，</a:t>
            </a:r>
            <a:r>
              <a:rPr lang="zh-CN" altLang="en-US" sz="1800" dirty="0" smtClean="0">
                <a:latin typeface="微软雅黑" panose="020B0503020204020204" pitchFamily="34" charset="-122"/>
                <a:ea typeface="微软雅黑" panose="020B0503020204020204" pitchFamily="34" charset="-122"/>
                <a:cs typeface="Times New Roman" pitchFamily="18" charset="0"/>
              </a:rPr>
              <a:t>并在</a:t>
            </a:r>
            <a:r>
              <a:rPr lang="zh-CN" altLang="en-US" sz="1800" dirty="0">
                <a:latin typeface="微软雅黑" panose="020B0503020204020204" pitchFamily="34" charset="-122"/>
                <a:ea typeface="微软雅黑" panose="020B0503020204020204" pitchFamily="34" charset="-122"/>
                <a:cs typeface="Times New Roman" pitchFamily="18" charset="0"/>
              </a:rPr>
              <a:t>没有中央权力</a:t>
            </a:r>
            <a:r>
              <a:rPr lang="zh-CN" altLang="en-US" sz="1800" dirty="0" smtClean="0">
                <a:latin typeface="微软雅黑" panose="020B0503020204020204" pitchFamily="34" charset="-122"/>
                <a:ea typeface="微软雅黑" panose="020B0503020204020204" pitchFamily="34" charset="-122"/>
                <a:cs typeface="Times New Roman" pitchFamily="18" charset="0"/>
              </a:rPr>
              <a:t>机构情况</a:t>
            </a:r>
            <a:r>
              <a:rPr lang="zh-CN" altLang="en-US" sz="1800" dirty="0">
                <a:latin typeface="微软雅黑" panose="020B0503020204020204" pitchFamily="34" charset="-122"/>
                <a:ea typeface="微软雅黑" panose="020B0503020204020204" pitchFamily="34" charset="-122"/>
                <a:cs typeface="Times New Roman" pitchFamily="18" charset="0"/>
              </a:rPr>
              <a:t>下</a:t>
            </a:r>
            <a:r>
              <a:rPr lang="zh-CN" altLang="en-US" sz="1800" dirty="0" smtClean="0">
                <a:latin typeface="微软雅黑" panose="020B0503020204020204" pitchFamily="34" charset="-122"/>
                <a:ea typeface="微软雅黑" panose="020B0503020204020204" pitchFamily="34" charset="-122"/>
                <a:cs typeface="Times New Roman" pitchFamily="18" charset="0"/>
              </a:rPr>
              <a:t>实现全网共识</a:t>
            </a:r>
            <a:r>
              <a:rPr lang="zh-CN" altLang="en-US" sz="1800" dirty="0">
                <a:latin typeface="微软雅黑" panose="020B0503020204020204" pitchFamily="34" charset="-122"/>
                <a:ea typeface="微软雅黑" panose="020B0503020204020204" pitchFamily="34" charset="-122"/>
                <a:cs typeface="Times New Roman" pitchFamily="18" charset="0"/>
              </a:rPr>
              <a:t>。 </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cs typeface="Times New Roman" pitchFamily="18" charset="0"/>
              </a:rPr>
              <a:t>包含在区块内且被添加到区块链上的交易称为“确认”（</a:t>
            </a:r>
            <a:r>
              <a:rPr lang="en-US" altLang="zh-CN" sz="1600" dirty="0" smtClean="0">
                <a:latin typeface="微软雅黑" panose="020B0503020204020204" pitchFamily="34" charset="-122"/>
                <a:ea typeface="微软雅黑" panose="020B0503020204020204" pitchFamily="34" charset="-122"/>
                <a:cs typeface="Times New Roman" pitchFamily="18" charset="0"/>
              </a:rPr>
              <a:t>confirmed</a:t>
            </a:r>
            <a:r>
              <a:rPr lang="zh-CN" altLang="en-US" sz="1600" dirty="0" smtClean="0">
                <a:latin typeface="微软雅黑" panose="020B0503020204020204" pitchFamily="34" charset="-122"/>
                <a:ea typeface="微软雅黑" panose="020B0503020204020204" pitchFamily="34" charset="-122"/>
                <a:cs typeface="Times New Roman" pitchFamily="18" charset="0"/>
              </a:rPr>
              <a:t>）交易，交易经过“确认”之后，新的拥有者才能够花费他在交易中得到的比特币。</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pP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激励机制：</a:t>
            </a:r>
            <a:r>
              <a:rPr lang="zh-CN" altLang="en-US" sz="1800" dirty="0" smtClean="0">
                <a:latin typeface="微软雅黑" panose="020B0503020204020204" pitchFamily="34" charset="-122"/>
                <a:ea typeface="微软雅黑" panose="020B0503020204020204" pitchFamily="34" charset="-122"/>
                <a:cs typeface="Times New Roman" pitchFamily="18" charset="0"/>
              </a:rPr>
              <a:t>新币</a:t>
            </a:r>
            <a:r>
              <a:rPr lang="zh-CN" altLang="en-US" sz="1800" dirty="0">
                <a:latin typeface="微软雅黑" panose="020B0503020204020204" pitchFamily="34" charset="-122"/>
                <a:ea typeface="微软雅黑" panose="020B0503020204020204" pitchFamily="34" charset="-122"/>
                <a:cs typeface="Times New Roman" pitchFamily="18" charset="0"/>
              </a:rPr>
              <a:t>发行和交易费的奖励是将矿工的行动与网络安全保持一致的激励计划，同时实现了货币发行</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创建新区块的新币奖励：每四年（或准确说是每</a:t>
            </a:r>
            <a:r>
              <a:rPr lang="en-US" altLang="zh-CN" sz="1600" dirty="0">
                <a:latin typeface="微软雅黑" panose="020B0503020204020204" pitchFamily="34" charset="-122"/>
                <a:ea typeface="微软雅黑" panose="020B0503020204020204" pitchFamily="34" charset="-122"/>
                <a:cs typeface="Times New Roman" pitchFamily="18" charset="0"/>
              </a:rPr>
              <a:t>210,000</a:t>
            </a:r>
            <a:r>
              <a:rPr lang="zh-CN" altLang="en-US" sz="1600" dirty="0">
                <a:latin typeface="微软雅黑" panose="020B0503020204020204" pitchFamily="34" charset="-122"/>
                <a:ea typeface="微软雅黑" panose="020B0503020204020204" pitchFamily="34" charset="-122"/>
                <a:cs typeface="Times New Roman" pitchFamily="18" charset="0"/>
              </a:rPr>
              <a:t>个块）减少</a:t>
            </a:r>
            <a:r>
              <a:rPr lang="zh-CN" altLang="en-US" sz="1600" dirty="0" smtClean="0">
                <a:latin typeface="微软雅黑" panose="020B0503020204020204" pitchFamily="34" charset="-122"/>
                <a:ea typeface="微软雅黑" panose="020B0503020204020204" pitchFamily="34" charset="-122"/>
                <a:cs typeface="Times New Roman" pitchFamily="18" charset="0"/>
              </a:rPr>
              <a:t>一半。</a:t>
            </a:r>
            <a:endParaRPr lang="en-US" altLang="zh-CN" sz="16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300"/>
              </a:spcBef>
              <a:spcAft>
                <a:spcPts val="30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itchFamily="18" charset="0"/>
              </a:rPr>
              <a:t>区块中所含交易的交易费：每笔交易记录的输入和输出的差额</a:t>
            </a:r>
            <a:r>
              <a:rPr lang="zh-CN" altLang="en-US" sz="1600" dirty="0" smtClean="0">
                <a:latin typeface="微软雅黑" panose="020B0503020204020204" pitchFamily="34" charset="-122"/>
                <a:ea typeface="微软雅黑" panose="020B0503020204020204" pitchFamily="34" charset="-122"/>
                <a:cs typeface="Times New Roman" pitchFamily="18" charset="0"/>
              </a:rPr>
              <a:t>。</a:t>
            </a:r>
            <a:endParaRPr lang="en-US" altLang="zh-CN" sz="1600" dirty="0">
              <a:latin typeface="微软雅黑" panose="020B0503020204020204" pitchFamily="34" charset="-122"/>
              <a:ea typeface="微软雅黑" panose="020B0503020204020204" pitchFamily="34" charset="-122"/>
              <a:cs typeface="Times New Roman" pitchFamily="18" charset="0"/>
            </a:endParaRPr>
          </a:p>
        </p:txBody>
      </p:sp>
      <p:pic>
        <p:nvPicPr>
          <p:cNvPr id="35842" name="Picture 2" descr="http://upload-images.jianshu.io/upload_images/1785959-8940ef3f6c6357d4.png?imageMogr2/auto-orient/strip%7CimageView2/2/w/12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124" y="4549561"/>
            <a:ext cx="3344026" cy="2105248"/>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Image result for æ¯ç¹å¸æç¿ ç¢éå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4511568"/>
            <a:ext cx="3067050" cy="214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8375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1538" y="476672"/>
            <a:ext cx="3775393" cy="523220"/>
          </a:xfrm>
          <a:prstGeom prst="rect">
            <a:avLst/>
          </a:prstGeom>
        </p:spPr>
        <p:txBody>
          <a:bodyPr wrap="none">
            <a:spAutoFit/>
          </a:bodyPr>
          <a:lstStyle/>
          <a:p>
            <a:r>
              <a:rPr lang="zh-CN" altLang="en-US" sz="2800" kern="0" dirty="0">
                <a:solidFill>
                  <a:prstClr val="black"/>
                </a:solidFill>
                <a:ea typeface="黑体" pitchFamily="49" charset="-122"/>
              </a:rPr>
              <a:t>比特</a:t>
            </a:r>
            <a:r>
              <a:rPr lang="zh-CN" altLang="en-US" sz="2800" kern="0" dirty="0" smtClean="0">
                <a:solidFill>
                  <a:prstClr val="black"/>
                </a:solidFill>
                <a:ea typeface="黑体" pitchFamily="49" charset="-122"/>
              </a:rPr>
              <a:t>币分布式共识过程</a:t>
            </a:r>
            <a:endParaRPr lang="zh-CN" altLang="en-US" sz="2800" kern="0" dirty="0">
              <a:solidFill>
                <a:prstClr val="black"/>
              </a:solidFill>
              <a:ea typeface="黑体" pitchFamily="49" charset="-122"/>
            </a:endParaRPr>
          </a:p>
        </p:txBody>
      </p:sp>
      <p:sp>
        <p:nvSpPr>
          <p:cNvPr id="3" name="内容占位符 2"/>
          <p:cNvSpPr txBox="1">
            <a:spLocks/>
          </p:cNvSpPr>
          <p:nvPr/>
        </p:nvSpPr>
        <p:spPr bwMode="auto">
          <a:xfrm>
            <a:off x="304790" y="1193178"/>
            <a:ext cx="8724910" cy="397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err="1">
                <a:latin typeface="微软雅黑" panose="020B0503020204020204" pitchFamily="34" charset="-122"/>
                <a:ea typeface="微软雅黑" panose="020B0503020204020204" pitchFamily="34" charset="-122"/>
                <a:cs typeface="Times New Roman" pitchFamily="18" charset="0"/>
              </a:rPr>
              <a:t>PoW</a:t>
            </a:r>
            <a:r>
              <a:rPr lang="zh-CN" altLang="en-US" sz="2000" dirty="0">
                <a:latin typeface="微软雅黑" panose="020B0503020204020204" pitchFamily="34" charset="-122"/>
                <a:ea typeface="微软雅黑" panose="020B0503020204020204" pitchFamily="34" charset="-122"/>
                <a:cs typeface="Times New Roman" pitchFamily="18" charset="0"/>
              </a:rPr>
              <a:t>共识</a:t>
            </a:r>
            <a:r>
              <a:rPr lang="zh-CN" altLang="en-US" sz="2000" dirty="0" smtClean="0">
                <a:latin typeface="微软雅黑" panose="020B0503020204020204" pitchFamily="34" charset="-122"/>
                <a:ea typeface="微软雅黑" panose="020B0503020204020204" pitchFamily="34" charset="-122"/>
                <a:cs typeface="Times New Roman" pitchFamily="18" charset="0"/>
              </a:rPr>
              <a:t>机制近乎</a:t>
            </a:r>
            <a:r>
              <a:rPr lang="zh-CN" altLang="en-US" sz="2000" dirty="0">
                <a:latin typeface="微软雅黑" panose="020B0503020204020204" pitchFamily="34" charset="-122"/>
                <a:ea typeface="微软雅黑" panose="020B0503020204020204" pitchFamily="34" charset="-122"/>
                <a:cs typeface="Times New Roman" pitchFamily="18" charset="0"/>
              </a:rPr>
              <a:t>完美地整合了比特币系统的货币发行、交易支付和验证等功能，并通过算力竞争保障系统的安全性和去中</a:t>
            </a:r>
            <a:r>
              <a:rPr lang="zh-CN" altLang="en-US" sz="2000" dirty="0" smtClean="0">
                <a:latin typeface="微软雅黑" panose="020B0503020204020204" pitchFamily="34" charset="-122"/>
                <a:ea typeface="微软雅黑" panose="020B0503020204020204" pitchFamily="34" charset="-122"/>
                <a:cs typeface="Times New Roman" pitchFamily="18" charset="0"/>
              </a:rPr>
              <a:t>心性</a:t>
            </a:r>
            <a:r>
              <a:rPr lang="zh-CN" altLang="en-US" sz="2000" dirty="0">
                <a:latin typeface="微软雅黑" panose="020B0503020204020204" pitchFamily="34" charset="-122"/>
                <a:ea typeface="微软雅黑" panose="020B0503020204020204" pitchFamily="34" charset="-122"/>
                <a:cs typeface="Times New Roman" pitchFamily="18" charset="0"/>
              </a:rPr>
              <a:t>。</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mj-lt"/>
              <a:buAutoNum type="arabicPeriod"/>
            </a:pPr>
            <a:r>
              <a:rPr lang="zh-CN" altLang="en-US" sz="1800" dirty="0">
                <a:latin typeface="微软雅黑" panose="020B0503020204020204" pitchFamily="34" charset="-122"/>
                <a:ea typeface="微软雅黑" panose="020B0503020204020204" pitchFamily="34" charset="-122"/>
                <a:cs typeface="Times New Roman" pitchFamily="18" charset="0"/>
              </a:rPr>
              <a:t>每个全节点对每个交易进行</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独立验证</a:t>
            </a:r>
            <a:r>
              <a:rPr lang="zh-CN" altLang="en-US" sz="1800" dirty="0">
                <a:latin typeface="微软雅黑" panose="020B0503020204020204" pitchFamily="34" charset="-122"/>
                <a:ea typeface="微软雅黑" panose="020B0503020204020204" pitchFamily="34" charset="-122"/>
                <a:cs typeface="Times New Roman" pitchFamily="18" charset="0"/>
              </a:rPr>
              <a:t>，并广播至全</a:t>
            </a:r>
            <a:r>
              <a:rPr lang="zh-CN" altLang="en-US" sz="1800" dirty="0" smtClean="0">
                <a:latin typeface="微软雅黑" panose="020B0503020204020204" pitchFamily="34" charset="-122"/>
                <a:ea typeface="微软雅黑" panose="020B0503020204020204" pitchFamily="34" charset="-122"/>
                <a:cs typeface="Times New Roman" pitchFamily="18" charset="0"/>
              </a:rPr>
              <a:t>网。</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mj-lt"/>
              <a:buAutoNum type="arabicPeriod"/>
            </a:pPr>
            <a:r>
              <a:rPr lang="zh-CN" altLang="en-US" sz="1800" dirty="0">
                <a:latin typeface="微软雅黑" panose="020B0503020204020204" pitchFamily="34" charset="-122"/>
                <a:ea typeface="微软雅黑" panose="020B0503020204020204" pitchFamily="34" charset="-122"/>
                <a:cs typeface="Times New Roman" pitchFamily="18" charset="0"/>
              </a:rPr>
              <a:t>通过完成</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工作量证明算法</a:t>
            </a:r>
            <a:r>
              <a:rPr lang="zh-CN" altLang="en-US" sz="1800" dirty="0">
                <a:latin typeface="微软雅黑" panose="020B0503020204020204" pitchFamily="34" charset="-122"/>
                <a:ea typeface="微软雅黑" panose="020B0503020204020204" pitchFamily="34" charset="-122"/>
                <a:cs typeface="Times New Roman" pitchFamily="18" charset="0"/>
              </a:rPr>
              <a:t>的计算和验证，挖矿节点将交易记录打包进新区块，并广播至全</a:t>
            </a:r>
            <a:r>
              <a:rPr lang="zh-CN" altLang="en-US" sz="1800" dirty="0" smtClean="0">
                <a:latin typeface="微软雅黑" panose="020B0503020204020204" pitchFamily="34" charset="-122"/>
                <a:ea typeface="微软雅黑" panose="020B0503020204020204" pitchFamily="34" charset="-122"/>
                <a:cs typeface="Times New Roman" pitchFamily="18" charset="0"/>
              </a:rPr>
              <a:t>网。</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mj-lt"/>
              <a:buAutoNum type="arabicPeriod"/>
            </a:pPr>
            <a:r>
              <a:rPr lang="zh-CN" altLang="en-US" sz="1800" dirty="0">
                <a:latin typeface="微软雅黑" panose="020B0503020204020204" pitchFamily="34" charset="-122"/>
                <a:ea typeface="微软雅黑" panose="020B0503020204020204" pitchFamily="34" charset="-122"/>
                <a:cs typeface="Times New Roman" pitchFamily="18" charset="0"/>
              </a:rPr>
              <a:t>每个节点独立的</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对新区块进行校验</a:t>
            </a:r>
            <a:r>
              <a:rPr lang="zh-CN" altLang="en-US" sz="1800" dirty="0">
                <a:latin typeface="微软雅黑" panose="020B0503020204020204" pitchFamily="34" charset="-122"/>
                <a:ea typeface="微软雅黑" panose="020B0503020204020204" pitchFamily="34" charset="-122"/>
                <a:cs typeface="Times New Roman" pitchFamily="18" charset="0"/>
              </a:rPr>
              <a:t>，并链接到本地维护的区</a:t>
            </a:r>
            <a:r>
              <a:rPr lang="zh-CN" altLang="en-US" sz="1800" dirty="0" smtClean="0">
                <a:latin typeface="微软雅黑" panose="020B0503020204020204" pitchFamily="34" charset="-122"/>
                <a:ea typeface="微软雅黑" panose="020B0503020204020204" pitchFamily="34" charset="-122"/>
                <a:cs typeface="Times New Roman" pitchFamily="18" charset="0"/>
              </a:rPr>
              <a:t>块链。</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mj-lt"/>
              <a:buAutoNum type="arabicPeriod"/>
            </a:pPr>
            <a:r>
              <a:rPr lang="zh-CN" altLang="en-US" sz="1800" dirty="0">
                <a:latin typeface="微软雅黑" panose="020B0503020204020204" pitchFamily="34" charset="-122"/>
                <a:ea typeface="微软雅黑" panose="020B0503020204020204" pitchFamily="34" charset="-122"/>
                <a:cs typeface="Times New Roman" pitchFamily="18" charset="0"/>
              </a:rPr>
              <a:t>每个节点对区块链进行维护，在工作量证明机制下</a:t>
            </a:r>
            <a:r>
              <a:rPr lang="zh-CN" altLang="en-US" sz="1800" dirty="0">
                <a:solidFill>
                  <a:srgbClr val="FF0000"/>
                </a:solidFill>
                <a:latin typeface="微软雅黑" panose="020B0503020204020204" pitchFamily="34" charset="-122"/>
                <a:ea typeface="微软雅黑" panose="020B0503020204020204" pitchFamily="34" charset="-122"/>
                <a:cs typeface="Times New Roman" pitchFamily="18" charset="0"/>
              </a:rPr>
              <a:t>选择累计工作量最大的区</a:t>
            </a:r>
            <a:r>
              <a:rPr lang="zh-CN" altLang="en-US" sz="1800" dirty="0" smtClean="0">
                <a:solidFill>
                  <a:srgbClr val="FF0000"/>
                </a:solidFill>
                <a:latin typeface="微软雅黑" panose="020B0503020204020204" pitchFamily="34" charset="-122"/>
                <a:ea typeface="微软雅黑" panose="020B0503020204020204" pitchFamily="34" charset="-122"/>
                <a:cs typeface="Times New Roman" pitchFamily="18" charset="0"/>
              </a:rPr>
              <a:t>块链</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6360282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bwMode="auto">
          <a:xfrm>
            <a:off x="467544" y="1285860"/>
            <a:ext cx="8319298" cy="7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00000"/>
              </a:lnSpc>
              <a:spcBef>
                <a:spcPts val="600"/>
              </a:spcBef>
            </a:pPr>
            <a:r>
              <a:rPr lang="en-US" altLang="zh-CN" sz="2000" dirty="0" err="1" smtClean="0">
                <a:solidFill>
                  <a:srgbClr val="FF0066"/>
                </a:solidFill>
                <a:ea typeface="黑体" panose="02010609060101010101" pitchFamily="49" charset="-122"/>
                <a:cs typeface="Times New Roman" pitchFamily="18" charset="0"/>
              </a:rPr>
              <a:t>PoW</a:t>
            </a:r>
            <a:r>
              <a:rPr lang="zh-CN" altLang="en-US" sz="2000" dirty="0" smtClean="0">
                <a:solidFill>
                  <a:srgbClr val="FF0066"/>
                </a:solidFill>
                <a:ea typeface="黑体" panose="02010609060101010101" pitchFamily="49" charset="-122"/>
                <a:cs typeface="Times New Roman" pitchFamily="18" charset="0"/>
              </a:rPr>
              <a:t>：比特币区块链 </a:t>
            </a:r>
            <a:r>
              <a:rPr lang="en-US" altLang="zh-CN" sz="2000" dirty="0" smtClean="0">
                <a:solidFill>
                  <a:srgbClr val="FF0066"/>
                </a:solidFill>
                <a:ea typeface="黑体" panose="02010609060101010101" pitchFamily="49" charset="-122"/>
                <a:cs typeface="Times New Roman" pitchFamily="18" charset="0"/>
              </a:rPr>
              <a:t>[</a:t>
            </a:r>
            <a:r>
              <a:rPr lang="en-US" altLang="zh-CN" sz="2000" dirty="0" err="1" smtClean="0">
                <a:solidFill>
                  <a:srgbClr val="FF0066"/>
                </a:solidFill>
                <a:ea typeface="黑体" panose="02010609060101010101" pitchFamily="49" charset="-122"/>
                <a:cs typeface="Times New Roman" pitchFamily="18" charset="0"/>
              </a:rPr>
              <a:t>Nakamoto</a:t>
            </a:r>
            <a:r>
              <a:rPr lang="en-US" altLang="zh-CN" sz="2000" dirty="0" smtClean="0">
                <a:solidFill>
                  <a:srgbClr val="FF0066"/>
                </a:solidFill>
                <a:ea typeface="黑体" panose="02010609060101010101" pitchFamily="49" charset="-122"/>
                <a:cs typeface="Times New Roman" pitchFamily="18" charset="0"/>
              </a:rPr>
              <a:t> S. 2008]</a:t>
            </a:r>
          </a:p>
          <a:p>
            <a:pPr eaLnBrk="1" hangingPunct="1">
              <a:lnSpc>
                <a:spcPct val="100000"/>
              </a:lnSpc>
              <a:spcBef>
                <a:spcPts val="600"/>
              </a:spcBef>
              <a:buFont typeface="Wingdings" pitchFamily="2" charset="2"/>
              <a:buChar char="Ø"/>
            </a:pPr>
            <a:r>
              <a:rPr lang="zh-CN" altLang="en-US" sz="1800" dirty="0" smtClean="0">
                <a:ea typeface="黑体" panose="02010609060101010101" pitchFamily="49" charset="-122"/>
                <a:cs typeface="Times New Roman" pitchFamily="18" charset="0"/>
              </a:rPr>
              <a:t>通过引入引入分布式节点的算力竞争来保证数据一致性和共识的安全性。</a:t>
            </a:r>
            <a:endParaRPr lang="en-US" altLang="zh-CN" sz="1800" dirty="0" smtClean="0">
              <a:ea typeface="黑体" panose="02010609060101010101" pitchFamily="49" charset="-122"/>
              <a:cs typeface="Times New Roman" pitchFamily="18" charset="0"/>
            </a:endParaRPr>
          </a:p>
        </p:txBody>
      </p:sp>
      <p:sp>
        <p:nvSpPr>
          <p:cNvPr id="9" name="矩形 8"/>
          <p:cNvSpPr/>
          <p:nvPr/>
        </p:nvSpPr>
        <p:spPr>
          <a:xfrm>
            <a:off x="642910" y="2223050"/>
            <a:ext cx="8001056" cy="923330"/>
          </a:xfrm>
          <a:prstGeom prst="rect">
            <a:avLst/>
          </a:prstGeom>
          <a:ln w="19050">
            <a:solidFill>
              <a:srgbClr val="00B050"/>
            </a:solidFill>
          </a:ln>
        </p:spPr>
        <p:txBody>
          <a:bodyPr wrap="square">
            <a:spAutoFit/>
          </a:bodyPr>
          <a:lstStyle/>
          <a:p>
            <a:pPr>
              <a:lnSpc>
                <a:spcPct val="150000"/>
              </a:lnSpc>
              <a:spcBef>
                <a:spcPts val="600"/>
              </a:spcBef>
            </a:pPr>
            <a:r>
              <a:rPr lang="en-US" altLang="zh-CN" dirty="0" smtClean="0">
                <a:ea typeface="黑体" panose="02010609060101010101" pitchFamily="49" charset="-122"/>
                <a:cs typeface="Times New Roman" pitchFamily="18" charset="0"/>
              </a:rPr>
              <a:t>SHA256</a:t>
            </a:r>
            <a:r>
              <a:rPr lang="zh-CN" altLang="en-US" dirty="0" smtClean="0">
                <a:ea typeface="黑体" panose="02010609060101010101" pitchFamily="49" charset="-122"/>
                <a:cs typeface="Times New Roman" pitchFamily="18" charset="0"/>
              </a:rPr>
              <a:t>（</a:t>
            </a:r>
            <a:r>
              <a:rPr lang="en-US" altLang="zh-CN" dirty="0" smtClean="0">
                <a:ea typeface="黑体" panose="02010609060101010101" pitchFamily="49" charset="-122"/>
                <a:cs typeface="Times New Roman" pitchFamily="18" charset="0"/>
              </a:rPr>
              <a:t>SHA256</a:t>
            </a:r>
            <a:r>
              <a:rPr lang="zh-CN" altLang="en-US" dirty="0" smtClean="0">
                <a:ea typeface="黑体" panose="02010609060101010101" pitchFamily="49" charset="-122"/>
                <a:cs typeface="Times New Roman" pitchFamily="18" charset="0"/>
              </a:rPr>
              <a:t>（</a:t>
            </a:r>
            <a:r>
              <a:rPr lang="en-US" altLang="zh-CN" dirty="0" smtClean="0">
                <a:ea typeface="黑体" panose="02010609060101010101" pitchFamily="49" charset="-122"/>
                <a:cs typeface="Times New Roman" pitchFamily="18" charset="0"/>
              </a:rPr>
              <a:t>Version || Previous </a:t>
            </a:r>
            <a:r>
              <a:rPr lang="en-US" altLang="zh-CN" dirty="0" err="1" smtClean="0">
                <a:ea typeface="黑体" panose="02010609060101010101" pitchFamily="49" charset="-122"/>
                <a:cs typeface="Times New Roman" pitchFamily="18" charset="0"/>
              </a:rPr>
              <a:t>BlockHash</a:t>
            </a:r>
            <a:r>
              <a:rPr lang="en-US" altLang="zh-CN" dirty="0" smtClean="0">
                <a:ea typeface="黑体" panose="02010609060101010101" pitchFamily="49" charset="-122"/>
                <a:cs typeface="Times New Roman" pitchFamily="18" charset="0"/>
              </a:rPr>
              <a:t> || </a:t>
            </a:r>
            <a:r>
              <a:rPr lang="en-US" altLang="zh-CN" dirty="0" err="1" smtClean="0">
                <a:ea typeface="黑体" panose="02010609060101010101" pitchFamily="49" charset="-122"/>
                <a:cs typeface="Times New Roman" pitchFamily="18" charset="0"/>
              </a:rPr>
              <a:t>Merkle</a:t>
            </a:r>
            <a:r>
              <a:rPr lang="en-US" altLang="zh-CN" dirty="0" smtClean="0">
                <a:ea typeface="黑体" panose="02010609060101010101" pitchFamily="49" charset="-122"/>
                <a:cs typeface="Times New Roman" pitchFamily="18" charset="0"/>
              </a:rPr>
              <a:t> Root || Timestamp || </a:t>
            </a:r>
            <a:r>
              <a:rPr lang="en-US" altLang="zh-CN" dirty="0" smtClean="0">
                <a:solidFill>
                  <a:srgbClr val="FF0000"/>
                </a:solidFill>
                <a:ea typeface="黑体" panose="02010609060101010101" pitchFamily="49" charset="-122"/>
                <a:cs typeface="Times New Roman" pitchFamily="18" charset="0"/>
              </a:rPr>
              <a:t>Difficulty Target </a:t>
            </a:r>
            <a:r>
              <a:rPr lang="en-US" altLang="zh-CN" dirty="0" smtClean="0">
                <a:ea typeface="黑体" panose="02010609060101010101" pitchFamily="49" charset="-122"/>
                <a:cs typeface="Times New Roman" pitchFamily="18" charset="0"/>
              </a:rPr>
              <a:t>|| Nonce</a:t>
            </a:r>
            <a:r>
              <a:rPr lang="zh-CN" altLang="en-US" dirty="0" smtClean="0">
                <a:ea typeface="黑体" panose="02010609060101010101" pitchFamily="49" charset="-122"/>
                <a:cs typeface="Times New Roman" pitchFamily="18" charset="0"/>
              </a:rPr>
              <a:t>））≤  </a:t>
            </a:r>
            <a:r>
              <a:rPr lang="en-US" altLang="zh-CN" dirty="0" smtClean="0">
                <a:solidFill>
                  <a:srgbClr val="FF0000"/>
                </a:solidFill>
                <a:ea typeface="黑体" panose="02010609060101010101" pitchFamily="49" charset="-122"/>
                <a:cs typeface="Times New Roman" pitchFamily="18" charset="0"/>
              </a:rPr>
              <a:t>Difficulty </a:t>
            </a:r>
            <a:r>
              <a:rPr lang="en-US" altLang="zh-CN" dirty="0">
                <a:solidFill>
                  <a:srgbClr val="FF0000"/>
                </a:solidFill>
                <a:ea typeface="黑体" panose="02010609060101010101" pitchFamily="49" charset="-122"/>
                <a:cs typeface="Times New Roman" pitchFamily="18" charset="0"/>
              </a:rPr>
              <a:t>Target </a:t>
            </a:r>
            <a:endParaRPr lang="en-US" altLang="zh-CN" dirty="0" smtClean="0">
              <a:solidFill>
                <a:srgbClr val="FF0000"/>
              </a:solidFill>
              <a:ea typeface="黑体" panose="02010609060101010101" pitchFamily="49" charset="-122"/>
              <a:cs typeface="Times New Roman" pitchFamily="18" charset="0"/>
            </a:endParaRPr>
          </a:p>
        </p:txBody>
      </p:sp>
      <p:sp>
        <p:nvSpPr>
          <p:cNvPr id="10" name="内容占位符 2"/>
          <p:cNvSpPr txBox="1">
            <a:spLocks/>
          </p:cNvSpPr>
          <p:nvPr/>
        </p:nvSpPr>
        <p:spPr bwMode="auto">
          <a:xfrm>
            <a:off x="500034" y="3218474"/>
            <a:ext cx="8319298" cy="1214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00000"/>
              </a:lnSpc>
              <a:spcBef>
                <a:spcPts val="600"/>
              </a:spcBef>
              <a:buFont typeface="Wingdings" pitchFamily="2" charset="2"/>
              <a:buChar char="Ø"/>
            </a:pPr>
            <a:r>
              <a:rPr lang="zh-CN" altLang="en-US" sz="1800" dirty="0" smtClean="0">
                <a:ea typeface="黑体" panose="02010609060101010101" pitchFamily="49" charset="-122"/>
                <a:cs typeface="Times New Roman" pitchFamily="18" charset="0"/>
              </a:rPr>
              <a:t>难度值的调整是在每个完整节点自动发生的</a:t>
            </a:r>
            <a:endParaRPr lang="en-US" altLang="zh-CN" sz="1800" dirty="0" smtClean="0">
              <a:ea typeface="黑体" panose="02010609060101010101" pitchFamily="49" charset="-122"/>
              <a:cs typeface="Times New Roman" pitchFamily="18" charset="0"/>
            </a:endParaRPr>
          </a:p>
          <a:p>
            <a:pPr indent="-160338" eaLnBrk="1" hangingPunct="1">
              <a:lnSpc>
                <a:spcPct val="100000"/>
              </a:lnSpc>
              <a:spcBef>
                <a:spcPts val="600"/>
              </a:spcBef>
              <a:buFont typeface="Arial" pitchFamily="34" charset="0"/>
              <a:buChar char="•"/>
            </a:pPr>
            <a:r>
              <a:rPr lang="zh-CN" altLang="en-US" sz="1600" dirty="0" smtClean="0">
                <a:ea typeface="黑体" panose="02010609060101010101" pitchFamily="49" charset="-122"/>
                <a:cs typeface="Times New Roman" pitchFamily="18" charset="0"/>
              </a:rPr>
              <a:t>每隔</a:t>
            </a:r>
            <a:r>
              <a:rPr lang="en-US" altLang="zh-CN" sz="1600" dirty="0" smtClean="0">
                <a:ea typeface="黑体" panose="02010609060101010101" pitchFamily="49" charset="-122"/>
                <a:cs typeface="Times New Roman" pitchFamily="18" charset="0"/>
              </a:rPr>
              <a:t>2016</a:t>
            </a:r>
            <a:r>
              <a:rPr lang="zh-CN" altLang="en-US" sz="1600" dirty="0" smtClean="0">
                <a:ea typeface="黑体" panose="02010609060101010101" pitchFamily="49" charset="-122"/>
                <a:cs typeface="Times New Roman" pitchFamily="18" charset="0"/>
              </a:rPr>
              <a:t>个区块统一自动调整难度值</a:t>
            </a:r>
            <a:endParaRPr lang="en-US" altLang="zh-CN" sz="1600" dirty="0" smtClean="0">
              <a:ea typeface="黑体" panose="02010609060101010101" pitchFamily="49" charset="-122"/>
              <a:cs typeface="Times New Roman" pitchFamily="18" charset="0"/>
            </a:endParaRPr>
          </a:p>
          <a:p>
            <a:pPr indent="-160338" eaLnBrk="1" hangingPunct="1">
              <a:lnSpc>
                <a:spcPct val="100000"/>
              </a:lnSpc>
              <a:spcBef>
                <a:spcPts val="600"/>
              </a:spcBef>
              <a:buFont typeface="Arial" pitchFamily="34" charset="0"/>
              <a:buChar char="•"/>
            </a:pPr>
            <a:r>
              <a:rPr lang="zh-CN" altLang="en-US" sz="1600" dirty="0" smtClean="0">
                <a:ea typeface="黑体" panose="02010609060101010101" pitchFamily="49" charset="-122"/>
                <a:cs typeface="Times New Roman" pitchFamily="18" charset="0"/>
              </a:rPr>
              <a:t>每</a:t>
            </a:r>
            <a:r>
              <a:rPr lang="en-US" altLang="zh-CN" sz="1600" dirty="0" smtClean="0">
                <a:ea typeface="黑体" panose="02010609060101010101" pitchFamily="49" charset="-122"/>
                <a:cs typeface="Times New Roman" pitchFamily="18" charset="0"/>
              </a:rPr>
              <a:t>10</a:t>
            </a:r>
            <a:r>
              <a:rPr lang="zh-CN" altLang="en-US" sz="1600" dirty="0" smtClean="0">
                <a:ea typeface="黑体" panose="02010609060101010101" pitchFamily="49" charset="-122"/>
                <a:cs typeface="Times New Roman" pitchFamily="18" charset="0"/>
              </a:rPr>
              <a:t>分钟产生一个区块</a:t>
            </a:r>
            <a:endParaRPr lang="en-US" altLang="zh-CN" sz="1600" dirty="0" smtClean="0">
              <a:ea typeface="黑体" panose="02010609060101010101" pitchFamily="49" charset="-122"/>
              <a:cs typeface="Times New Roman" pitchFamily="18" charset="0"/>
            </a:endParaRPr>
          </a:p>
          <a:p>
            <a:pPr eaLnBrk="1" hangingPunct="1">
              <a:lnSpc>
                <a:spcPct val="100000"/>
              </a:lnSpc>
              <a:spcBef>
                <a:spcPts val="600"/>
              </a:spcBef>
              <a:buFont typeface="Arial" pitchFamily="34" charset="0"/>
              <a:buChar char="•"/>
            </a:pPr>
            <a:endParaRPr lang="en-US" altLang="zh-CN" sz="1800" dirty="0" smtClean="0">
              <a:ea typeface="黑体" panose="02010609060101010101" pitchFamily="49" charset="-122"/>
              <a:cs typeface="Times New Roman" pitchFamily="18" charset="0"/>
            </a:endParaRPr>
          </a:p>
        </p:txBody>
      </p:sp>
      <p:sp>
        <p:nvSpPr>
          <p:cNvPr id="11" name="矩形 10"/>
          <p:cNvSpPr/>
          <p:nvPr/>
        </p:nvSpPr>
        <p:spPr>
          <a:xfrm>
            <a:off x="671636" y="4466744"/>
            <a:ext cx="6686446" cy="369332"/>
          </a:xfrm>
          <a:prstGeom prst="rect">
            <a:avLst/>
          </a:prstGeom>
          <a:ln w="19050">
            <a:solidFill>
              <a:srgbClr val="00B050"/>
            </a:solidFill>
          </a:ln>
        </p:spPr>
        <p:txBody>
          <a:bodyPr wrap="none">
            <a:spAutoFit/>
          </a:bodyPr>
          <a:lstStyle/>
          <a:p>
            <a:pPr algn="ctr"/>
            <a:r>
              <a:rPr lang="zh-CN" altLang="en-US" dirty="0" smtClean="0">
                <a:ea typeface="黑体" panose="02010609060101010101" pitchFamily="49" charset="-122"/>
                <a:cs typeface="Times New Roman" pitchFamily="18" charset="0"/>
              </a:rPr>
              <a:t>新难度值</a:t>
            </a:r>
            <a:r>
              <a:rPr lang="en-US" altLang="zh-CN" dirty="0" smtClean="0">
                <a:ea typeface="黑体" panose="02010609060101010101" pitchFamily="49" charset="-122"/>
                <a:cs typeface="Times New Roman" pitchFamily="18" charset="0"/>
              </a:rPr>
              <a:t>=</a:t>
            </a:r>
            <a:r>
              <a:rPr lang="zh-CN" altLang="en-US" dirty="0" smtClean="0">
                <a:ea typeface="黑体" panose="02010609060101010101" pitchFamily="49" charset="-122"/>
                <a:cs typeface="Times New Roman" pitchFamily="18" charset="0"/>
              </a:rPr>
              <a:t>旧难度值</a:t>
            </a:r>
            <a:r>
              <a:rPr lang="en-US" altLang="zh-CN" dirty="0" smtClean="0">
                <a:ea typeface="黑体" panose="02010609060101010101" pitchFamily="49" charset="-122"/>
                <a:cs typeface="Times New Roman" pitchFamily="18" charset="0"/>
              </a:rPr>
              <a:t>×</a:t>
            </a:r>
            <a:r>
              <a:rPr lang="zh-CN" altLang="en-US" dirty="0" smtClean="0">
                <a:ea typeface="黑体" panose="02010609060101010101" pitchFamily="49" charset="-122"/>
                <a:cs typeface="Times New Roman" pitchFamily="18" charset="0"/>
              </a:rPr>
              <a:t>（过去</a:t>
            </a:r>
            <a:r>
              <a:rPr lang="en-US" altLang="zh-CN" dirty="0" smtClean="0">
                <a:ea typeface="黑体" panose="02010609060101010101" pitchFamily="49" charset="-122"/>
                <a:cs typeface="Times New Roman" pitchFamily="18" charset="0"/>
              </a:rPr>
              <a:t>2016</a:t>
            </a:r>
            <a:r>
              <a:rPr lang="zh-CN" altLang="en-US" dirty="0" smtClean="0">
                <a:ea typeface="黑体" panose="02010609060101010101" pitchFamily="49" charset="-122"/>
                <a:cs typeface="Times New Roman" pitchFamily="18" charset="0"/>
              </a:rPr>
              <a:t>个区块花费时长</a:t>
            </a:r>
            <a:r>
              <a:rPr lang="en-US" altLang="zh-CN" dirty="0" smtClean="0">
                <a:ea typeface="黑体" panose="02010609060101010101" pitchFamily="49" charset="-122"/>
                <a:cs typeface="Times New Roman" pitchFamily="18" charset="0"/>
              </a:rPr>
              <a:t>/20160</a:t>
            </a:r>
            <a:r>
              <a:rPr lang="zh-CN" altLang="en-US" dirty="0" smtClean="0">
                <a:ea typeface="黑体" panose="02010609060101010101" pitchFamily="49" charset="-122"/>
                <a:cs typeface="Times New Roman" pitchFamily="18" charset="0"/>
              </a:rPr>
              <a:t>分钟）</a:t>
            </a:r>
            <a:endParaRPr lang="zh-CN" altLang="en-US" dirty="0">
              <a:ea typeface="黑体" panose="02010609060101010101" pitchFamily="49" charset="-122"/>
            </a:endParaRPr>
          </a:p>
        </p:txBody>
      </p:sp>
      <p:sp>
        <p:nvSpPr>
          <p:cNvPr id="12" name="矩形 11"/>
          <p:cNvSpPr/>
          <p:nvPr/>
        </p:nvSpPr>
        <p:spPr>
          <a:xfrm>
            <a:off x="662876" y="4899576"/>
            <a:ext cx="4052776" cy="369332"/>
          </a:xfrm>
          <a:prstGeom prst="rect">
            <a:avLst/>
          </a:prstGeom>
          <a:ln w="19050">
            <a:solidFill>
              <a:srgbClr val="00B050"/>
            </a:solidFill>
          </a:ln>
        </p:spPr>
        <p:txBody>
          <a:bodyPr wrap="none">
            <a:spAutoFit/>
          </a:bodyPr>
          <a:lstStyle/>
          <a:p>
            <a:pPr algn="ctr"/>
            <a:r>
              <a:rPr lang="en-US" altLang="zh-CN" dirty="0">
                <a:ea typeface="黑体" panose="02010609060101010101" pitchFamily="49" charset="-122"/>
                <a:cs typeface="Times New Roman" pitchFamily="18" charset="0"/>
              </a:rPr>
              <a:t>Difficulty </a:t>
            </a:r>
            <a:r>
              <a:rPr lang="en-US" altLang="zh-CN" dirty="0" smtClean="0">
                <a:ea typeface="黑体" panose="02010609060101010101" pitchFamily="49" charset="-122"/>
                <a:cs typeface="Times New Roman" pitchFamily="18" charset="0"/>
              </a:rPr>
              <a:t>Target </a:t>
            </a:r>
            <a:r>
              <a:rPr lang="en-US" altLang="zh-CN" dirty="0" smtClean="0">
                <a:latin typeface="黑体" panose="02010609060101010101" pitchFamily="49" charset="-122"/>
                <a:ea typeface="黑体" panose="02010609060101010101" pitchFamily="49" charset="-122"/>
                <a:cs typeface="Times New Roman" pitchFamily="18" charset="0"/>
              </a:rPr>
              <a:t>= </a:t>
            </a:r>
            <a:r>
              <a:rPr lang="zh-CN" altLang="en-US" dirty="0" smtClean="0">
                <a:latin typeface="黑体" panose="02010609060101010101" pitchFamily="49" charset="-122"/>
                <a:ea typeface="黑体" panose="02010609060101010101" pitchFamily="49" charset="-122"/>
                <a:cs typeface="Times New Roman" pitchFamily="18" charset="0"/>
              </a:rPr>
              <a:t>最大目标值</a:t>
            </a:r>
            <a:r>
              <a:rPr lang="en-US" altLang="zh-CN" dirty="0" smtClean="0">
                <a:latin typeface="黑体" panose="02010609060101010101" pitchFamily="49" charset="-122"/>
                <a:ea typeface="黑体" panose="02010609060101010101" pitchFamily="49" charset="-122"/>
                <a:cs typeface="Times New Roman" pitchFamily="18" charset="0"/>
              </a:rPr>
              <a:t>/</a:t>
            </a:r>
            <a:r>
              <a:rPr lang="en-US" altLang="zh-CN" dirty="0">
                <a:ea typeface="黑体" panose="02010609060101010101" pitchFamily="49" charset="-122"/>
                <a:cs typeface="Times New Roman" pitchFamily="18" charset="0"/>
              </a:rPr>
              <a:t>Difficulty</a:t>
            </a:r>
            <a:endParaRPr lang="zh-CN" altLang="en-US" dirty="0">
              <a:ea typeface="黑体" panose="02010609060101010101" pitchFamily="49" charset="-122"/>
              <a:cs typeface="Times New Roman" pitchFamily="18" charset="0"/>
            </a:endParaRPr>
          </a:p>
        </p:txBody>
      </p:sp>
      <p:sp>
        <p:nvSpPr>
          <p:cNvPr id="13" name="矩形 12"/>
          <p:cNvSpPr/>
          <p:nvPr/>
        </p:nvSpPr>
        <p:spPr>
          <a:xfrm>
            <a:off x="623304" y="5382126"/>
            <a:ext cx="8125438" cy="338554"/>
          </a:xfrm>
          <a:prstGeom prst="rect">
            <a:avLst/>
          </a:prstGeom>
        </p:spPr>
        <p:txBody>
          <a:bodyPr wrap="square">
            <a:spAutoFit/>
          </a:bodyPr>
          <a:lstStyle/>
          <a:p>
            <a:pPr algn="just"/>
            <a:r>
              <a:rPr lang="zh-CN" altLang="en-US" sz="1600" dirty="0" smtClean="0">
                <a:ea typeface="微软雅黑" pitchFamily="34" charset="-122"/>
                <a:cs typeface="Times New Roman" pitchFamily="18" charset="0"/>
              </a:rPr>
              <a:t>最大目标值</a:t>
            </a:r>
            <a:r>
              <a:rPr lang="en-US" altLang="zh-CN" sz="1600" dirty="0" smtClean="0">
                <a:ea typeface="微软雅黑" pitchFamily="34" charset="-122"/>
                <a:cs typeface="Times New Roman" pitchFamily="18" charset="0"/>
              </a:rPr>
              <a:t>= 0x00000000FFFFFFFFFFFFFFFFFFFFFFFFFFFFFFFFFFFFFFFFFFFFFFF</a:t>
            </a:r>
            <a:endParaRPr lang="zh-CN" altLang="en-US" sz="1600" dirty="0"/>
          </a:p>
        </p:txBody>
      </p:sp>
      <p:sp>
        <p:nvSpPr>
          <p:cNvPr id="14" name="圆角矩形 13"/>
          <p:cNvSpPr/>
          <p:nvPr/>
        </p:nvSpPr>
        <p:spPr>
          <a:xfrm>
            <a:off x="285720" y="5784180"/>
            <a:ext cx="8501122" cy="93094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lnSpc>
                <a:spcPct val="150000"/>
              </a:lnSpc>
              <a:tabLst>
                <a:tab pos="1879600" algn="l"/>
              </a:tabLst>
            </a:pPr>
            <a:r>
              <a:rPr lang="zh-CN" altLang="en-US" dirty="0">
                <a:solidFill>
                  <a:prstClr val="black"/>
                </a:solidFill>
                <a:ea typeface="黑体" panose="02010609060101010101" pitchFamily="49" charset="-122"/>
                <a:cs typeface="Times New Roman" pitchFamily="18" charset="0"/>
              </a:rPr>
              <a:t>符合要求区块头哈希值通常</a:t>
            </a:r>
            <a:r>
              <a:rPr lang="zh-CN" altLang="en-US" dirty="0">
                <a:solidFill>
                  <a:srgbClr val="FF0000"/>
                </a:solidFill>
                <a:ea typeface="黑体" panose="02010609060101010101" pitchFamily="49" charset="-122"/>
                <a:cs typeface="Times New Roman" pitchFamily="18" charset="0"/>
              </a:rPr>
              <a:t>由多个前导零构成</a:t>
            </a:r>
            <a:r>
              <a:rPr lang="zh-CN" altLang="en-US" dirty="0">
                <a:solidFill>
                  <a:prstClr val="black"/>
                </a:solidFill>
                <a:ea typeface="黑体" panose="02010609060101010101" pitchFamily="49" charset="-122"/>
                <a:cs typeface="Times New Roman" pitchFamily="18" charset="0"/>
              </a:rPr>
              <a:t>，目标哈希值越小，区块头哈希值的前导零越多，找到合适的随机数并“挖”出新区块的难度越大。</a:t>
            </a:r>
          </a:p>
        </p:txBody>
      </p:sp>
      <p:sp>
        <p:nvSpPr>
          <p:cNvPr id="16" name="矩形 15"/>
          <p:cNvSpPr/>
          <p:nvPr/>
        </p:nvSpPr>
        <p:spPr>
          <a:xfrm>
            <a:off x="1071538" y="476672"/>
            <a:ext cx="6479659" cy="523220"/>
          </a:xfrm>
          <a:prstGeom prst="rect">
            <a:avLst/>
          </a:prstGeom>
        </p:spPr>
        <p:txBody>
          <a:bodyPr wrap="none">
            <a:spAutoFit/>
          </a:bodyPr>
          <a:lstStyle/>
          <a:p>
            <a:r>
              <a:rPr lang="zh-CN" altLang="en-US" sz="2800" kern="0" dirty="0" smtClean="0">
                <a:solidFill>
                  <a:prstClr val="black"/>
                </a:solidFill>
                <a:ea typeface="黑体" pitchFamily="49" charset="-122"/>
              </a:rPr>
              <a:t>工作量</a:t>
            </a:r>
            <a:r>
              <a:rPr lang="zh-CN" altLang="en-US" sz="2800" kern="0" dirty="0">
                <a:solidFill>
                  <a:prstClr val="black"/>
                </a:solidFill>
                <a:ea typeface="黑体" pitchFamily="49" charset="-122"/>
              </a:rPr>
              <a:t>证明</a:t>
            </a:r>
            <a:r>
              <a:rPr lang="zh-CN" altLang="en-US" sz="2800" kern="0" dirty="0" smtClean="0">
                <a:solidFill>
                  <a:prstClr val="black"/>
                </a:solidFill>
                <a:ea typeface="黑体" pitchFamily="49" charset="-122"/>
              </a:rPr>
              <a:t>机制（</a:t>
            </a:r>
            <a:r>
              <a:rPr lang="en-US" altLang="zh-CN" sz="2800" kern="0" dirty="0" smtClean="0">
                <a:solidFill>
                  <a:prstClr val="black"/>
                </a:solidFill>
                <a:ea typeface="黑体" pitchFamily="49" charset="-122"/>
              </a:rPr>
              <a:t>Proof of Works, </a:t>
            </a:r>
            <a:r>
              <a:rPr lang="en-US" altLang="zh-CN" sz="2800" kern="0" dirty="0" err="1" smtClean="0">
                <a:solidFill>
                  <a:prstClr val="black"/>
                </a:solidFill>
                <a:ea typeface="黑体" pitchFamily="49" charset="-122"/>
              </a:rPr>
              <a:t>PoW</a:t>
            </a:r>
            <a:r>
              <a:rPr lang="zh-CN" altLang="en-US" sz="2800" kern="0" dirty="0" smtClean="0">
                <a:solidFill>
                  <a:prstClr val="black"/>
                </a:solidFill>
                <a:ea typeface="黑体" pitchFamily="49" charset="-122"/>
              </a:rPr>
              <a:t>）</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26076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P spid="13" grpId="0"/>
      <p:bldP spid="1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1538" y="476672"/>
            <a:ext cx="878767" cy="523220"/>
          </a:xfrm>
          <a:prstGeom prst="rect">
            <a:avLst/>
          </a:prstGeom>
        </p:spPr>
        <p:txBody>
          <a:bodyPr wrap="none">
            <a:spAutoFit/>
          </a:bodyPr>
          <a:lstStyle/>
          <a:p>
            <a:r>
              <a:rPr lang="en-US" altLang="zh-CN" sz="2800" kern="0" dirty="0" err="1" smtClean="0">
                <a:solidFill>
                  <a:prstClr val="black"/>
                </a:solidFill>
                <a:ea typeface="黑体" pitchFamily="49" charset="-122"/>
              </a:rPr>
              <a:t>PoW</a:t>
            </a:r>
            <a:endParaRPr lang="zh-CN" altLang="en-US" sz="2800" kern="0" dirty="0">
              <a:solidFill>
                <a:prstClr val="black"/>
              </a:solidFill>
              <a:ea typeface="黑体" pitchFamily="49" charset="-122"/>
            </a:endParaRPr>
          </a:p>
        </p:txBody>
      </p:sp>
      <p:sp>
        <p:nvSpPr>
          <p:cNvPr id="4" name="内容占位符 2"/>
          <p:cNvSpPr txBox="1">
            <a:spLocks/>
          </p:cNvSpPr>
          <p:nvPr/>
        </p:nvSpPr>
        <p:spPr bwMode="auto">
          <a:xfrm>
            <a:off x="304790" y="1193178"/>
            <a:ext cx="8724910" cy="508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lnSpc>
                <a:spcPct val="125000"/>
              </a:lnSpc>
              <a:spcBef>
                <a:spcPct val="20000"/>
              </a:spcBef>
              <a:spcAft>
                <a:spcPts val="600"/>
              </a:spcAft>
              <a:buClr>
                <a:srgbClr val="0070C0"/>
              </a:buClr>
              <a:buSzPct val="8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200">
                <a:solidFill>
                  <a:schemeClr val="tx1"/>
                </a:solidFill>
                <a:latin typeface="+mj-lt"/>
                <a:ea typeface="宋体"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mj-lt"/>
                <a:ea typeface="宋体" charset="-122"/>
              </a:defRPr>
            </a:lvl3pPr>
            <a:lvl4pPr marL="16002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j-lt"/>
                <a:ea typeface="宋体"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j-lt"/>
                <a:ea typeface="+mj-ea"/>
              </a:defRPr>
            </a:lvl9pPr>
          </a:lstStyle>
          <a:p>
            <a:pPr eaLnBrk="1" hangingPunct="1">
              <a:lnSpc>
                <a:spcPct val="150000"/>
              </a:lnSpc>
              <a:spcBef>
                <a:spcPts val="600"/>
              </a:spcBef>
            </a:pPr>
            <a:r>
              <a:rPr lang="en-US" altLang="zh-CN" sz="2000" dirty="0" err="1">
                <a:latin typeface="微软雅黑" panose="020B0503020204020204" pitchFamily="34" charset="-122"/>
                <a:ea typeface="微软雅黑" panose="020B0503020204020204" pitchFamily="34" charset="-122"/>
                <a:cs typeface="Times New Roman" pitchFamily="18" charset="0"/>
              </a:rPr>
              <a:t>PoW</a:t>
            </a:r>
            <a:r>
              <a:rPr lang="zh-CN" altLang="en-US" sz="2000" dirty="0">
                <a:latin typeface="微软雅黑" panose="020B0503020204020204" pitchFamily="34" charset="-122"/>
                <a:ea typeface="微软雅黑" panose="020B0503020204020204" pitchFamily="34" charset="-122"/>
                <a:cs typeface="Times New Roman" pitchFamily="18" charset="0"/>
              </a:rPr>
              <a:t>共识的随机数搜索</a:t>
            </a:r>
            <a:r>
              <a:rPr lang="zh-CN" altLang="en-US" sz="2000" dirty="0" smtClean="0">
                <a:latin typeface="微软雅黑" panose="020B0503020204020204" pitchFamily="34" charset="-122"/>
                <a:ea typeface="微软雅黑" panose="020B0503020204020204" pitchFamily="34" charset="-122"/>
                <a:cs typeface="Times New Roman" pitchFamily="18" charset="0"/>
              </a:rPr>
              <a:t>过程</a:t>
            </a:r>
            <a:endParaRPr lang="en-US" altLang="zh-CN" sz="20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搜集当前时间段的全网未确认交易，并增加一个用于发行新比特币奖励的</a:t>
            </a:r>
            <a:r>
              <a:rPr lang="en-US" altLang="zh-CN" sz="1800" dirty="0" err="1">
                <a:latin typeface="微软雅黑" panose="020B0503020204020204" pitchFamily="34" charset="-122"/>
                <a:ea typeface="微软雅黑" panose="020B0503020204020204" pitchFamily="34" charset="-122"/>
                <a:cs typeface="Times New Roman" pitchFamily="18" charset="0"/>
              </a:rPr>
              <a:t>Coinbase</a:t>
            </a:r>
            <a:r>
              <a:rPr lang="zh-CN" altLang="en-US" sz="1800" dirty="0">
                <a:latin typeface="微软雅黑" panose="020B0503020204020204" pitchFamily="34" charset="-122"/>
                <a:ea typeface="微软雅黑" panose="020B0503020204020204" pitchFamily="34" charset="-122"/>
                <a:cs typeface="Times New Roman" pitchFamily="18" charset="0"/>
              </a:rPr>
              <a:t>交易，形成当前区块体的交易集合</a:t>
            </a:r>
            <a:r>
              <a:rPr lang="zh-CN" altLang="en-US" sz="1800" dirty="0" smtClean="0">
                <a:latin typeface="微软雅黑" panose="020B0503020204020204" pitchFamily="34" charset="-122"/>
                <a:ea typeface="微软雅黑" panose="020B0503020204020204" pitchFamily="34" charset="-122"/>
                <a:cs typeface="Times New Roman" pitchFamily="18" charset="0"/>
              </a:rPr>
              <a:t>。</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计算区块体交易集合的</a:t>
            </a:r>
            <a:r>
              <a:rPr lang="en-US" altLang="zh-CN" sz="1800" dirty="0" err="1">
                <a:latin typeface="微软雅黑" panose="020B0503020204020204" pitchFamily="34" charset="-122"/>
                <a:ea typeface="微软雅黑" panose="020B0503020204020204" pitchFamily="34" charset="-122"/>
                <a:cs typeface="Times New Roman" pitchFamily="18" charset="0"/>
              </a:rPr>
              <a:t>Merkle</a:t>
            </a:r>
            <a:r>
              <a:rPr lang="zh-CN" altLang="en-US" sz="1800" dirty="0">
                <a:latin typeface="微软雅黑" panose="020B0503020204020204" pitchFamily="34" charset="-122"/>
                <a:ea typeface="微软雅黑" panose="020B0503020204020204" pitchFamily="34" charset="-122"/>
                <a:cs typeface="Times New Roman" pitchFamily="18" charset="0"/>
              </a:rPr>
              <a:t>根记入区块头，并填写区块头的其他元数据，其中随机数</a:t>
            </a:r>
            <a:r>
              <a:rPr lang="en-US" altLang="zh-CN" sz="1800" dirty="0">
                <a:latin typeface="微软雅黑" panose="020B0503020204020204" pitchFamily="34" charset="-122"/>
                <a:ea typeface="微软雅黑" panose="020B0503020204020204" pitchFamily="34" charset="-122"/>
                <a:cs typeface="Times New Roman" pitchFamily="18" charset="0"/>
              </a:rPr>
              <a:t>Nonce</a:t>
            </a:r>
            <a:r>
              <a:rPr lang="zh-CN" altLang="en-US" sz="1800" dirty="0">
                <a:latin typeface="微软雅黑" panose="020B0503020204020204" pitchFamily="34" charset="-122"/>
                <a:ea typeface="微软雅黑" panose="020B0503020204020204" pitchFamily="34" charset="-122"/>
                <a:cs typeface="Times New Roman" pitchFamily="18" charset="0"/>
              </a:rPr>
              <a:t>置</a:t>
            </a:r>
            <a:r>
              <a:rPr lang="zh-CN" altLang="en-US" sz="1800" dirty="0" smtClean="0">
                <a:latin typeface="微软雅黑" panose="020B0503020204020204" pitchFamily="34" charset="-122"/>
                <a:ea typeface="微软雅黑" panose="020B0503020204020204" pitchFamily="34" charset="-122"/>
                <a:cs typeface="Times New Roman" pitchFamily="18" charset="0"/>
              </a:rPr>
              <a:t>零。</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smtClean="0">
                <a:latin typeface="微软雅黑" panose="020B0503020204020204" pitchFamily="34" charset="-122"/>
                <a:ea typeface="微软雅黑" panose="020B0503020204020204" pitchFamily="34" charset="-122"/>
                <a:cs typeface="Times New Roman" pitchFamily="18" charset="0"/>
              </a:rPr>
              <a:t>随机数</a:t>
            </a:r>
            <a:r>
              <a:rPr lang="en-US" altLang="zh-CN" sz="1800" dirty="0">
                <a:latin typeface="微软雅黑" panose="020B0503020204020204" pitchFamily="34" charset="-122"/>
                <a:ea typeface="微软雅黑" panose="020B0503020204020204" pitchFamily="34" charset="-122"/>
                <a:cs typeface="Times New Roman" pitchFamily="18" charset="0"/>
              </a:rPr>
              <a:t>Nonce</a:t>
            </a:r>
            <a:r>
              <a:rPr lang="zh-CN" altLang="en-US" sz="1800" dirty="0">
                <a:latin typeface="微软雅黑" panose="020B0503020204020204" pitchFamily="34" charset="-122"/>
                <a:ea typeface="微软雅黑" panose="020B0503020204020204" pitchFamily="34" charset="-122"/>
                <a:cs typeface="Times New Roman" pitchFamily="18" charset="0"/>
              </a:rPr>
              <a:t>加</a:t>
            </a:r>
            <a:r>
              <a:rPr lang="en-US" altLang="zh-CN" sz="1800" dirty="0">
                <a:latin typeface="微软雅黑" panose="020B0503020204020204" pitchFamily="34" charset="-122"/>
                <a:ea typeface="微软雅黑" panose="020B0503020204020204" pitchFamily="34" charset="-122"/>
                <a:cs typeface="Times New Roman" pitchFamily="18" charset="0"/>
              </a:rPr>
              <a:t>1</a:t>
            </a:r>
            <a:r>
              <a:rPr lang="zh-CN" altLang="en-US" sz="1800" dirty="0">
                <a:latin typeface="微软雅黑" panose="020B0503020204020204" pitchFamily="34" charset="-122"/>
                <a:ea typeface="微软雅黑" panose="020B0503020204020204" pitchFamily="34" charset="-122"/>
                <a:cs typeface="Times New Roman" pitchFamily="18" charset="0"/>
              </a:rPr>
              <a:t>，计算当前区块头的双</a:t>
            </a:r>
            <a:r>
              <a:rPr lang="en-US" altLang="zh-CN" sz="1800" dirty="0">
                <a:latin typeface="微软雅黑" panose="020B0503020204020204" pitchFamily="34" charset="-122"/>
                <a:ea typeface="微软雅黑" panose="020B0503020204020204" pitchFamily="34" charset="-122"/>
                <a:cs typeface="Times New Roman" pitchFamily="18" charset="0"/>
              </a:rPr>
              <a:t>SHA256</a:t>
            </a:r>
            <a:r>
              <a:rPr lang="zh-CN" altLang="en-US" sz="1800" dirty="0">
                <a:latin typeface="微软雅黑" panose="020B0503020204020204" pitchFamily="34" charset="-122"/>
                <a:ea typeface="微软雅黑" panose="020B0503020204020204" pitchFamily="34" charset="-122"/>
                <a:cs typeface="Times New Roman" pitchFamily="18" charset="0"/>
              </a:rPr>
              <a:t>哈希值，如果小于或等于目标哈希值，则成功搜索到合适的随机数并获得该区块的记账权；否则继续步骤</a:t>
            </a:r>
            <a:r>
              <a:rPr lang="en-US" altLang="zh-CN" sz="1800" dirty="0">
                <a:latin typeface="微软雅黑" panose="020B0503020204020204" pitchFamily="34" charset="-122"/>
                <a:ea typeface="微软雅黑" panose="020B0503020204020204" pitchFamily="34" charset="-122"/>
                <a:cs typeface="Times New Roman" pitchFamily="18" charset="0"/>
              </a:rPr>
              <a:t>3</a:t>
            </a:r>
            <a:r>
              <a:rPr lang="zh-CN" altLang="en-US" sz="1800" dirty="0">
                <a:latin typeface="微软雅黑" panose="020B0503020204020204" pitchFamily="34" charset="-122"/>
                <a:ea typeface="微软雅黑" panose="020B0503020204020204" pitchFamily="34" charset="-122"/>
                <a:cs typeface="Times New Roman" pitchFamily="18" charset="0"/>
              </a:rPr>
              <a:t>直到任一节点搜索到合适的随机数</a:t>
            </a:r>
            <a:r>
              <a:rPr lang="zh-CN" altLang="en-US" sz="1800" dirty="0" smtClean="0">
                <a:latin typeface="微软雅黑" panose="020B0503020204020204" pitchFamily="34" charset="-122"/>
                <a:ea typeface="微软雅黑" panose="020B0503020204020204" pitchFamily="34" charset="-122"/>
                <a:cs typeface="Times New Roman" pitchFamily="18" charset="0"/>
              </a:rPr>
              <a:t>为止。</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a:p>
            <a:pPr eaLnBrk="1" hangingPunct="1">
              <a:lnSpc>
                <a:spcPct val="150000"/>
              </a:lnSpc>
              <a:spcBef>
                <a:spcPts val="600"/>
              </a:spcBef>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Times New Roman" pitchFamily="18" charset="0"/>
              </a:rPr>
              <a:t>如果一定时间内未成功，则更新时间戳和未确认交易集合、重新计算</a:t>
            </a:r>
            <a:r>
              <a:rPr lang="en-US" altLang="zh-CN" sz="1800" dirty="0" err="1">
                <a:latin typeface="微软雅黑" panose="020B0503020204020204" pitchFamily="34" charset="-122"/>
                <a:ea typeface="微软雅黑" panose="020B0503020204020204" pitchFamily="34" charset="-122"/>
                <a:cs typeface="Times New Roman" pitchFamily="18" charset="0"/>
              </a:rPr>
              <a:t>Merkle</a:t>
            </a:r>
            <a:r>
              <a:rPr lang="zh-CN" altLang="en-US" sz="1800" dirty="0">
                <a:latin typeface="微软雅黑" panose="020B0503020204020204" pitchFamily="34" charset="-122"/>
                <a:ea typeface="微软雅黑" panose="020B0503020204020204" pitchFamily="34" charset="-122"/>
                <a:cs typeface="Times New Roman" pitchFamily="18" charset="0"/>
              </a:rPr>
              <a:t>根后继续搜索。</a:t>
            </a:r>
            <a:endParaRPr lang="en-US" altLang="zh-CN" sz="1800" dirty="0" smtClean="0">
              <a:latin typeface="微软雅黑" panose="020B0503020204020204" pitchFamily="34" charset="-122"/>
              <a:ea typeface="微软雅黑" panose="020B0503020204020204" pitchFamily="34" charset="-122"/>
              <a:cs typeface="Times New Roman" pitchFamily="18" charset="0"/>
            </a:endParaRPr>
          </a:p>
        </p:txBody>
      </p:sp>
      <p:pic>
        <p:nvPicPr>
          <p:cNvPr id="2" name="Picture 2"/>
          <p:cNvPicPr>
            <a:picLocks noChangeAspect="1" noChangeArrowheads="1"/>
          </p:cNvPicPr>
          <p:nvPr/>
        </p:nvPicPr>
        <p:blipFill>
          <a:blip r:embed="rId2"/>
          <a:srcRect/>
          <a:stretch>
            <a:fillRect/>
          </a:stretch>
        </p:blipFill>
        <p:spPr bwMode="auto">
          <a:xfrm>
            <a:off x="304790" y="1371289"/>
            <a:ext cx="8610022" cy="4724400"/>
          </a:xfrm>
          <a:prstGeom prst="rect">
            <a:avLst/>
          </a:prstGeom>
          <a:noFill/>
          <a:ln w="9525">
            <a:noFill/>
            <a:miter lim="800000"/>
            <a:headEnd/>
            <a:tailEnd/>
          </a:ln>
          <a:effectLst/>
        </p:spPr>
      </p:pic>
    </p:spTree>
    <p:extLst>
      <p:ext uri="{BB962C8B-B14F-4D97-AF65-F5344CB8AC3E}">
        <p14:creationId xmlns:p14="http://schemas.microsoft.com/office/powerpoint/2010/main" val="383773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8btc.com/data/attachment/forum/201605/07/111200jpkgb0givzip90i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305" y="2057804"/>
            <a:ext cx="4484071" cy="296187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071538" y="476672"/>
            <a:ext cx="878767" cy="523220"/>
          </a:xfrm>
          <a:prstGeom prst="rect">
            <a:avLst/>
          </a:prstGeom>
        </p:spPr>
        <p:txBody>
          <a:bodyPr wrap="none">
            <a:spAutoFit/>
          </a:bodyPr>
          <a:lstStyle/>
          <a:p>
            <a:r>
              <a:rPr lang="en-US" altLang="zh-CN" sz="2800" kern="0" dirty="0" err="1" smtClean="0">
                <a:solidFill>
                  <a:prstClr val="black"/>
                </a:solidFill>
                <a:ea typeface="黑体" pitchFamily="49" charset="-122"/>
              </a:rPr>
              <a:t>PoW</a:t>
            </a:r>
            <a:endParaRPr lang="zh-CN" altLang="en-US" sz="2800" kern="0" dirty="0">
              <a:solidFill>
                <a:prstClr val="black"/>
              </a:solidFill>
              <a:ea typeface="黑体" pitchFamily="49" charset="-122"/>
            </a:endParaRPr>
          </a:p>
        </p:txBody>
      </p:sp>
    </p:spTree>
    <p:extLst>
      <p:ext uri="{BB962C8B-B14F-4D97-AF65-F5344CB8AC3E}">
        <p14:creationId xmlns:p14="http://schemas.microsoft.com/office/powerpoint/2010/main" val="19200520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10490</TotalTime>
  <Words>14576</Words>
  <Application>Microsoft Office PowerPoint</Application>
  <PresentationFormat>全屏显示(4:3)</PresentationFormat>
  <Paragraphs>1353</Paragraphs>
  <Slides>153</Slides>
  <Notes>18</Notes>
  <HiddenSlides>3</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153</vt:i4>
      </vt:variant>
    </vt:vector>
  </HeadingPairs>
  <TitlesOfParts>
    <vt:vector size="164" baseType="lpstr">
      <vt:lpstr>黑体</vt:lpstr>
      <vt:lpstr>宋体</vt:lpstr>
      <vt:lpstr>微软雅黑</vt:lpstr>
      <vt:lpstr>Arial</vt:lpstr>
      <vt:lpstr>Calibri</vt:lpstr>
      <vt:lpstr>Calibri Light</vt:lpstr>
      <vt:lpstr>Cambria Math</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交易脚本常用操作符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Gerrard</dc:creator>
  <cp:lastModifiedBy>Lenovo</cp:lastModifiedBy>
  <cp:revision>1403</cp:revision>
  <cp:lastPrinted>2018-12-25T10:09:03Z</cp:lastPrinted>
  <dcterms:created xsi:type="dcterms:W3CDTF">2018-11-07T14:37:21Z</dcterms:created>
  <dcterms:modified xsi:type="dcterms:W3CDTF">2025-03-17T12:36:52Z</dcterms:modified>
</cp:coreProperties>
</file>